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828" r:id="rId8"/>
    <p:sldMasterId id="2147483727" r:id="rId9"/>
    <p:sldMasterId id="2147483796" r:id="rId10"/>
    <p:sldMasterId id="2147483794" r:id="rId11"/>
    <p:sldMasterId id="2147483892" r:id="rId12"/>
    <p:sldMasterId id="2147483937" r:id="rId13"/>
  </p:sldMasterIdLst>
  <p:notesMasterIdLst>
    <p:notesMasterId r:id="rId78"/>
  </p:notesMasterIdLst>
  <p:handoutMasterIdLst>
    <p:handoutMasterId r:id="rId79"/>
  </p:handoutMasterIdLst>
  <p:sldIdLst>
    <p:sldId id="256" r:id="rId14"/>
    <p:sldId id="2147479493" r:id="rId15"/>
    <p:sldId id="2147478497" r:id="rId16"/>
    <p:sldId id="2147478496" r:id="rId17"/>
    <p:sldId id="2147479485" r:id="rId18"/>
    <p:sldId id="2147479473" r:id="rId19"/>
    <p:sldId id="2134804866" r:id="rId20"/>
    <p:sldId id="2147479490" r:id="rId21"/>
    <p:sldId id="2147479488" r:id="rId22"/>
    <p:sldId id="2147479499" r:id="rId23"/>
    <p:sldId id="2147479501" r:id="rId24"/>
    <p:sldId id="2147483252" r:id="rId25"/>
    <p:sldId id="2147483251" r:id="rId26"/>
    <p:sldId id="2147479500" r:id="rId27"/>
    <p:sldId id="2147479457" r:id="rId28"/>
    <p:sldId id="2147479478" r:id="rId29"/>
    <p:sldId id="2147483253" r:id="rId30"/>
    <p:sldId id="2147483254" r:id="rId31"/>
    <p:sldId id="2134804859" r:id="rId32"/>
    <p:sldId id="2147479483" r:id="rId33"/>
    <p:sldId id="2147478505" r:id="rId34"/>
    <p:sldId id="2147479460" r:id="rId35"/>
    <p:sldId id="2147479463" r:id="rId36"/>
    <p:sldId id="2147479459" r:id="rId37"/>
    <p:sldId id="2147479461" r:id="rId38"/>
    <p:sldId id="2147479495" r:id="rId39"/>
    <p:sldId id="2147479496" r:id="rId40"/>
    <p:sldId id="2147479494" r:id="rId41"/>
    <p:sldId id="2147479464" r:id="rId42"/>
    <p:sldId id="2147479466" r:id="rId43"/>
    <p:sldId id="2147479465" r:id="rId44"/>
    <p:sldId id="2147479468" r:id="rId45"/>
    <p:sldId id="2147479469" r:id="rId46"/>
    <p:sldId id="2147478489" r:id="rId47"/>
    <p:sldId id="2147479455" r:id="rId48"/>
    <p:sldId id="2147478510" r:id="rId49"/>
    <p:sldId id="2147478512" r:id="rId50"/>
    <p:sldId id="2147478513" r:id="rId51"/>
    <p:sldId id="2147478514" r:id="rId52"/>
    <p:sldId id="2147478515" r:id="rId53"/>
    <p:sldId id="2147478516" r:id="rId54"/>
    <p:sldId id="2147478525" r:id="rId55"/>
    <p:sldId id="2147478528" r:id="rId56"/>
    <p:sldId id="2147478527" r:id="rId57"/>
    <p:sldId id="2147478529" r:id="rId58"/>
    <p:sldId id="2147478542" r:id="rId59"/>
    <p:sldId id="2147470175" r:id="rId60"/>
    <p:sldId id="2147470173" r:id="rId61"/>
    <p:sldId id="2147470174" r:id="rId62"/>
    <p:sldId id="2147470177" r:id="rId63"/>
    <p:sldId id="2147470178" r:id="rId64"/>
    <p:sldId id="2147470172" r:id="rId65"/>
    <p:sldId id="2147478500" r:id="rId66"/>
    <p:sldId id="2147479497" r:id="rId67"/>
    <p:sldId id="2147479486" r:id="rId68"/>
    <p:sldId id="2147479470" r:id="rId69"/>
    <p:sldId id="2147479471" r:id="rId70"/>
    <p:sldId id="2147478553" r:id="rId71"/>
    <p:sldId id="2147479472" r:id="rId72"/>
    <p:sldId id="2147479477" r:id="rId73"/>
    <p:sldId id="2147479474" r:id="rId74"/>
    <p:sldId id="2147479484" r:id="rId75"/>
    <p:sldId id="2147479489" r:id="rId76"/>
    <p:sldId id="2147479498" r:id="rId7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256"/>
            <p14:sldId id="2147479493"/>
            <p14:sldId id="2147478497"/>
            <p14:sldId id="2147478496"/>
            <p14:sldId id="2147479485"/>
            <p14:sldId id="2147479473"/>
            <p14:sldId id="2134804866"/>
            <p14:sldId id="2147479490"/>
            <p14:sldId id="2147479488"/>
            <p14:sldId id="2147479499"/>
            <p14:sldId id="2147479501"/>
            <p14:sldId id="2147483252"/>
            <p14:sldId id="2147483251"/>
            <p14:sldId id="2147479500"/>
            <p14:sldId id="2147479457"/>
            <p14:sldId id="2147479478"/>
            <p14:sldId id="2147483253"/>
            <p14:sldId id="2147483254"/>
            <p14:sldId id="2134804859"/>
          </p14:sldIdLst>
        </p14:section>
        <p14:section name="Appendix - UO Product Review" id="{4CB27CE0-3BAF-48E7-BCA1-58F45E4736DD}">
          <p14:sldIdLst>
            <p14:sldId id="2147479483"/>
            <p14:sldId id="2147478505"/>
            <p14:sldId id="2147479460"/>
            <p14:sldId id="2147479463"/>
            <p14:sldId id="2147479459"/>
            <p14:sldId id="2147479461"/>
            <p14:sldId id="2147479495"/>
            <p14:sldId id="2147479496"/>
            <p14:sldId id="2147479494"/>
            <p14:sldId id="2147479464"/>
            <p14:sldId id="2147479466"/>
            <p14:sldId id="2147479465"/>
            <p14:sldId id="2147479468"/>
            <p14:sldId id="2147479469"/>
            <p14:sldId id="2147478489"/>
            <p14:sldId id="2147479455"/>
            <p14:sldId id="2147478510"/>
            <p14:sldId id="2147478512"/>
            <p14:sldId id="2147478513"/>
            <p14:sldId id="2147478514"/>
            <p14:sldId id="2147478515"/>
            <p14:sldId id="2147478516"/>
            <p14:sldId id="2147478525"/>
            <p14:sldId id="2147478528"/>
            <p14:sldId id="2147478527"/>
            <p14:sldId id="2147478529"/>
          </p14:sldIdLst>
        </p14:section>
        <p14:section name="Appendix - Capability Details" id="{C11EDA9C-F6C0-4633-9E12-41CCFFA7F274}">
          <p14:sldIdLst>
            <p14:sldId id="2147478542"/>
            <p14:sldId id="2147470175"/>
            <p14:sldId id="2147470173"/>
            <p14:sldId id="2147470174"/>
            <p14:sldId id="2147470177"/>
            <p14:sldId id="2147470178"/>
            <p14:sldId id="2147470172"/>
          </p14:sldIdLst>
        </p14:section>
        <p14:section name="Appendix - UO journey to CORE" id="{A1277391-E53B-4DC2-A921-AA1B01E12645}">
          <p14:sldIdLst>
            <p14:sldId id="2147478500"/>
          </p14:sldIdLst>
        </p14:section>
        <p14:section name="Appendix - Reference Docs" id="{28F3EE0F-813D-4B1A-A469-20184083AC1D}">
          <p14:sldIdLst>
            <p14:sldId id="2147479497"/>
            <p14:sldId id="2147479486"/>
            <p14:sldId id="2147479470"/>
            <p14:sldId id="2147479471"/>
            <p14:sldId id="2147478553"/>
            <p14:sldId id="2147479472"/>
            <p14:sldId id="2147479477"/>
            <p14:sldId id="2147479474"/>
            <p14:sldId id="2147479484"/>
            <p14:sldId id="2147479489"/>
            <p14:sldId id="2147479498"/>
          </p14:sldIdLst>
        </p14:section>
      </p14:sectionLst>
    </p:ext>
    <p:ext uri="{EFAFB233-063F-42B5-8137-9DF3F51BA10A}">
      <p15:sldGuideLst xmlns:p15="http://schemas.microsoft.com/office/powerpoint/2012/main">
        <p15:guide id="1" orient="horz" pos="3888" userDrawn="1">
          <p15:clr>
            <a:srgbClr val="A4A3A4"/>
          </p15:clr>
        </p15:guide>
        <p15:guide id="2" orient="horz" pos="3744" userDrawn="1">
          <p15:clr>
            <a:srgbClr val="A4A3A4"/>
          </p15:clr>
        </p15:guide>
        <p15:guide id="3" orient="horz" pos="4203" userDrawn="1">
          <p15:clr>
            <a:srgbClr val="A4A3A4"/>
          </p15:clr>
        </p15:guide>
        <p15:guide id="4" orient="horz" pos="144" userDrawn="1">
          <p15:clr>
            <a:srgbClr val="A4A3A4"/>
          </p15:clr>
        </p15:guide>
        <p15:guide id="5" orient="horz" pos="641" userDrawn="1">
          <p15:clr>
            <a:srgbClr val="A4A3A4"/>
          </p15:clr>
        </p15:guide>
        <p15:guide id="6" orient="horz" pos="1056" userDrawn="1">
          <p15:clr>
            <a:srgbClr val="A4A3A4"/>
          </p15:clr>
        </p15:guide>
        <p15:guide id="7" orient="horz" pos="1208" userDrawn="1">
          <p15:clr>
            <a:srgbClr val="A4A3A4"/>
          </p15:clr>
        </p15:guide>
        <p15:guide id="8" orient="horz" pos="873" userDrawn="1">
          <p15:clr>
            <a:srgbClr val="A4A3A4"/>
          </p15:clr>
        </p15:guide>
        <p15:guide id="9" orient="horz" pos="1488" userDrawn="1">
          <p15:clr>
            <a:srgbClr val="A4A3A4"/>
          </p15:clr>
        </p15:guide>
        <p15:guide id="10" orient="horz" pos="1776" userDrawn="1">
          <p15:clr>
            <a:srgbClr val="A4A3A4"/>
          </p15:clr>
        </p15:guide>
        <p15:guide id="11" orient="horz" pos="3538" userDrawn="1">
          <p15:clr>
            <a:srgbClr val="A4A3A4"/>
          </p15:clr>
        </p15:guide>
        <p15:guide id="12" pos="3840" userDrawn="1">
          <p15:clr>
            <a:srgbClr val="A4A3A4"/>
          </p15:clr>
        </p15:guide>
        <p15:guide id="13" pos="7296" userDrawn="1">
          <p15:clr>
            <a:srgbClr val="A4A3A4"/>
          </p15:clr>
        </p15:guide>
        <p15:guide id="14" pos="384" userDrawn="1">
          <p15:clr>
            <a:srgbClr val="A4A3A4"/>
          </p15:clr>
        </p15:guide>
        <p15:guide id="15" pos="2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578C0E-4339-DC59-AF7E-6392131E4C99}" name="Bevolo, Linda F" initials="BF" userId="S::linda.bevolo@usbank.com::eb0dcc8d-b12d-4a4c-bddf-b0a701d2162f" providerId="AD"/>
  <p188:author id="{0FF73810-5AFB-BFA2-68EE-712B23945A89}" name="Hussain, Rashid" initials="HR" userId="S::rashid.hussain@usbank.com::cabecf36-460b-4763-a1b4-ca77ce9205fe" providerId="AD"/>
  <p188:author id="{AF71372A-0951-3EB9-F695-C19F804DD873}" name="Saad us Salam, Saad" initials="SuSS" userId="S::saad.salam@usbank.com::5462d604-fc3a-41d6-bdfe-8018d05ff260" providerId="AD"/>
  <p188:author id="{CA9CE0CE-A839-4024-49FB-E7297F15239B}" name="Masood Ahmad" initials="MA" userId="S::masood.ahmad@usbank.com::17cbe887-352b-4ec1-b56b-0b72a0551c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estbrook, Summer L" initials="WL" lastIdx="6" clrIdx="0">
    <p:extLst>
      <p:ext uri="{19B8F6BF-5375-455C-9EA6-DF929625EA0E}">
        <p15:presenceInfo xmlns:p15="http://schemas.microsoft.com/office/powerpoint/2012/main" userId="S::summer.westbrook@usbank.com::cf915a24-01e1-4e7a-8852-703cf15643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074"/>
    <a:srgbClr val="941651"/>
    <a:srgbClr val="6DB379"/>
    <a:srgbClr val="EFECA4"/>
    <a:srgbClr val="339966"/>
    <a:srgbClr val="008080"/>
    <a:srgbClr val="FF40FF"/>
    <a:srgbClr val="CB8CF9"/>
    <a:srgbClr val="FFC2E8"/>
    <a:srgbClr val="FDFF6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09C5B-F97C-440A-A748-FF0FFDA6155C}" v="5" dt="2024-03-26T18:03:55.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41" y="-259"/>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3840"/>
        <p:guide pos="7296"/>
        <p:guide pos="384"/>
        <p:guide pos="2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handoutMaster" Target="handoutMasters/handoutMaster1.xml"/><Relationship Id="rId87"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viewProps" Target="viewProps.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ssain, Rashid" userId="S::rashid.hussain@usbank.com::cabecf36-460b-4763-a1b4-ca77ce9205fe" providerId="AD" clId="Web-{AD3D7ADD-1AF2-A95E-3F8C-A14C4EC2CBE7}"/>
    <pc:docChg chg="addSld delSld modSection">
      <pc:chgData name="Hussain, Rashid" userId="S::rashid.hussain@usbank.com::cabecf36-460b-4763-a1b4-ca77ce9205fe" providerId="AD" clId="Web-{AD3D7ADD-1AF2-A95E-3F8C-A14C4EC2CBE7}" dt="2024-02-26T19:36:27.568" v="1"/>
      <pc:docMkLst>
        <pc:docMk/>
      </pc:docMkLst>
      <pc:sldChg chg="del">
        <pc:chgData name="Hussain, Rashid" userId="S::rashid.hussain@usbank.com::cabecf36-460b-4763-a1b4-ca77ce9205fe" providerId="AD" clId="Web-{AD3D7ADD-1AF2-A95E-3F8C-A14C4EC2CBE7}" dt="2024-02-26T19:36:27.568" v="1"/>
        <pc:sldMkLst>
          <pc:docMk/>
          <pc:sldMk cId="996420636" sldId="2147479467"/>
        </pc:sldMkLst>
      </pc:sldChg>
      <pc:sldChg chg="add">
        <pc:chgData name="Hussain, Rashid" userId="S::rashid.hussain@usbank.com::cabecf36-460b-4763-a1b4-ca77ce9205fe" providerId="AD" clId="Web-{AD3D7ADD-1AF2-A95E-3F8C-A14C4EC2CBE7}" dt="2024-02-26T19:36:05.847" v="0"/>
        <pc:sldMkLst>
          <pc:docMk/>
          <pc:sldMk cId="1943133376" sldId="2147479499"/>
        </pc:sldMkLst>
      </pc:sldChg>
    </pc:docChg>
  </pc:docChgLst>
  <pc:docChgLst>
    <pc:chgData name="Bevolo, Linda F" userId="eb0dcc8d-b12d-4a4c-bddf-b0a701d2162f" providerId="ADAL" clId="{A0A09C5B-F97C-440A-A748-FF0FFDA6155C}"/>
    <pc:docChg chg="undo custSel addSld delSld modSld sldOrd delSection modSection">
      <pc:chgData name="Bevolo, Linda F" userId="eb0dcc8d-b12d-4a4c-bddf-b0a701d2162f" providerId="ADAL" clId="{A0A09C5B-F97C-440A-A748-FF0FFDA6155C}" dt="2024-03-26T19:39:01.078" v="2467" actId="20577"/>
      <pc:docMkLst>
        <pc:docMk/>
      </pc:docMkLst>
      <pc:sldChg chg="addSp delSp modSp mod">
        <pc:chgData name="Bevolo, Linda F" userId="eb0dcc8d-b12d-4a4c-bddf-b0a701d2162f" providerId="ADAL" clId="{A0A09C5B-F97C-440A-A748-FF0FFDA6155C}" dt="2024-02-22T22:55:06.527" v="101" actId="20577"/>
        <pc:sldMkLst>
          <pc:docMk/>
          <pc:sldMk cId="2935831775" sldId="256"/>
        </pc:sldMkLst>
        <pc:spChg chg="add del mod">
          <ac:chgData name="Bevolo, Linda F" userId="eb0dcc8d-b12d-4a4c-bddf-b0a701d2162f" providerId="ADAL" clId="{A0A09C5B-F97C-440A-A748-FF0FFDA6155C}" dt="2024-02-22T22:55:06.527" v="101" actId="20577"/>
          <ac:spMkLst>
            <pc:docMk/>
            <pc:sldMk cId="2935831775" sldId="256"/>
            <ac:spMk id="2" creationId="{C565331D-273B-992A-196B-F310F2DDCC4A}"/>
          </ac:spMkLst>
        </pc:spChg>
        <pc:spChg chg="mod">
          <ac:chgData name="Bevolo, Linda F" userId="eb0dcc8d-b12d-4a4c-bddf-b0a701d2162f" providerId="ADAL" clId="{A0A09C5B-F97C-440A-A748-FF0FFDA6155C}" dt="2024-02-22T22:52:38.594" v="21" actId="20577"/>
          <ac:spMkLst>
            <pc:docMk/>
            <pc:sldMk cId="2935831775" sldId="256"/>
            <ac:spMk id="4" creationId="{00000000-0000-0000-0000-000000000000}"/>
          </ac:spMkLst>
        </pc:spChg>
      </pc:sldChg>
      <pc:sldChg chg="modSp mod">
        <pc:chgData name="Bevolo, Linda F" userId="eb0dcc8d-b12d-4a4c-bddf-b0a701d2162f" providerId="ADAL" clId="{A0A09C5B-F97C-440A-A748-FF0FFDA6155C}" dt="2024-03-26T19:39:01.078" v="2467" actId="20577"/>
        <pc:sldMkLst>
          <pc:docMk/>
          <pc:sldMk cId="286882298" sldId="2147478505"/>
        </pc:sldMkLst>
        <pc:spChg chg="mod">
          <ac:chgData name="Bevolo, Linda F" userId="eb0dcc8d-b12d-4a4c-bddf-b0a701d2162f" providerId="ADAL" clId="{A0A09C5B-F97C-440A-A748-FF0FFDA6155C}" dt="2024-03-26T19:39:01.078" v="2467" actId="20577"/>
          <ac:spMkLst>
            <pc:docMk/>
            <pc:sldMk cId="286882298" sldId="2147478505"/>
            <ac:spMk id="7" creationId="{908AB9A4-EC5F-D6FE-492E-ED46801837A9}"/>
          </ac:spMkLst>
        </pc:spChg>
      </pc:sldChg>
      <pc:sldChg chg="addSp modSp mod">
        <pc:chgData name="Bevolo, Linda F" userId="eb0dcc8d-b12d-4a4c-bddf-b0a701d2162f" providerId="ADAL" clId="{A0A09C5B-F97C-440A-A748-FF0FFDA6155C}" dt="2024-02-22T22:57:59.871" v="175" actId="1076"/>
        <pc:sldMkLst>
          <pc:docMk/>
          <pc:sldMk cId="2114649033" sldId="2147478542"/>
        </pc:sldMkLst>
        <pc:spChg chg="add mod">
          <ac:chgData name="Bevolo, Linda F" userId="eb0dcc8d-b12d-4a4c-bddf-b0a701d2162f" providerId="ADAL" clId="{A0A09C5B-F97C-440A-A748-FF0FFDA6155C}" dt="2024-02-22T22:57:59.871" v="175" actId="1076"/>
          <ac:spMkLst>
            <pc:docMk/>
            <pc:sldMk cId="2114649033" sldId="2147478542"/>
            <ac:spMk id="3" creationId="{EBA46A7A-32C6-663E-94AA-0316F5B89113}"/>
          </ac:spMkLst>
        </pc:spChg>
      </pc:sldChg>
      <pc:sldChg chg="addSp modSp mod ord">
        <pc:chgData name="Bevolo, Linda F" userId="eb0dcc8d-b12d-4a4c-bddf-b0a701d2162f" providerId="ADAL" clId="{A0A09C5B-F97C-440A-A748-FF0FFDA6155C}" dt="2024-02-22T22:58:48.985" v="179"/>
        <pc:sldMkLst>
          <pc:docMk/>
          <pc:sldMk cId="292089755" sldId="2147478553"/>
        </pc:sldMkLst>
        <pc:spChg chg="add mod">
          <ac:chgData name="Bevolo, Linda F" userId="eb0dcc8d-b12d-4a4c-bddf-b0a701d2162f" providerId="ADAL" clId="{A0A09C5B-F97C-440A-A748-FF0FFDA6155C}" dt="2024-02-22T22:55:50.722" v="112" actId="1076"/>
          <ac:spMkLst>
            <pc:docMk/>
            <pc:sldMk cId="292089755" sldId="2147478553"/>
            <ac:spMk id="2" creationId="{8B363C34-587E-0A25-C8A4-C2543063D312}"/>
          </ac:spMkLst>
        </pc:spChg>
      </pc:sldChg>
      <pc:sldChg chg="ord">
        <pc:chgData name="Bevolo, Linda F" userId="eb0dcc8d-b12d-4a4c-bddf-b0a701d2162f" providerId="ADAL" clId="{A0A09C5B-F97C-440A-A748-FF0FFDA6155C}" dt="2024-02-22T22:56:33.828" v="114"/>
        <pc:sldMkLst>
          <pc:docMk/>
          <pc:sldMk cId="3883350820" sldId="2147479471"/>
        </pc:sldMkLst>
      </pc:sldChg>
      <pc:sldChg chg="ord">
        <pc:chgData name="Bevolo, Linda F" userId="eb0dcc8d-b12d-4a4c-bddf-b0a701d2162f" providerId="ADAL" clId="{A0A09C5B-F97C-440A-A748-FF0FFDA6155C}" dt="2024-02-22T22:57:18.358" v="153"/>
        <pc:sldMkLst>
          <pc:docMk/>
          <pc:sldMk cId="1795188268" sldId="2147479472"/>
        </pc:sldMkLst>
      </pc:sldChg>
      <pc:sldChg chg="ord">
        <pc:chgData name="Bevolo, Linda F" userId="eb0dcc8d-b12d-4a4c-bddf-b0a701d2162f" providerId="ADAL" clId="{A0A09C5B-F97C-440A-A748-FF0FFDA6155C}" dt="2024-02-22T22:59:08.896" v="181"/>
        <pc:sldMkLst>
          <pc:docMk/>
          <pc:sldMk cId="1809402349" sldId="2147479474"/>
        </pc:sldMkLst>
      </pc:sldChg>
      <pc:sldChg chg="ord">
        <pc:chgData name="Bevolo, Linda F" userId="eb0dcc8d-b12d-4a4c-bddf-b0a701d2162f" providerId="ADAL" clId="{A0A09C5B-F97C-440A-A748-FF0FFDA6155C}" dt="2024-02-22T22:57:22.052" v="155"/>
        <pc:sldMkLst>
          <pc:docMk/>
          <pc:sldMk cId="916186869" sldId="2147479477"/>
        </pc:sldMkLst>
      </pc:sldChg>
      <pc:sldChg chg="ord">
        <pc:chgData name="Bevolo, Linda F" userId="eb0dcc8d-b12d-4a4c-bddf-b0a701d2162f" providerId="ADAL" clId="{A0A09C5B-F97C-440A-A748-FF0FFDA6155C}" dt="2024-02-22T22:59:42.240" v="184"/>
        <pc:sldMkLst>
          <pc:docMk/>
          <pc:sldMk cId="2397222275" sldId="2147479478"/>
        </pc:sldMkLst>
      </pc:sldChg>
      <pc:sldChg chg="del">
        <pc:chgData name="Bevolo, Linda F" userId="eb0dcc8d-b12d-4a4c-bddf-b0a701d2162f" providerId="ADAL" clId="{A0A09C5B-F97C-440A-A748-FF0FFDA6155C}" dt="2024-02-22T22:59:23.314" v="182" actId="2696"/>
        <pc:sldMkLst>
          <pc:docMk/>
          <pc:sldMk cId="4253500664" sldId="2147479479"/>
        </pc:sldMkLst>
      </pc:sldChg>
      <pc:sldChg chg="ord">
        <pc:chgData name="Bevolo, Linda F" userId="eb0dcc8d-b12d-4a4c-bddf-b0a701d2162f" providerId="ADAL" clId="{A0A09C5B-F97C-440A-A748-FF0FFDA6155C}" dt="2024-02-22T23:00:26.979" v="186"/>
        <pc:sldMkLst>
          <pc:docMk/>
          <pc:sldMk cId="4293761352" sldId="2147479483"/>
        </pc:sldMkLst>
      </pc:sldChg>
      <pc:sldChg chg="ord">
        <pc:chgData name="Bevolo, Linda F" userId="eb0dcc8d-b12d-4a4c-bddf-b0a701d2162f" providerId="ADAL" clId="{A0A09C5B-F97C-440A-A748-FF0FFDA6155C}" dt="2024-02-22T23:01:50.521" v="282"/>
        <pc:sldMkLst>
          <pc:docMk/>
          <pc:sldMk cId="3823919073" sldId="2147479484"/>
        </pc:sldMkLst>
      </pc:sldChg>
      <pc:sldChg chg="modSp mod">
        <pc:chgData name="Bevolo, Linda F" userId="eb0dcc8d-b12d-4a4c-bddf-b0a701d2162f" providerId="ADAL" clId="{A0A09C5B-F97C-440A-A748-FF0FFDA6155C}" dt="2024-02-26T21:15:44.850" v="407" actId="1036"/>
        <pc:sldMkLst>
          <pc:docMk/>
          <pc:sldMk cId="1657762460" sldId="2147479485"/>
        </pc:sldMkLst>
        <pc:spChg chg="mod">
          <ac:chgData name="Bevolo, Linda F" userId="eb0dcc8d-b12d-4a4c-bddf-b0a701d2162f" providerId="ADAL" clId="{A0A09C5B-F97C-440A-A748-FF0FFDA6155C}" dt="2024-02-26T21:13:49.317" v="334" actId="1036"/>
          <ac:spMkLst>
            <pc:docMk/>
            <pc:sldMk cId="1657762460" sldId="2147479485"/>
            <ac:spMk id="9" creationId="{AF712B41-EA39-28E4-119E-482D2B72EA31}"/>
          </ac:spMkLst>
        </pc:spChg>
        <pc:spChg chg="mod">
          <ac:chgData name="Bevolo, Linda F" userId="eb0dcc8d-b12d-4a4c-bddf-b0a701d2162f" providerId="ADAL" clId="{A0A09C5B-F97C-440A-A748-FF0FFDA6155C}" dt="2024-02-26T21:13:54.017" v="340" actId="1036"/>
          <ac:spMkLst>
            <pc:docMk/>
            <pc:sldMk cId="1657762460" sldId="2147479485"/>
            <ac:spMk id="10" creationId="{30137DF7-4E26-E23C-52B3-2F3E34F12ED1}"/>
          </ac:spMkLst>
        </pc:spChg>
        <pc:spChg chg="mod">
          <ac:chgData name="Bevolo, Linda F" userId="eb0dcc8d-b12d-4a4c-bddf-b0a701d2162f" providerId="ADAL" clId="{A0A09C5B-F97C-440A-A748-FF0FFDA6155C}" dt="2024-02-26T21:13:33.192" v="329" actId="14100"/>
          <ac:spMkLst>
            <pc:docMk/>
            <pc:sldMk cId="1657762460" sldId="2147479485"/>
            <ac:spMk id="32" creationId="{C6C1E1B7-4EAD-7E8A-4D78-D7B9F7D73009}"/>
          </ac:spMkLst>
        </pc:spChg>
        <pc:spChg chg="mod">
          <ac:chgData name="Bevolo, Linda F" userId="eb0dcc8d-b12d-4a4c-bddf-b0a701d2162f" providerId="ADAL" clId="{A0A09C5B-F97C-440A-A748-FF0FFDA6155C}" dt="2024-02-26T21:15:44.850" v="407" actId="1036"/>
          <ac:spMkLst>
            <pc:docMk/>
            <pc:sldMk cId="1657762460" sldId="2147479485"/>
            <ac:spMk id="35" creationId="{7DC34170-5C7B-7DBD-CE92-D1718A1CEDA1}"/>
          </ac:spMkLst>
        </pc:spChg>
        <pc:spChg chg="mod">
          <ac:chgData name="Bevolo, Linda F" userId="eb0dcc8d-b12d-4a4c-bddf-b0a701d2162f" providerId="ADAL" clId="{A0A09C5B-F97C-440A-A748-FF0FFDA6155C}" dt="2024-02-26T21:15:38.171" v="397" actId="1036"/>
          <ac:spMkLst>
            <pc:docMk/>
            <pc:sldMk cId="1657762460" sldId="2147479485"/>
            <ac:spMk id="59" creationId="{7A459E6A-C265-B47A-F425-848DA2224836}"/>
          </ac:spMkLst>
        </pc:spChg>
        <pc:spChg chg="mod">
          <ac:chgData name="Bevolo, Linda F" userId="eb0dcc8d-b12d-4a4c-bddf-b0a701d2162f" providerId="ADAL" clId="{A0A09C5B-F97C-440A-A748-FF0FFDA6155C}" dt="2024-02-26T21:15:32.949" v="385" actId="1036"/>
          <ac:spMkLst>
            <pc:docMk/>
            <pc:sldMk cId="1657762460" sldId="2147479485"/>
            <ac:spMk id="87" creationId="{B564E58C-6350-8E68-B9EC-069A55449823}"/>
          </ac:spMkLst>
        </pc:spChg>
        <pc:spChg chg="mod">
          <ac:chgData name="Bevolo, Linda F" userId="eb0dcc8d-b12d-4a4c-bddf-b0a701d2162f" providerId="ADAL" clId="{A0A09C5B-F97C-440A-A748-FF0FFDA6155C}" dt="2024-02-26T21:15:22.392" v="372" actId="1036"/>
          <ac:spMkLst>
            <pc:docMk/>
            <pc:sldMk cId="1657762460" sldId="2147479485"/>
            <ac:spMk id="92" creationId="{47EEE698-6CD4-1C80-1149-1382EDCFCDC9}"/>
          </ac:spMkLst>
        </pc:spChg>
        <pc:spChg chg="mod">
          <ac:chgData name="Bevolo, Linda F" userId="eb0dcc8d-b12d-4a4c-bddf-b0a701d2162f" providerId="ADAL" clId="{A0A09C5B-F97C-440A-A748-FF0FFDA6155C}" dt="2024-02-26T21:13:14.068" v="307" actId="1036"/>
          <ac:spMkLst>
            <pc:docMk/>
            <pc:sldMk cId="1657762460" sldId="2147479485"/>
            <ac:spMk id="95" creationId="{4302575C-BFB2-EDCB-489C-91A8BFAF1487}"/>
          </ac:spMkLst>
        </pc:spChg>
        <pc:spChg chg="mod">
          <ac:chgData name="Bevolo, Linda F" userId="eb0dcc8d-b12d-4a4c-bddf-b0a701d2162f" providerId="ADAL" clId="{A0A09C5B-F97C-440A-A748-FF0FFDA6155C}" dt="2024-02-26T21:15:16.957" v="362" actId="1036"/>
          <ac:spMkLst>
            <pc:docMk/>
            <pc:sldMk cId="1657762460" sldId="2147479485"/>
            <ac:spMk id="98" creationId="{C90C13C1-BC14-6077-A2F2-333845000ECA}"/>
          </ac:spMkLst>
        </pc:spChg>
        <pc:spChg chg="mod">
          <ac:chgData name="Bevolo, Linda F" userId="eb0dcc8d-b12d-4a4c-bddf-b0a701d2162f" providerId="ADAL" clId="{A0A09C5B-F97C-440A-A748-FF0FFDA6155C}" dt="2024-02-26T21:15:10.753" v="350" actId="1036"/>
          <ac:spMkLst>
            <pc:docMk/>
            <pc:sldMk cId="1657762460" sldId="2147479485"/>
            <ac:spMk id="101" creationId="{9DD707FA-DA42-A703-D4E5-7E95497115C7}"/>
          </ac:spMkLst>
        </pc:spChg>
      </pc:sldChg>
      <pc:sldChg chg="ord">
        <pc:chgData name="Bevolo, Linda F" userId="eb0dcc8d-b12d-4a4c-bddf-b0a701d2162f" providerId="ADAL" clId="{A0A09C5B-F97C-440A-A748-FF0FFDA6155C}" dt="2024-02-22T23:02:07.917" v="284"/>
        <pc:sldMkLst>
          <pc:docMk/>
          <pc:sldMk cId="1689389773" sldId="2147479489"/>
        </pc:sldMkLst>
      </pc:sldChg>
      <pc:sldChg chg="modSp new mod">
        <pc:chgData name="Bevolo, Linda F" userId="eb0dcc8d-b12d-4a4c-bddf-b0a701d2162f" providerId="ADAL" clId="{A0A09C5B-F97C-440A-A748-FF0FFDA6155C}" dt="2024-02-22T22:56:57.682" v="151" actId="20577"/>
        <pc:sldMkLst>
          <pc:docMk/>
          <pc:sldMk cId="3990043503" sldId="2147479497"/>
        </pc:sldMkLst>
        <pc:spChg chg="mod">
          <ac:chgData name="Bevolo, Linda F" userId="eb0dcc8d-b12d-4a4c-bddf-b0a701d2162f" providerId="ADAL" clId="{A0A09C5B-F97C-440A-A748-FF0FFDA6155C}" dt="2024-02-22T22:56:57.682" v="151" actId="20577"/>
          <ac:spMkLst>
            <pc:docMk/>
            <pc:sldMk cId="3990043503" sldId="2147479497"/>
            <ac:spMk id="2" creationId="{D1D7CF9E-26C6-42CA-F20B-C69BA742D029}"/>
          </ac:spMkLst>
        </pc:spChg>
      </pc:sldChg>
      <pc:sldChg chg="modSp mod">
        <pc:chgData name="Bevolo, Linda F" userId="eb0dcc8d-b12d-4a4c-bddf-b0a701d2162f" providerId="ADAL" clId="{A0A09C5B-F97C-440A-A748-FF0FFDA6155C}" dt="2024-03-11T20:01:46.132" v="2278" actId="207"/>
        <pc:sldMkLst>
          <pc:docMk/>
          <pc:sldMk cId="1943133376" sldId="2147479499"/>
        </pc:sldMkLst>
        <pc:spChg chg="mod">
          <ac:chgData name="Bevolo, Linda F" userId="eb0dcc8d-b12d-4a4c-bddf-b0a701d2162f" providerId="ADAL" clId="{A0A09C5B-F97C-440A-A748-FF0FFDA6155C}" dt="2024-03-11T20:01:46.132" v="2278" actId="207"/>
          <ac:spMkLst>
            <pc:docMk/>
            <pc:sldMk cId="1943133376" sldId="2147479499"/>
            <ac:spMk id="3" creationId="{3D347CA6-2133-5F07-A77B-9A4D396EA7CB}"/>
          </ac:spMkLst>
        </pc:spChg>
      </pc:sldChg>
      <pc:sldChg chg="addSp delSp modSp new mod">
        <pc:chgData name="Bevolo, Linda F" userId="eb0dcc8d-b12d-4a4c-bddf-b0a701d2162f" providerId="ADAL" clId="{A0A09C5B-F97C-440A-A748-FF0FFDA6155C}" dt="2024-03-08T16:50:06.073" v="772" actId="20577"/>
        <pc:sldMkLst>
          <pc:docMk/>
          <pc:sldMk cId="3706721505" sldId="2147479500"/>
        </pc:sldMkLst>
        <pc:spChg chg="del">
          <ac:chgData name="Bevolo, Linda F" userId="eb0dcc8d-b12d-4a4c-bddf-b0a701d2162f" providerId="ADAL" clId="{A0A09C5B-F97C-440A-A748-FF0FFDA6155C}" dt="2024-03-08T16:39:44.439" v="409" actId="1032"/>
          <ac:spMkLst>
            <pc:docMk/>
            <pc:sldMk cId="3706721505" sldId="2147479500"/>
            <ac:spMk id="3" creationId="{61D30CD5-B688-94AB-37F7-F9E51F0C8745}"/>
          </ac:spMkLst>
        </pc:spChg>
        <pc:spChg chg="add del mod">
          <ac:chgData name="Bevolo, Linda F" userId="eb0dcc8d-b12d-4a4c-bddf-b0a701d2162f" providerId="ADAL" clId="{A0A09C5B-F97C-440A-A748-FF0FFDA6155C}" dt="2024-03-08T16:44:19.716" v="555" actId="1032"/>
          <ac:spMkLst>
            <pc:docMk/>
            <pc:sldMk cId="3706721505" sldId="2147479500"/>
            <ac:spMk id="7" creationId="{63EBAB11-4BAE-2FC4-9932-96C4FA8769FD}"/>
          </ac:spMkLst>
        </pc:spChg>
        <pc:graphicFrameChg chg="add del mod modGraphic">
          <ac:chgData name="Bevolo, Linda F" userId="eb0dcc8d-b12d-4a4c-bddf-b0a701d2162f" providerId="ADAL" clId="{A0A09C5B-F97C-440A-A748-FF0FFDA6155C}" dt="2024-03-08T16:43:40.722" v="554" actId="478"/>
          <ac:graphicFrameMkLst>
            <pc:docMk/>
            <pc:sldMk cId="3706721505" sldId="2147479500"/>
            <ac:graphicFrameMk id="5" creationId="{6B7D3590-C689-E3E8-12A4-8C10B8337C99}"/>
          </ac:graphicFrameMkLst>
        </pc:graphicFrameChg>
        <pc:graphicFrameChg chg="add mod modGraphic">
          <ac:chgData name="Bevolo, Linda F" userId="eb0dcc8d-b12d-4a4c-bddf-b0a701d2162f" providerId="ADAL" clId="{A0A09C5B-F97C-440A-A748-FF0FFDA6155C}" dt="2024-03-08T16:50:06.073" v="772" actId="20577"/>
          <ac:graphicFrameMkLst>
            <pc:docMk/>
            <pc:sldMk cId="3706721505" sldId="2147479500"/>
            <ac:graphicFrameMk id="8" creationId="{68CF574C-89F5-B2D8-D6CA-5F569DAAFE30}"/>
          </ac:graphicFrameMkLst>
        </pc:graphicFrameChg>
      </pc:sldChg>
      <pc:sldChg chg="addSp delSp modSp add mod">
        <pc:chgData name="Bevolo, Linda F" userId="eb0dcc8d-b12d-4a4c-bddf-b0a701d2162f" providerId="ADAL" clId="{A0A09C5B-F97C-440A-A748-FF0FFDA6155C}" dt="2024-03-08T18:10:40.346" v="2277" actId="1076"/>
        <pc:sldMkLst>
          <pc:docMk/>
          <pc:sldMk cId="1844066592" sldId="2147479501"/>
        </pc:sldMkLst>
        <pc:spChg chg="mod">
          <ac:chgData name="Bevolo, Linda F" userId="eb0dcc8d-b12d-4a4c-bddf-b0a701d2162f" providerId="ADAL" clId="{A0A09C5B-F97C-440A-A748-FF0FFDA6155C}" dt="2024-03-08T18:10:40.346" v="2277" actId="1076"/>
          <ac:spMkLst>
            <pc:docMk/>
            <pc:sldMk cId="1844066592" sldId="2147479501"/>
            <ac:spMk id="2" creationId="{EFEF335F-776A-35EF-9D08-CFEDD151AB6C}"/>
          </ac:spMkLst>
        </pc:spChg>
        <pc:spChg chg="del">
          <ac:chgData name="Bevolo, Linda F" userId="eb0dcc8d-b12d-4a4c-bddf-b0a701d2162f" providerId="ADAL" clId="{A0A09C5B-F97C-440A-A748-FF0FFDA6155C}" dt="2024-03-08T16:51:19.712" v="774" actId="478"/>
          <ac:spMkLst>
            <pc:docMk/>
            <pc:sldMk cId="1844066592" sldId="2147479501"/>
            <ac:spMk id="3" creationId="{3D347CA6-2133-5F07-A77B-9A4D396EA7CB}"/>
          </ac:spMkLst>
        </pc:spChg>
        <pc:spChg chg="mod">
          <ac:chgData name="Bevolo, Linda F" userId="eb0dcc8d-b12d-4a4c-bddf-b0a701d2162f" providerId="ADAL" clId="{A0A09C5B-F97C-440A-A748-FF0FFDA6155C}" dt="2024-03-08T18:10:30.439" v="2276" actId="1076"/>
          <ac:spMkLst>
            <pc:docMk/>
            <pc:sldMk cId="1844066592" sldId="2147479501"/>
            <ac:spMk id="4" creationId="{D756702C-3DE9-9888-6CF5-FE6EE282819C}"/>
          </ac:spMkLst>
        </pc:spChg>
        <pc:spChg chg="mod">
          <ac:chgData name="Bevolo, Linda F" userId="eb0dcc8d-b12d-4a4c-bddf-b0a701d2162f" providerId="ADAL" clId="{A0A09C5B-F97C-440A-A748-FF0FFDA6155C}" dt="2024-03-08T18:10:26.394" v="2275" actId="14100"/>
          <ac:spMkLst>
            <pc:docMk/>
            <pc:sldMk cId="1844066592" sldId="2147479501"/>
            <ac:spMk id="5" creationId="{0C80B04D-E54F-5A2A-AD33-763C943A68B6}"/>
          </ac:spMkLst>
        </pc:spChg>
        <pc:spChg chg="mod">
          <ac:chgData name="Bevolo, Linda F" userId="eb0dcc8d-b12d-4a4c-bddf-b0a701d2162f" providerId="ADAL" clId="{A0A09C5B-F97C-440A-A748-FF0FFDA6155C}" dt="2024-03-08T18:10:40.346" v="2277" actId="1076"/>
          <ac:spMkLst>
            <pc:docMk/>
            <pc:sldMk cId="1844066592" sldId="2147479501"/>
            <ac:spMk id="6" creationId="{2253C46C-4BC2-7DE6-9E82-F567412DA7CA}"/>
          </ac:spMkLst>
        </pc:spChg>
        <pc:spChg chg="add mod">
          <ac:chgData name="Bevolo, Linda F" userId="eb0dcc8d-b12d-4a4c-bddf-b0a701d2162f" providerId="ADAL" clId="{A0A09C5B-F97C-440A-A748-FF0FFDA6155C}" dt="2024-03-08T18:10:40.346" v="2277" actId="1076"/>
          <ac:spMkLst>
            <pc:docMk/>
            <pc:sldMk cId="1844066592" sldId="2147479501"/>
            <ac:spMk id="7" creationId="{ADF0AF9A-75BE-FB52-2402-CC4BCCBC958F}"/>
          </ac:spMkLst>
        </pc:spChg>
        <pc:spChg chg="add mod">
          <ac:chgData name="Bevolo, Linda F" userId="eb0dcc8d-b12d-4a4c-bddf-b0a701d2162f" providerId="ADAL" clId="{A0A09C5B-F97C-440A-A748-FF0FFDA6155C}" dt="2024-03-08T18:10:40.346" v="2277" actId="1076"/>
          <ac:spMkLst>
            <pc:docMk/>
            <pc:sldMk cId="1844066592" sldId="2147479501"/>
            <ac:spMk id="8" creationId="{829F8A95-81D3-F69C-4AF6-D0BFC3EED2FE}"/>
          </ac:spMkLst>
        </pc:spChg>
        <pc:spChg chg="add mod">
          <ac:chgData name="Bevolo, Linda F" userId="eb0dcc8d-b12d-4a4c-bddf-b0a701d2162f" providerId="ADAL" clId="{A0A09C5B-F97C-440A-A748-FF0FFDA6155C}" dt="2024-03-08T18:10:40.346" v="2277" actId="1076"/>
          <ac:spMkLst>
            <pc:docMk/>
            <pc:sldMk cId="1844066592" sldId="2147479501"/>
            <ac:spMk id="9" creationId="{22C44676-7ED2-163C-9DF9-848B4193C20A}"/>
          </ac:spMkLst>
        </pc:spChg>
        <pc:spChg chg="add mod">
          <ac:chgData name="Bevolo, Linda F" userId="eb0dcc8d-b12d-4a4c-bddf-b0a701d2162f" providerId="ADAL" clId="{A0A09C5B-F97C-440A-A748-FF0FFDA6155C}" dt="2024-03-08T18:10:40.346" v="2277" actId="1076"/>
          <ac:spMkLst>
            <pc:docMk/>
            <pc:sldMk cId="1844066592" sldId="2147479501"/>
            <ac:spMk id="10" creationId="{249EE40E-FE90-6B5F-1EF4-26CBD4249D3E}"/>
          </ac:spMkLst>
        </pc:spChg>
      </pc:sldChg>
      <pc:sldChg chg="addSp delSp modSp mod">
        <pc:chgData name="Bevolo, Linda F" userId="eb0dcc8d-b12d-4a4c-bddf-b0a701d2162f" providerId="ADAL" clId="{A0A09C5B-F97C-440A-A748-FF0FFDA6155C}" dt="2024-03-26T18:10:56.652" v="2433" actId="14100"/>
        <pc:sldMkLst>
          <pc:docMk/>
          <pc:sldMk cId="4081524583" sldId="2147483251"/>
        </pc:sldMkLst>
        <pc:spChg chg="mod">
          <ac:chgData name="Bevolo, Linda F" userId="eb0dcc8d-b12d-4a4c-bddf-b0a701d2162f" providerId="ADAL" clId="{A0A09C5B-F97C-440A-A748-FF0FFDA6155C}" dt="2024-03-26T18:00:27.116" v="2280" actId="6549"/>
          <ac:spMkLst>
            <pc:docMk/>
            <pc:sldMk cId="4081524583" sldId="2147483251"/>
            <ac:spMk id="2" creationId="{1E3AA038-46AA-4E92-9671-6E56FAEB4A45}"/>
          </ac:spMkLst>
        </pc:spChg>
        <pc:spChg chg="mod">
          <ac:chgData name="Bevolo, Linda F" userId="eb0dcc8d-b12d-4a4c-bddf-b0a701d2162f" providerId="ADAL" clId="{A0A09C5B-F97C-440A-A748-FF0FFDA6155C}" dt="2024-03-26T18:05:56.954" v="2406" actId="14100"/>
          <ac:spMkLst>
            <pc:docMk/>
            <pc:sldMk cId="4081524583" sldId="2147483251"/>
            <ac:spMk id="4" creationId="{D2217764-7870-3B4C-58A9-AC50FFAE1E1D}"/>
          </ac:spMkLst>
        </pc:spChg>
        <pc:spChg chg="mod">
          <ac:chgData name="Bevolo, Linda F" userId="eb0dcc8d-b12d-4a4c-bddf-b0a701d2162f" providerId="ADAL" clId="{A0A09C5B-F97C-440A-A748-FF0FFDA6155C}" dt="2024-03-26T18:06:15.419" v="2408" actId="20577"/>
          <ac:spMkLst>
            <pc:docMk/>
            <pc:sldMk cId="4081524583" sldId="2147483251"/>
            <ac:spMk id="5" creationId="{AD1CD6A3-5989-642B-67C5-0CEE853653B0}"/>
          </ac:spMkLst>
        </pc:spChg>
        <pc:spChg chg="del mod">
          <ac:chgData name="Bevolo, Linda F" userId="eb0dcc8d-b12d-4a4c-bddf-b0a701d2162f" providerId="ADAL" clId="{A0A09C5B-F97C-440A-A748-FF0FFDA6155C}" dt="2024-03-26T18:04:17.435" v="2380" actId="478"/>
          <ac:spMkLst>
            <pc:docMk/>
            <pc:sldMk cId="4081524583" sldId="2147483251"/>
            <ac:spMk id="6" creationId="{776D8CE2-0979-0DF8-F74E-282320834A95}"/>
          </ac:spMkLst>
        </pc:spChg>
        <pc:spChg chg="del mod">
          <ac:chgData name="Bevolo, Linda F" userId="eb0dcc8d-b12d-4a4c-bddf-b0a701d2162f" providerId="ADAL" clId="{A0A09C5B-F97C-440A-A748-FF0FFDA6155C}" dt="2024-03-26T18:04:13.008" v="2378" actId="478"/>
          <ac:spMkLst>
            <pc:docMk/>
            <pc:sldMk cId="4081524583" sldId="2147483251"/>
            <ac:spMk id="7" creationId="{4ECBA383-6964-E01B-0545-9CD2FCE878CF}"/>
          </ac:spMkLst>
        </pc:spChg>
        <pc:spChg chg="del mod">
          <ac:chgData name="Bevolo, Linda F" userId="eb0dcc8d-b12d-4a4c-bddf-b0a701d2162f" providerId="ADAL" clId="{A0A09C5B-F97C-440A-A748-FF0FFDA6155C}" dt="2024-03-26T18:04:11.363" v="2377" actId="478"/>
          <ac:spMkLst>
            <pc:docMk/>
            <pc:sldMk cId="4081524583" sldId="2147483251"/>
            <ac:spMk id="8" creationId="{D8ACEAF1-23A4-FE85-3445-039FDCCC9A48}"/>
          </ac:spMkLst>
        </pc:spChg>
        <pc:spChg chg="del mod">
          <ac:chgData name="Bevolo, Linda F" userId="eb0dcc8d-b12d-4a4c-bddf-b0a701d2162f" providerId="ADAL" clId="{A0A09C5B-F97C-440A-A748-FF0FFDA6155C}" dt="2024-03-26T18:03:49.292" v="2369" actId="478"/>
          <ac:spMkLst>
            <pc:docMk/>
            <pc:sldMk cId="4081524583" sldId="2147483251"/>
            <ac:spMk id="9" creationId="{6BE125DA-B9D0-6377-802F-12DD9510BA53}"/>
          </ac:spMkLst>
        </pc:spChg>
        <pc:spChg chg="mod">
          <ac:chgData name="Bevolo, Linda F" userId="eb0dcc8d-b12d-4a4c-bddf-b0a701d2162f" providerId="ADAL" clId="{A0A09C5B-F97C-440A-A748-FF0FFDA6155C}" dt="2024-03-26T18:05:45.122" v="2403" actId="14100"/>
          <ac:spMkLst>
            <pc:docMk/>
            <pc:sldMk cId="4081524583" sldId="2147483251"/>
            <ac:spMk id="10" creationId="{520C8D05-879A-EE04-9813-B2FC0C17175E}"/>
          </ac:spMkLst>
        </pc:spChg>
        <pc:spChg chg="mod">
          <ac:chgData name="Bevolo, Linda F" userId="eb0dcc8d-b12d-4a4c-bddf-b0a701d2162f" providerId="ADAL" clId="{A0A09C5B-F97C-440A-A748-FF0FFDA6155C}" dt="2024-03-26T18:05:37.858" v="2401" actId="14100"/>
          <ac:spMkLst>
            <pc:docMk/>
            <pc:sldMk cId="4081524583" sldId="2147483251"/>
            <ac:spMk id="11" creationId="{064FCEDA-58D2-6208-D942-355FA9E86343}"/>
          </ac:spMkLst>
        </pc:spChg>
        <pc:spChg chg="del">
          <ac:chgData name="Bevolo, Linda F" userId="eb0dcc8d-b12d-4a4c-bddf-b0a701d2162f" providerId="ADAL" clId="{A0A09C5B-F97C-440A-A748-FF0FFDA6155C}" dt="2024-03-26T18:01:49.838" v="2341" actId="478"/>
          <ac:spMkLst>
            <pc:docMk/>
            <pc:sldMk cId="4081524583" sldId="2147483251"/>
            <ac:spMk id="12" creationId="{713AFBED-502C-FD46-83B6-2C207315338F}"/>
          </ac:spMkLst>
        </pc:spChg>
        <pc:spChg chg="del">
          <ac:chgData name="Bevolo, Linda F" userId="eb0dcc8d-b12d-4a4c-bddf-b0a701d2162f" providerId="ADAL" clId="{A0A09C5B-F97C-440A-A748-FF0FFDA6155C}" dt="2024-03-26T18:01:48.553" v="2340" actId="478"/>
          <ac:spMkLst>
            <pc:docMk/>
            <pc:sldMk cId="4081524583" sldId="2147483251"/>
            <ac:spMk id="13" creationId="{928F03CC-A989-8D1F-372F-DEECEDDB79F6}"/>
          </ac:spMkLst>
        </pc:spChg>
        <pc:spChg chg="del">
          <ac:chgData name="Bevolo, Linda F" userId="eb0dcc8d-b12d-4a4c-bddf-b0a701d2162f" providerId="ADAL" clId="{A0A09C5B-F97C-440A-A748-FF0FFDA6155C}" dt="2024-03-26T18:01:47.401" v="2339" actId="478"/>
          <ac:spMkLst>
            <pc:docMk/>
            <pc:sldMk cId="4081524583" sldId="2147483251"/>
            <ac:spMk id="14" creationId="{2562D496-80CC-29F0-2A2B-AD19F6D82294}"/>
          </ac:spMkLst>
        </pc:spChg>
        <pc:spChg chg="del">
          <ac:chgData name="Bevolo, Linda F" userId="eb0dcc8d-b12d-4a4c-bddf-b0a701d2162f" providerId="ADAL" clId="{A0A09C5B-F97C-440A-A748-FF0FFDA6155C}" dt="2024-03-26T18:01:44.659" v="2338" actId="478"/>
          <ac:spMkLst>
            <pc:docMk/>
            <pc:sldMk cId="4081524583" sldId="2147483251"/>
            <ac:spMk id="15" creationId="{27572B22-D1AD-398D-E7DE-A2AE3EAB5B9B}"/>
          </ac:spMkLst>
        </pc:spChg>
        <pc:spChg chg="add mod">
          <ac:chgData name="Bevolo, Linda F" userId="eb0dcc8d-b12d-4a4c-bddf-b0a701d2162f" providerId="ADAL" clId="{A0A09C5B-F97C-440A-A748-FF0FFDA6155C}" dt="2024-03-26T18:05:23.732" v="2396" actId="14100"/>
          <ac:spMkLst>
            <pc:docMk/>
            <pc:sldMk cId="4081524583" sldId="2147483251"/>
            <ac:spMk id="23" creationId="{FA53672F-5CA3-D0FF-4A35-3DFAE40B54F2}"/>
          </ac:spMkLst>
        </pc:spChg>
        <pc:spChg chg="mod">
          <ac:chgData name="Bevolo, Linda F" userId="eb0dcc8d-b12d-4a4c-bddf-b0a701d2162f" providerId="ADAL" clId="{A0A09C5B-F97C-440A-A748-FF0FFDA6155C}" dt="2024-03-26T18:10:43.149" v="2430" actId="14100"/>
          <ac:spMkLst>
            <pc:docMk/>
            <pc:sldMk cId="4081524583" sldId="2147483251"/>
            <ac:spMk id="26" creationId="{F0416D92-8819-0C29-2A07-2B51903097F0}"/>
          </ac:spMkLst>
        </pc:spChg>
        <pc:spChg chg="mod">
          <ac:chgData name="Bevolo, Linda F" userId="eb0dcc8d-b12d-4a4c-bddf-b0a701d2162f" providerId="ADAL" clId="{A0A09C5B-F97C-440A-A748-FF0FFDA6155C}" dt="2024-03-26T18:10:50.526" v="2432" actId="14100"/>
          <ac:spMkLst>
            <pc:docMk/>
            <pc:sldMk cId="4081524583" sldId="2147483251"/>
            <ac:spMk id="28" creationId="{1F146E91-1662-0C65-0E1F-1D83837CC173}"/>
          </ac:spMkLst>
        </pc:spChg>
        <pc:spChg chg="mod">
          <ac:chgData name="Bevolo, Linda F" userId="eb0dcc8d-b12d-4a4c-bddf-b0a701d2162f" providerId="ADAL" clId="{A0A09C5B-F97C-440A-A748-FF0FFDA6155C}" dt="2024-03-26T18:10:34.028" v="2428" actId="1076"/>
          <ac:spMkLst>
            <pc:docMk/>
            <pc:sldMk cId="4081524583" sldId="2147483251"/>
            <ac:spMk id="29" creationId="{4D13E02D-3D97-AFD9-7093-2326CFF2CEF8}"/>
          </ac:spMkLst>
        </pc:spChg>
        <pc:spChg chg="add mod">
          <ac:chgData name="Bevolo, Linda F" userId="eb0dcc8d-b12d-4a4c-bddf-b0a701d2162f" providerId="ADAL" clId="{A0A09C5B-F97C-440A-A748-FF0FFDA6155C}" dt="2024-03-26T18:05:25.754" v="2397" actId="14100"/>
          <ac:spMkLst>
            <pc:docMk/>
            <pc:sldMk cId="4081524583" sldId="2147483251"/>
            <ac:spMk id="39" creationId="{7FAF82CA-E49F-1ECD-9350-2BE2C212548F}"/>
          </ac:spMkLst>
        </pc:spChg>
        <pc:spChg chg="add mod">
          <ac:chgData name="Bevolo, Linda F" userId="eb0dcc8d-b12d-4a4c-bddf-b0a701d2162f" providerId="ADAL" clId="{A0A09C5B-F97C-440A-A748-FF0FFDA6155C}" dt="2024-03-26T18:05:27.890" v="2398" actId="14100"/>
          <ac:spMkLst>
            <pc:docMk/>
            <pc:sldMk cId="4081524583" sldId="2147483251"/>
            <ac:spMk id="48" creationId="{5C59CD70-2842-1E72-0644-136CBAF9C763}"/>
          </ac:spMkLst>
        </pc:spChg>
        <pc:spChg chg="mod">
          <ac:chgData name="Bevolo, Linda F" userId="eb0dcc8d-b12d-4a4c-bddf-b0a701d2162f" providerId="ADAL" clId="{A0A09C5B-F97C-440A-A748-FF0FFDA6155C}" dt="2024-03-26T18:10:56.652" v="2433" actId="14100"/>
          <ac:spMkLst>
            <pc:docMk/>
            <pc:sldMk cId="4081524583" sldId="2147483251"/>
            <ac:spMk id="50" creationId="{A7A61BAF-D9BD-62F0-CCB4-0E55CAAA50E8}"/>
          </ac:spMkLst>
        </pc:spChg>
      </pc:sldChg>
      <pc:sldChg chg="new">
        <pc:chgData name="Bevolo, Linda F" userId="eb0dcc8d-b12d-4a4c-bddf-b0a701d2162f" providerId="ADAL" clId="{A0A09C5B-F97C-440A-A748-FF0FFDA6155C}" dt="2024-03-26T18:51:31.654" v="2434" actId="680"/>
        <pc:sldMkLst>
          <pc:docMk/>
          <pc:sldMk cId="11941528" sldId="2147483253"/>
        </pc:sldMkLst>
      </pc:sldChg>
      <pc:sldChg chg="new">
        <pc:chgData name="Bevolo, Linda F" userId="eb0dcc8d-b12d-4a4c-bddf-b0a701d2162f" providerId="ADAL" clId="{A0A09C5B-F97C-440A-A748-FF0FFDA6155C}" dt="2024-03-26T18:51:31.673" v="2435" actId="680"/>
        <pc:sldMkLst>
          <pc:docMk/>
          <pc:sldMk cId="213303105" sldId="2147483254"/>
        </pc:sldMkLst>
      </pc:sldChg>
    </pc:docChg>
  </pc:docChgLst>
  <pc:docChgLst>
    <pc:chgData name="Saad us Salam, Saad" userId="5462d604-fc3a-41d6-bdfe-8018d05ff260" providerId="ADAL" clId="{10348DA9-E63E-4E48-BBD0-2D95D90B227C}"/>
    <pc:docChg chg="modSld">
      <pc:chgData name="Saad us Salam, Saad" userId="5462d604-fc3a-41d6-bdfe-8018d05ff260" providerId="ADAL" clId="{10348DA9-E63E-4E48-BBD0-2D95D90B227C}" dt="2024-02-26T21:34:33.390" v="18" actId="692"/>
      <pc:docMkLst>
        <pc:docMk/>
      </pc:docMkLst>
      <pc:sldChg chg="modSp mod">
        <pc:chgData name="Saad us Salam, Saad" userId="5462d604-fc3a-41d6-bdfe-8018d05ff260" providerId="ADAL" clId="{10348DA9-E63E-4E48-BBD0-2D95D90B227C}" dt="2024-02-26T21:34:33.390" v="18" actId="692"/>
        <pc:sldMkLst>
          <pc:docMk/>
          <pc:sldMk cId="2397222275" sldId="2147479478"/>
        </pc:sldMkLst>
        <pc:spChg chg="mod">
          <ac:chgData name="Saad us Salam, Saad" userId="5462d604-fc3a-41d6-bdfe-8018d05ff260" providerId="ADAL" clId="{10348DA9-E63E-4E48-BBD0-2D95D90B227C}" dt="2024-02-26T21:29:49.302" v="7" actId="554"/>
          <ac:spMkLst>
            <pc:docMk/>
            <pc:sldMk cId="2397222275" sldId="2147479478"/>
            <ac:spMk id="9" creationId="{38B8083E-0679-DCD3-8D2A-ABC51B128718}"/>
          </ac:spMkLst>
        </pc:spChg>
        <pc:spChg chg="mod">
          <ac:chgData name="Saad us Salam, Saad" userId="5462d604-fc3a-41d6-bdfe-8018d05ff260" providerId="ADAL" clId="{10348DA9-E63E-4E48-BBD0-2D95D90B227C}" dt="2024-02-26T21:30:27.068" v="12" actId="14100"/>
          <ac:spMkLst>
            <pc:docMk/>
            <pc:sldMk cId="2397222275" sldId="2147479478"/>
            <ac:spMk id="10" creationId="{1A3CC1D1-827E-8B69-4EA9-62403A826333}"/>
          </ac:spMkLst>
        </pc:spChg>
        <pc:spChg chg="mod">
          <ac:chgData name="Saad us Salam, Saad" userId="5462d604-fc3a-41d6-bdfe-8018d05ff260" providerId="ADAL" clId="{10348DA9-E63E-4E48-BBD0-2D95D90B227C}" dt="2024-02-26T21:29:57.411" v="8" actId="554"/>
          <ac:spMkLst>
            <pc:docMk/>
            <pc:sldMk cId="2397222275" sldId="2147479478"/>
            <ac:spMk id="11" creationId="{304FCA33-B5F4-0327-B591-F8B7D06DD8BB}"/>
          </ac:spMkLst>
        </pc:spChg>
        <pc:spChg chg="mod">
          <ac:chgData name="Saad us Salam, Saad" userId="5462d604-fc3a-41d6-bdfe-8018d05ff260" providerId="ADAL" clId="{10348DA9-E63E-4E48-BBD0-2D95D90B227C}" dt="2024-02-26T21:34:33.390" v="18" actId="692"/>
          <ac:spMkLst>
            <pc:docMk/>
            <pc:sldMk cId="2397222275" sldId="2147479478"/>
            <ac:spMk id="14" creationId="{652CD43E-DA86-7E29-707B-A0F2665180B1}"/>
          </ac:spMkLst>
        </pc:spChg>
        <pc:spChg chg="mod">
          <ac:chgData name="Saad us Salam, Saad" userId="5462d604-fc3a-41d6-bdfe-8018d05ff260" providerId="ADAL" clId="{10348DA9-E63E-4E48-BBD0-2D95D90B227C}" dt="2024-02-26T21:34:33.390" v="18" actId="692"/>
          <ac:spMkLst>
            <pc:docMk/>
            <pc:sldMk cId="2397222275" sldId="2147479478"/>
            <ac:spMk id="15" creationId="{93D1A6DE-BFDD-6049-7BAC-CE687892DBD1}"/>
          </ac:spMkLst>
        </pc:spChg>
        <pc:spChg chg="mod">
          <ac:chgData name="Saad us Salam, Saad" userId="5462d604-fc3a-41d6-bdfe-8018d05ff260" providerId="ADAL" clId="{10348DA9-E63E-4E48-BBD0-2D95D90B227C}" dt="2024-02-26T21:34:33.390" v="18" actId="692"/>
          <ac:spMkLst>
            <pc:docMk/>
            <pc:sldMk cId="2397222275" sldId="2147479478"/>
            <ac:spMk id="16" creationId="{3D68DDBC-F42D-3F68-3D42-A3F4977F6B4C}"/>
          </ac:spMkLst>
        </pc:spChg>
        <pc:spChg chg="mod">
          <ac:chgData name="Saad us Salam, Saad" userId="5462d604-fc3a-41d6-bdfe-8018d05ff260" providerId="ADAL" clId="{10348DA9-E63E-4E48-BBD0-2D95D90B227C}" dt="2024-02-26T21:31:11.186" v="14" actId="554"/>
          <ac:spMkLst>
            <pc:docMk/>
            <pc:sldMk cId="2397222275" sldId="2147479478"/>
            <ac:spMk id="17" creationId="{74E2EEC3-C827-62B3-0ECF-4FCFDD522A77}"/>
          </ac:spMkLst>
        </pc:spChg>
        <pc:spChg chg="mod">
          <ac:chgData name="Saad us Salam, Saad" userId="5462d604-fc3a-41d6-bdfe-8018d05ff260" providerId="ADAL" clId="{10348DA9-E63E-4E48-BBD0-2D95D90B227C}" dt="2024-02-26T21:34:33.390" v="18" actId="692"/>
          <ac:spMkLst>
            <pc:docMk/>
            <pc:sldMk cId="2397222275" sldId="2147479478"/>
            <ac:spMk id="20" creationId="{1A77CEC7-0349-A61A-2DB3-2C93E44D1E66}"/>
          </ac:spMkLst>
        </pc:spChg>
        <pc:spChg chg="mod">
          <ac:chgData name="Saad us Salam, Saad" userId="5462d604-fc3a-41d6-bdfe-8018d05ff260" providerId="ADAL" clId="{10348DA9-E63E-4E48-BBD0-2D95D90B227C}" dt="2024-02-26T21:34:33.390" v="18" actId="692"/>
          <ac:spMkLst>
            <pc:docMk/>
            <pc:sldMk cId="2397222275" sldId="2147479478"/>
            <ac:spMk id="21" creationId="{527C3CCB-6BBF-F70A-0EA8-2E2C2F68213D}"/>
          </ac:spMkLst>
        </pc:spChg>
        <pc:spChg chg="mod">
          <ac:chgData name="Saad us Salam, Saad" userId="5462d604-fc3a-41d6-bdfe-8018d05ff260" providerId="ADAL" clId="{10348DA9-E63E-4E48-BBD0-2D95D90B227C}" dt="2024-02-26T21:34:33.390" v="18" actId="692"/>
          <ac:spMkLst>
            <pc:docMk/>
            <pc:sldMk cId="2397222275" sldId="2147479478"/>
            <ac:spMk id="22" creationId="{3C2EEA20-CA5A-B044-5658-581638B917BF}"/>
          </ac:spMkLst>
        </pc:spChg>
        <pc:spChg chg="mod">
          <ac:chgData name="Saad us Salam, Saad" userId="5462d604-fc3a-41d6-bdfe-8018d05ff260" providerId="ADAL" clId="{10348DA9-E63E-4E48-BBD0-2D95D90B227C}" dt="2024-02-26T21:31:11.186" v="14" actId="554"/>
          <ac:spMkLst>
            <pc:docMk/>
            <pc:sldMk cId="2397222275" sldId="2147479478"/>
            <ac:spMk id="23" creationId="{E715374F-AE1F-6D2B-E152-B8ABD8CEA946}"/>
          </ac:spMkLst>
        </pc:spChg>
        <pc:spChg chg="mod">
          <ac:chgData name="Saad us Salam, Saad" userId="5462d604-fc3a-41d6-bdfe-8018d05ff260" providerId="ADAL" clId="{10348DA9-E63E-4E48-BBD0-2D95D90B227C}" dt="2024-02-26T21:31:11.186" v="14" actId="554"/>
          <ac:spMkLst>
            <pc:docMk/>
            <pc:sldMk cId="2397222275" sldId="2147479478"/>
            <ac:spMk id="25" creationId="{83007B09-98CC-BFC8-AB06-A298E5F65603}"/>
          </ac:spMkLst>
        </pc:spChg>
        <pc:spChg chg="mod">
          <ac:chgData name="Saad us Salam, Saad" userId="5462d604-fc3a-41d6-bdfe-8018d05ff260" providerId="ADAL" clId="{10348DA9-E63E-4E48-BBD0-2D95D90B227C}" dt="2024-02-26T21:34:33.390" v="18" actId="692"/>
          <ac:spMkLst>
            <pc:docMk/>
            <pc:sldMk cId="2397222275" sldId="2147479478"/>
            <ac:spMk id="26" creationId="{8D0C1EA7-44B8-632C-E0CB-125ED235A997}"/>
          </ac:spMkLst>
        </pc:spChg>
        <pc:spChg chg="mod">
          <ac:chgData name="Saad us Salam, Saad" userId="5462d604-fc3a-41d6-bdfe-8018d05ff260" providerId="ADAL" clId="{10348DA9-E63E-4E48-BBD0-2D95D90B227C}" dt="2024-02-26T21:34:33.390" v="18" actId="692"/>
          <ac:spMkLst>
            <pc:docMk/>
            <pc:sldMk cId="2397222275" sldId="2147479478"/>
            <ac:spMk id="29" creationId="{1AE73A34-D92C-C444-BF4B-CDEC78780424}"/>
          </ac:spMkLst>
        </pc:spChg>
        <pc:spChg chg="mod">
          <ac:chgData name="Saad us Salam, Saad" userId="5462d604-fc3a-41d6-bdfe-8018d05ff260" providerId="ADAL" clId="{10348DA9-E63E-4E48-BBD0-2D95D90B227C}" dt="2024-02-26T21:34:33.390" v="18" actId="692"/>
          <ac:spMkLst>
            <pc:docMk/>
            <pc:sldMk cId="2397222275" sldId="2147479478"/>
            <ac:spMk id="30" creationId="{D11B68AF-41FF-CB36-218C-FE7FAAF8B5E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Onboarding  Requests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AO -Onboarding  Count in 2023</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GCT</c:v>
                </c:pt>
                <c:pt idx="1">
                  <c:v>ITC</c:v>
                </c:pt>
                <c:pt idx="2">
                  <c:v>GFS</c:v>
                </c:pt>
                <c:pt idx="3">
                  <c:v>PT</c:v>
                </c:pt>
              </c:strCache>
            </c:strRef>
          </c:cat>
          <c:val>
            <c:numRef>
              <c:f>Sheet1!$B$2:$B$5</c:f>
              <c:numCache>
                <c:formatCode>#,##0</c:formatCode>
                <c:ptCount val="4"/>
                <c:pt idx="0">
                  <c:v>11110</c:v>
                </c:pt>
                <c:pt idx="1">
                  <c:v>6000</c:v>
                </c:pt>
                <c:pt idx="2">
                  <c:v>764</c:v>
                </c:pt>
                <c:pt idx="3">
                  <c:v>6300</c:v>
                </c:pt>
              </c:numCache>
            </c:numRef>
          </c:val>
          <c:extLst>
            <c:ext xmlns:c16="http://schemas.microsoft.com/office/drawing/2014/chart" uri="{C3380CC4-5D6E-409C-BE32-E72D297353CC}">
              <c16:uniqueId val="{00000000-2F53-424C-85A2-75760A9E57F5}"/>
            </c:ext>
          </c:extLst>
        </c:ser>
        <c:dLbls>
          <c:dLblPos val="inEnd"/>
          <c:showLegendKey val="0"/>
          <c:showVal val="1"/>
          <c:showCatName val="0"/>
          <c:showSerName val="0"/>
          <c:showPercent val="0"/>
          <c:showBubbleSize val="0"/>
        </c:dLbls>
        <c:gapWidth val="65"/>
        <c:axId val="1643240223"/>
        <c:axId val="1954235935"/>
      </c:barChart>
      <c:valAx>
        <c:axId val="195423593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643240223"/>
        <c:crosses val="autoZero"/>
        <c:crossBetween val="between"/>
      </c:valAx>
      <c:catAx>
        <c:axId val="164324022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54235935"/>
        <c:crosses val="autoZero"/>
        <c:auto val="1"/>
        <c:lblAlgn val="ctr"/>
        <c:lblOffset val="100"/>
        <c:noMultiLvlLbl val="0"/>
      </c:cat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Task Completed in AO</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GCT</c:v>
                </c:pt>
                <c:pt idx="1">
                  <c:v>ITC</c:v>
                </c:pt>
                <c:pt idx="2">
                  <c:v>GFS</c:v>
                </c:pt>
                <c:pt idx="3">
                  <c:v>PT</c:v>
                </c:pt>
              </c:strCache>
            </c:strRef>
          </c:cat>
          <c:val>
            <c:numRef>
              <c:f>Sheet1!$B$2:$B$5</c:f>
              <c:numCache>
                <c:formatCode>_(* #,##0_);_(* \(#,##0\);_(* "-"_);_(@_)</c:formatCode>
                <c:ptCount val="4"/>
                <c:pt idx="0">
                  <c:v>432106</c:v>
                </c:pt>
                <c:pt idx="1">
                  <c:v>84310</c:v>
                </c:pt>
                <c:pt idx="2">
                  <c:v>45094</c:v>
                </c:pt>
                <c:pt idx="3">
                  <c:v>41135</c:v>
                </c:pt>
              </c:numCache>
            </c:numRef>
          </c:val>
          <c:extLst>
            <c:ext xmlns:c16="http://schemas.microsoft.com/office/drawing/2014/chart" uri="{C3380CC4-5D6E-409C-BE32-E72D297353CC}">
              <c16:uniqueId val="{00000000-C9B4-8043-A70D-B5FE0D8A3A15}"/>
            </c:ext>
          </c:extLst>
        </c:ser>
        <c:dLbls>
          <c:showLegendKey val="0"/>
          <c:showVal val="0"/>
          <c:showCatName val="0"/>
          <c:showSerName val="0"/>
          <c:showPercent val="0"/>
          <c:showBubbleSize val="0"/>
        </c:dLbls>
        <c:gapWidth val="150"/>
        <c:axId val="1954300815"/>
        <c:axId val="1953964191"/>
      </c:barChart>
      <c:valAx>
        <c:axId val="1953964191"/>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4300815"/>
        <c:crosses val="autoZero"/>
        <c:crossBetween val="between"/>
      </c:valAx>
      <c:catAx>
        <c:axId val="19543008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396419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Onboarding requests in UO</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ITC</c:v>
                </c:pt>
                <c:pt idx="1">
                  <c:v>GCT</c:v>
                </c:pt>
                <c:pt idx="2">
                  <c:v>PT</c:v>
                </c:pt>
                <c:pt idx="3">
                  <c:v>GFS</c:v>
                </c:pt>
                <c:pt idx="4">
                  <c:v>FBO</c:v>
                </c:pt>
                <c:pt idx="5">
                  <c:v>MC</c:v>
                </c:pt>
                <c:pt idx="6">
                  <c:v>DPG</c:v>
                </c:pt>
                <c:pt idx="7">
                  <c:v>FX</c:v>
                </c:pt>
              </c:strCache>
            </c:strRef>
          </c:cat>
          <c:val>
            <c:numRef>
              <c:f>Sheet1!$B$2:$B$9</c:f>
              <c:numCache>
                <c:formatCode>General</c:formatCode>
                <c:ptCount val="8"/>
                <c:pt idx="0">
                  <c:v>400</c:v>
                </c:pt>
                <c:pt idx="1">
                  <c:v>0</c:v>
                </c:pt>
                <c:pt idx="2">
                  <c:v>0</c:v>
                </c:pt>
                <c:pt idx="3">
                  <c:v>3</c:v>
                </c:pt>
                <c:pt idx="4">
                  <c:v>1</c:v>
                </c:pt>
                <c:pt idx="5">
                  <c:v>0</c:v>
                </c:pt>
                <c:pt idx="6">
                  <c:v>0</c:v>
                </c:pt>
                <c:pt idx="7">
                  <c:v>0</c:v>
                </c:pt>
              </c:numCache>
            </c:numRef>
          </c:val>
          <c:extLst>
            <c:ext xmlns:c16="http://schemas.microsoft.com/office/drawing/2014/chart" uri="{C3380CC4-5D6E-409C-BE32-E72D297353CC}">
              <c16:uniqueId val="{00000000-B6FC-EB4D-8754-594458A88AB4}"/>
            </c:ext>
          </c:extLst>
        </c:ser>
        <c:dLbls>
          <c:showLegendKey val="0"/>
          <c:showVal val="0"/>
          <c:showCatName val="0"/>
          <c:showSerName val="0"/>
          <c:showPercent val="0"/>
          <c:showBubbleSize val="0"/>
        </c:dLbls>
        <c:gapWidth val="150"/>
        <c:axId val="718154655"/>
        <c:axId val="1618475119"/>
      </c:barChart>
      <c:valAx>
        <c:axId val="1618475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8154655"/>
        <c:crosses val="autoZero"/>
        <c:crossBetween val="between"/>
      </c:valAx>
      <c:catAx>
        <c:axId val="7181546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84751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image" Target="../media/image73.jpeg"/><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image" Target="../media/image73.jpeg"/><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B40572-80CA-4EB8-A9B5-221888166F1C}" type="doc">
      <dgm:prSet loTypeId="urn:microsoft.com/office/officeart/2005/8/layout/lProcess3" loCatId="process" qsTypeId="urn:microsoft.com/office/officeart/2005/8/quickstyle/simple4" qsCatId="simple" csTypeId="urn:microsoft.com/office/officeart/2005/8/colors/accent0_1" csCatId="mainScheme" phldr="1"/>
      <dgm:spPr/>
      <dgm:t>
        <a:bodyPr/>
        <a:lstStyle/>
        <a:p>
          <a:endParaRPr lang="en-US"/>
        </a:p>
      </dgm:t>
    </dgm:pt>
    <dgm:pt modelId="{4EFB5B21-0CB9-492E-87FF-D82BD66B64B9}">
      <dgm:prSet phldrT="[Text]"/>
      <dgm:spPr/>
      <dgm:t>
        <a:bodyPr/>
        <a:lstStyle/>
        <a:p>
          <a:r>
            <a:rPr lang="en-US"/>
            <a:t>Employee Dashboard</a:t>
          </a:r>
        </a:p>
      </dgm:t>
    </dgm:pt>
    <dgm:pt modelId="{021A3350-804B-4B5D-A843-4692A1198B01}" type="parTrans" cxnId="{2392251F-68E2-45B2-B5AC-11EC867416D3}">
      <dgm:prSet/>
      <dgm:spPr/>
      <dgm:t>
        <a:bodyPr/>
        <a:lstStyle/>
        <a:p>
          <a:endParaRPr lang="en-US"/>
        </a:p>
      </dgm:t>
    </dgm:pt>
    <dgm:pt modelId="{3B9A6A8F-E397-4B95-B115-EFD398D00C29}" type="sibTrans" cxnId="{2392251F-68E2-45B2-B5AC-11EC867416D3}">
      <dgm:prSet/>
      <dgm:spPr/>
      <dgm:t>
        <a:bodyPr/>
        <a:lstStyle/>
        <a:p>
          <a:endParaRPr lang="en-US"/>
        </a:p>
      </dgm:t>
    </dgm:pt>
    <dgm:pt modelId="{AD313870-940F-4C62-8326-C59ED79DFD1B}">
      <dgm:prSet phldrT="[Text]" phldr="1"/>
      <dgm:spPr/>
      <dgm:t>
        <a:bodyPr/>
        <a:lstStyle/>
        <a:p>
          <a:endParaRPr lang="en-US"/>
        </a:p>
      </dgm:t>
    </dgm:pt>
    <dgm:pt modelId="{B48BC475-14C1-4288-8707-BFD474E05F90}" type="parTrans" cxnId="{3B423E58-AB5F-4567-850F-F53077C4E0DF}">
      <dgm:prSet/>
      <dgm:spPr/>
      <dgm:t>
        <a:bodyPr/>
        <a:lstStyle/>
        <a:p>
          <a:endParaRPr lang="en-US"/>
        </a:p>
      </dgm:t>
    </dgm:pt>
    <dgm:pt modelId="{58EEF0AB-356D-4487-B056-8FB42F4823B9}" type="sibTrans" cxnId="{3B423E58-AB5F-4567-850F-F53077C4E0DF}">
      <dgm:prSet/>
      <dgm:spPr/>
      <dgm:t>
        <a:bodyPr/>
        <a:lstStyle/>
        <a:p>
          <a:endParaRPr lang="en-US"/>
        </a:p>
      </dgm:t>
    </dgm:pt>
    <dgm:pt modelId="{F076DDB4-7A22-4CF4-80BC-76DE8886F01C}">
      <dgm:prSet phldrT="[Text]" phldr="1"/>
      <dgm:spPr/>
      <dgm:t>
        <a:bodyPr/>
        <a:lstStyle/>
        <a:p>
          <a:endParaRPr lang="en-US"/>
        </a:p>
      </dgm:t>
    </dgm:pt>
    <dgm:pt modelId="{2A67AA4A-21BB-4B38-AB0F-D2047633A797}" type="parTrans" cxnId="{56E1FAA8-ECE2-4033-8FF7-60A8F340FA79}">
      <dgm:prSet/>
      <dgm:spPr/>
      <dgm:t>
        <a:bodyPr/>
        <a:lstStyle/>
        <a:p>
          <a:endParaRPr lang="en-US"/>
        </a:p>
      </dgm:t>
    </dgm:pt>
    <dgm:pt modelId="{B67F06B5-DA88-404A-B0E1-21442DB5D644}" type="sibTrans" cxnId="{56E1FAA8-ECE2-4033-8FF7-60A8F340FA79}">
      <dgm:prSet/>
      <dgm:spPr/>
      <dgm:t>
        <a:bodyPr/>
        <a:lstStyle/>
        <a:p>
          <a:endParaRPr lang="en-US"/>
        </a:p>
      </dgm:t>
    </dgm:pt>
    <dgm:pt modelId="{67F90DD7-4384-471B-A4E4-8A92C8B553C7}">
      <dgm:prSet phldrT="[Text]"/>
      <dgm:spPr/>
      <dgm:t>
        <a:bodyPr/>
        <a:lstStyle/>
        <a:p>
          <a:r>
            <a:rPr lang="en-US"/>
            <a:t>Event Details</a:t>
          </a:r>
        </a:p>
      </dgm:t>
    </dgm:pt>
    <dgm:pt modelId="{BC371657-64FB-47FA-A2ED-8ECF90C5EDCC}" type="parTrans" cxnId="{72106CEB-65A6-4FE1-818B-745CAC63A7A1}">
      <dgm:prSet/>
      <dgm:spPr/>
      <dgm:t>
        <a:bodyPr/>
        <a:lstStyle/>
        <a:p>
          <a:endParaRPr lang="en-US"/>
        </a:p>
      </dgm:t>
    </dgm:pt>
    <dgm:pt modelId="{CCE1DD35-10DB-4D0F-86BC-66E5AE860875}" type="sibTrans" cxnId="{72106CEB-65A6-4FE1-818B-745CAC63A7A1}">
      <dgm:prSet/>
      <dgm:spPr/>
      <dgm:t>
        <a:bodyPr/>
        <a:lstStyle/>
        <a:p>
          <a:endParaRPr lang="en-US"/>
        </a:p>
      </dgm:t>
    </dgm:pt>
    <dgm:pt modelId="{945DEE71-7E93-4BE2-9BAF-03B95FF95ECC}">
      <dgm:prSet phldrT="[Text]" phldr="1"/>
      <dgm:spPr/>
      <dgm:t>
        <a:bodyPr/>
        <a:lstStyle/>
        <a:p>
          <a:endParaRPr lang="en-US"/>
        </a:p>
      </dgm:t>
    </dgm:pt>
    <dgm:pt modelId="{55DB319A-5C7D-4523-B561-FD964480F4FF}" type="parTrans" cxnId="{F7DDC612-D4A5-49E0-9141-1D25A747637D}">
      <dgm:prSet/>
      <dgm:spPr/>
      <dgm:t>
        <a:bodyPr/>
        <a:lstStyle/>
        <a:p>
          <a:endParaRPr lang="en-US"/>
        </a:p>
      </dgm:t>
    </dgm:pt>
    <dgm:pt modelId="{CA152CEC-0FD2-4BF3-813E-A27B284CB360}" type="sibTrans" cxnId="{F7DDC612-D4A5-49E0-9141-1D25A747637D}">
      <dgm:prSet/>
      <dgm:spPr/>
      <dgm:t>
        <a:bodyPr/>
        <a:lstStyle/>
        <a:p>
          <a:endParaRPr lang="en-US"/>
        </a:p>
      </dgm:t>
    </dgm:pt>
    <dgm:pt modelId="{75EF9A68-1D2C-4D40-960B-6B4BDE244D4E}">
      <dgm:prSet phldrT="[Text]" phldr="1"/>
      <dgm:spPr/>
      <dgm:t>
        <a:bodyPr/>
        <a:lstStyle/>
        <a:p>
          <a:endParaRPr lang="en-US"/>
        </a:p>
      </dgm:t>
    </dgm:pt>
    <dgm:pt modelId="{3207906E-1FC0-4702-9439-066061A36758}" type="parTrans" cxnId="{A9F872E2-018B-42B3-B793-7BEDB2C8E956}">
      <dgm:prSet/>
      <dgm:spPr/>
      <dgm:t>
        <a:bodyPr/>
        <a:lstStyle/>
        <a:p>
          <a:endParaRPr lang="en-US"/>
        </a:p>
      </dgm:t>
    </dgm:pt>
    <dgm:pt modelId="{8D3275F2-9F0F-4F07-87D5-4D8CC5EFC0BC}" type="sibTrans" cxnId="{A9F872E2-018B-42B3-B793-7BEDB2C8E956}">
      <dgm:prSet/>
      <dgm:spPr/>
      <dgm:t>
        <a:bodyPr/>
        <a:lstStyle/>
        <a:p>
          <a:endParaRPr lang="en-US"/>
        </a:p>
      </dgm:t>
    </dgm:pt>
    <dgm:pt modelId="{7849EF45-5925-42D8-876E-7A3DA83E7B60}">
      <dgm:prSet phldrT="[Text]"/>
      <dgm:spPr/>
      <dgm:t>
        <a:bodyPr/>
        <a:lstStyle/>
        <a:p>
          <a:r>
            <a:rPr lang="en-US"/>
            <a:t>Task Details</a:t>
          </a:r>
        </a:p>
      </dgm:t>
    </dgm:pt>
    <dgm:pt modelId="{3D9931F1-D201-4828-866E-8EDABFC09C68}" type="parTrans" cxnId="{4A74006D-9CA3-4D1D-916C-7B25C9017AB2}">
      <dgm:prSet/>
      <dgm:spPr/>
      <dgm:t>
        <a:bodyPr/>
        <a:lstStyle/>
        <a:p>
          <a:endParaRPr lang="en-US"/>
        </a:p>
      </dgm:t>
    </dgm:pt>
    <dgm:pt modelId="{701B3FFF-18F2-456C-8417-0DFB5FB5CCFF}" type="sibTrans" cxnId="{4A74006D-9CA3-4D1D-916C-7B25C9017AB2}">
      <dgm:prSet/>
      <dgm:spPr/>
      <dgm:t>
        <a:bodyPr/>
        <a:lstStyle/>
        <a:p>
          <a:endParaRPr lang="en-US"/>
        </a:p>
      </dgm:t>
    </dgm:pt>
    <dgm:pt modelId="{AD69EFC5-B936-4F71-A316-97FFE4F0A028}">
      <dgm:prSet phldrT="[Text]" phldr="1"/>
      <dgm:spPr/>
      <dgm:t>
        <a:bodyPr/>
        <a:lstStyle/>
        <a:p>
          <a:endParaRPr lang="en-US"/>
        </a:p>
      </dgm:t>
    </dgm:pt>
    <dgm:pt modelId="{DB28F9D6-86FE-4FBB-909D-C329EEC62549}" type="parTrans" cxnId="{DFE69CC5-0AFA-41CB-A733-569B5E0256A3}">
      <dgm:prSet/>
      <dgm:spPr/>
      <dgm:t>
        <a:bodyPr/>
        <a:lstStyle/>
        <a:p>
          <a:endParaRPr lang="en-US"/>
        </a:p>
      </dgm:t>
    </dgm:pt>
    <dgm:pt modelId="{E53AECA7-49FD-4697-BA78-08138876BBD3}" type="sibTrans" cxnId="{DFE69CC5-0AFA-41CB-A733-569B5E0256A3}">
      <dgm:prSet/>
      <dgm:spPr/>
      <dgm:t>
        <a:bodyPr/>
        <a:lstStyle/>
        <a:p>
          <a:endParaRPr lang="en-US"/>
        </a:p>
      </dgm:t>
    </dgm:pt>
    <dgm:pt modelId="{87ECFEFF-41D6-427C-8E5F-F02F4EE2733A}">
      <dgm:prSet phldrT="[Text]" phldr="1"/>
      <dgm:spPr/>
      <dgm:t>
        <a:bodyPr/>
        <a:lstStyle/>
        <a:p>
          <a:endParaRPr lang="en-US"/>
        </a:p>
      </dgm:t>
    </dgm:pt>
    <dgm:pt modelId="{8F8E9F40-893E-4D04-B8CB-1586330D56AF}" type="parTrans" cxnId="{22C8CEDE-1FE2-41B0-8F6D-820FEFBB3418}">
      <dgm:prSet/>
      <dgm:spPr/>
      <dgm:t>
        <a:bodyPr/>
        <a:lstStyle/>
        <a:p>
          <a:endParaRPr lang="en-US"/>
        </a:p>
      </dgm:t>
    </dgm:pt>
    <dgm:pt modelId="{85E87CAB-6E61-4BC2-890F-C02573A0FB7F}" type="sibTrans" cxnId="{22C8CEDE-1FE2-41B0-8F6D-820FEFBB3418}">
      <dgm:prSet/>
      <dgm:spPr/>
      <dgm:t>
        <a:bodyPr/>
        <a:lstStyle/>
        <a:p>
          <a:endParaRPr lang="en-US"/>
        </a:p>
      </dgm:t>
    </dgm:pt>
    <dgm:pt modelId="{2E18B6E4-F376-4AB4-ABE5-E435E3E0EE95}">
      <dgm:prSet phldrT="[Text]"/>
      <dgm:spPr/>
      <dgm:t>
        <a:bodyPr/>
        <a:lstStyle/>
        <a:p>
          <a:r>
            <a:rPr lang="en-US"/>
            <a:t>Unified Customer View (UCV)</a:t>
          </a:r>
        </a:p>
      </dgm:t>
    </dgm:pt>
    <dgm:pt modelId="{2025E65A-EC13-4488-B221-344EDBD35661}" type="parTrans" cxnId="{4EDA4290-382A-4A65-B9DA-5576EF6391A6}">
      <dgm:prSet/>
      <dgm:spPr/>
    </dgm:pt>
    <dgm:pt modelId="{0B117C2B-1674-45ED-A344-79E986B443AF}" type="sibTrans" cxnId="{4EDA4290-382A-4A65-B9DA-5576EF6391A6}">
      <dgm:prSet/>
      <dgm:spPr/>
    </dgm:pt>
    <dgm:pt modelId="{2CBEF049-9A8E-4A38-A025-2EAF448C747E}">
      <dgm:prSet phldrT="[Text]"/>
      <dgm:spPr/>
      <dgm:t>
        <a:bodyPr/>
        <a:lstStyle/>
        <a:p>
          <a:r>
            <a:rPr lang="en-US"/>
            <a:t>KYC</a:t>
          </a:r>
        </a:p>
      </dgm:t>
    </dgm:pt>
    <dgm:pt modelId="{A9E088B1-6280-4D66-ABD8-C106FC8C3DAA}" type="parTrans" cxnId="{A7FFA714-F0A4-41DF-9BBA-45EC1D7646A3}">
      <dgm:prSet/>
      <dgm:spPr/>
    </dgm:pt>
    <dgm:pt modelId="{68F6C605-4C6E-4F7A-8381-7D75E69D2D94}" type="sibTrans" cxnId="{A7FFA714-F0A4-41DF-9BBA-45EC1D7646A3}">
      <dgm:prSet/>
      <dgm:spPr/>
    </dgm:pt>
    <dgm:pt modelId="{05E52044-D4FA-4B68-ACFB-36C25B7E8492}">
      <dgm:prSet phldrT="[Text]"/>
      <dgm:spPr/>
      <dgm:t>
        <a:bodyPr/>
        <a:lstStyle/>
        <a:p>
          <a:r>
            <a:rPr lang="en-US"/>
            <a:t>CIP</a:t>
          </a:r>
        </a:p>
      </dgm:t>
    </dgm:pt>
    <dgm:pt modelId="{B9F5FE22-A0FE-42C3-813B-51FA81643040}" type="parTrans" cxnId="{B0A6BA82-C987-4E2F-9129-CA26E113DDFB}">
      <dgm:prSet/>
      <dgm:spPr/>
    </dgm:pt>
    <dgm:pt modelId="{1A5B5582-402A-4832-8CCF-08F56EC863E0}" type="sibTrans" cxnId="{B0A6BA82-C987-4E2F-9129-CA26E113DDFB}">
      <dgm:prSet/>
      <dgm:spPr/>
    </dgm:pt>
    <dgm:pt modelId="{E7D96DE9-D168-43E0-B7CC-09D6FAFE0B74}">
      <dgm:prSet phldrT="[Text]"/>
      <dgm:spPr/>
      <dgm:t>
        <a:bodyPr/>
        <a:lstStyle/>
        <a:p>
          <a:r>
            <a:rPr lang="en-US"/>
            <a:t>Client Provisioning </a:t>
          </a:r>
        </a:p>
      </dgm:t>
    </dgm:pt>
    <dgm:pt modelId="{AE1DCF3F-F8D2-4174-A47F-F065BDB0F653}" type="parTrans" cxnId="{D31B144A-BC8B-434A-AA78-DCFEF815C23B}">
      <dgm:prSet/>
      <dgm:spPr/>
    </dgm:pt>
    <dgm:pt modelId="{70AD9409-E413-4B80-B719-156F2D329C3E}" type="sibTrans" cxnId="{D31B144A-BC8B-434A-AA78-DCFEF815C23B}">
      <dgm:prSet/>
      <dgm:spPr/>
    </dgm:pt>
    <dgm:pt modelId="{EBF74A4E-A6F5-4B15-99AF-DD1AC14C455B}">
      <dgm:prSet phldrT="[Text]"/>
      <dgm:spPr/>
      <dgm:t>
        <a:bodyPr/>
        <a:lstStyle/>
        <a:p>
          <a:r>
            <a:rPr lang="en-US"/>
            <a:t>Client Experience</a:t>
          </a:r>
        </a:p>
      </dgm:t>
    </dgm:pt>
    <dgm:pt modelId="{37FEBD25-7A5C-4F69-81FE-CEC834A434A0}" type="parTrans" cxnId="{1D05A2A4-2A0E-45C4-870D-87898DCF6BDD}">
      <dgm:prSet/>
      <dgm:spPr/>
    </dgm:pt>
    <dgm:pt modelId="{AA011944-7A7F-46CE-8989-994511CCA619}" type="sibTrans" cxnId="{1D05A2A4-2A0E-45C4-870D-87898DCF6BDD}">
      <dgm:prSet/>
      <dgm:spPr/>
    </dgm:pt>
    <dgm:pt modelId="{56983490-09E3-4FBF-8149-9CC949F55BFF}">
      <dgm:prSet phldrT="[Text]"/>
      <dgm:spPr/>
      <dgm:t>
        <a:bodyPr/>
        <a:lstStyle/>
        <a:p>
          <a:r>
            <a:rPr lang="en-US"/>
            <a:t>Corp Connect </a:t>
          </a:r>
          <a:r>
            <a:rPr lang="en-US" err="1"/>
            <a:t>sso</a:t>
          </a:r>
          <a:endParaRPr lang="en-US"/>
        </a:p>
      </dgm:t>
    </dgm:pt>
    <dgm:pt modelId="{E7B927CB-0441-46D5-A370-D3976BDD352C}" type="parTrans" cxnId="{A5768508-3E2C-4187-8196-3D2CA169DE3E}">
      <dgm:prSet/>
      <dgm:spPr/>
    </dgm:pt>
    <dgm:pt modelId="{4B3D58F0-D050-4302-B999-65640E5CC953}" type="sibTrans" cxnId="{A5768508-3E2C-4187-8196-3D2CA169DE3E}">
      <dgm:prSet/>
      <dgm:spPr/>
    </dgm:pt>
    <dgm:pt modelId="{4A56D4CE-AF3F-4F8D-B65E-A4AD38EF2448}">
      <dgm:prSet phldrT="[Text]"/>
      <dgm:spPr/>
      <dgm:t>
        <a:bodyPr/>
        <a:lstStyle/>
        <a:p>
          <a:endParaRPr lang="en-US"/>
        </a:p>
      </dgm:t>
    </dgm:pt>
    <dgm:pt modelId="{0C1D7778-D7A0-49D7-8974-2CCF53140FD5}" type="parTrans" cxnId="{520CA634-6EF9-4C53-A297-1634498896FB}">
      <dgm:prSet/>
      <dgm:spPr/>
    </dgm:pt>
    <dgm:pt modelId="{4073DEAC-2E57-4F37-90DD-6F02DBE89A5B}" type="sibTrans" cxnId="{520CA634-6EF9-4C53-A297-1634498896FB}">
      <dgm:prSet/>
      <dgm:spPr/>
    </dgm:pt>
    <dgm:pt modelId="{9BF365FD-B3D5-411D-BA93-CC393E1B74ED}" type="pres">
      <dgm:prSet presAssocID="{B5B40572-80CA-4EB8-A9B5-221888166F1C}" presName="Name0" presStyleCnt="0">
        <dgm:presLayoutVars>
          <dgm:chPref val="3"/>
          <dgm:dir/>
          <dgm:animLvl val="lvl"/>
          <dgm:resizeHandles/>
        </dgm:presLayoutVars>
      </dgm:prSet>
      <dgm:spPr/>
    </dgm:pt>
    <dgm:pt modelId="{7D3EC4A6-9579-4E13-B6A1-B537BB20F7AF}" type="pres">
      <dgm:prSet presAssocID="{4EFB5B21-0CB9-492E-87FF-D82BD66B64B9}" presName="horFlow" presStyleCnt="0"/>
      <dgm:spPr/>
    </dgm:pt>
    <dgm:pt modelId="{CA613E27-838A-4596-9313-B3D539D8E985}" type="pres">
      <dgm:prSet presAssocID="{4EFB5B21-0CB9-492E-87FF-D82BD66B64B9}" presName="bigChev" presStyleLbl="node1" presStyleIdx="0" presStyleCnt="10"/>
      <dgm:spPr/>
    </dgm:pt>
    <dgm:pt modelId="{E61AC965-DE36-46ED-AE04-8E5DE6631490}" type="pres">
      <dgm:prSet presAssocID="{B48BC475-14C1-4288-8707-BFD474E05F90}" presName="parTrans" presStyleCnt="0"/>
      <dgm:spPr/>
    </dgm:pt>
    <dgm:pt modelId="{A9E74AAD-F4AF-465B-9317-BF7613A32E60}" type="pres">
      <dgm:prSet presAssocID="{AD313870-940F-4C62-8326-C59ED79DFD1B}" presName="node" presStyleLbl="alignAccFollowNode1" presStyleIdx="0" presStyleCnt="6">
        <dgm:presLayoutVars>
          <dgm:bulletEnabled val="1"/>
        </dgm:presLayoutVars>
      </dgm:prSet>
      <dgm:spPr/>
    </dgm:pt>
    <dgm:pt modelId="{DBB1CA8A-6B6E-4D38-BA9A-F2556EF4DF51}" type="pres">
      <dgm:prSet presAssocID="{58EEF0AB-356D-4487-B056-8FB42F4823B9}" presName="sibTrans" presStyleCnt="0"/>
      <dgm:spPr/>
    </dgm:pt>
    <dgm:pt modelId="{D9A23D2C-E133-4959-B9A2-0A7AC974880D}" type="pres">
      <dgm:prSet presAssocID="{F076DDB4-7A22-4CF4-80BC-76DE8886F01C}" presName="node" presStyleLbl="alignAccFollowNode1" presStyleIdx="1" presStyleCnt="6">
        <dgm:presLayoutVars>
          <dgm:bulletEnabled val="1"/>
        </dgm:presLayoutVars>
      </dgm:prSet>
      <dgm:spPr/>
    </dgm:pt>
    <dgm:pt modelId="{3F2FAA5D-829E-4B3A-8BF9-78A4BFA04B22}" type="pres">
      <dgm:prSet presAssocID="{4EFB5B21-0CB9-492E-87FF-D82BD66B64B9}" presName="vSp" presStyleCnt="0"/>
      <dgm:spPr/>
    </dgm:pt>
    <dgm:pt modelId="{149024FC-7BD1-4064-9FBA-C073E1536214}" type="pres">
      <dgm:prSet presAssocID="{67F90DD7-4384-471B-A4E4-8A92C8B553C7}" presName="horFlow" presStyleCnt="0"/>
      <dgm:spPr/>
    </dgm:pt>
    <dgm:pt modelId="{A92F12A1-278F-498A-B615-30E91BCA901A}" type="pres">
      <dgm:prSet presAssocID="{67F90DD7-4384-471B-A4E4-8A92C8B553C7}" presName="bigChev" presStyleLbl="node1" presStyleIdx="1" presStyleCnt="10"/>
      <dgm:spPr/>
    </dgm:pt>
    <dgm:pt modelId="{1A6A00CB-F800-4E29-BBB4-11056F76C7F3}" type="pres">
      <dgm:prSet presAssocID="{55DB319A-5C7D-4523-B561-FD964480F4FF}" presName="parTrans" presStyleCnt="0"/>
      <dgm:spPr/>
    </dgm:pt>
    <dgm:pt modelId="{08776004-0AE9-4CC9-9EAE-83D36E9BC005}" type="pres">
      <dgm:prSet presAssocID="{945DEE71-7E93-4BE2-9BAF-03B95FF95ECC}" presName="node" presStyleLbl="alignAccFollowNode1" presStyleIdx="2" presStyleCnt="6">
        <dgm:presLayoutVars>
          <dgm:bulletEnabled val="1"/>
        </dgm:presLayoutVars>
      </dgm:prSet>
      <dgm:spPr/>
    </dgm:pt>
    <dgm:pt modelId="{C0FAF1C3-EE0F-4FEC-8B2E-E99ED651CB7A}" type="pres">
      <dgm:prSet presAssocID="{CA152CEC-0FD2-4BF3-813E-A27B284CB360}" presName="sibTrans" presStyleCnt="0"/>
      <dgm:spPr/>
    </dgm:pt>
    <dgm:pt modelId="{B7ED1823-DCC9-4A9B-B0FA-A1BE71450043}" type="pres">
      <dgm:prSet presAssocID="{75EF9A68-1D2C-4D40-960B-6B4BDE244D4E}" presName="node" presStyleLbl="alignAccFollowNode1" presStyleIdx="3" presStyleCnt="6">
        <dgm:presLayoutVars>
          <dgm:bulletEnabled val="1"/>
        </dgm:presLayoutVars>
      </dgm:prSet>
      <dgm:spPr/>
    </dgm:pt>
    <dgm:pt modelId="{E3415A80-DE5D-4149-B56B-924E52F12B8E}" type="pres">
      <dgm:prSet presAssocID="{67F90DD7-4384-471B-A4E4-8A92C8B553C7}" presName="vSp" presStyleCnt="0"/>
      <dgm:spPr/>
    </dgm:pt>
    <dgm:pt modelId="{89313C25-526E-45C3-8633-FEBA1175ED77}" type="pres">
      <dgm:prSet presAssocID="{7849EF45-5925-42D8-876E-7A3DA83E7B60}" presName="horFlow" presStyleCnt="0"/>
      <dgm:spPr/>
    </dgm:pt>
    <dgm:pt modelId="{8C521B55-089E-42EA-B660-93AA3D1F9291}" type="pres">
      <dgm:prSet presAssocID="{7849EF45-5925-42D8-876E-7A3DA83E7B60}" presName="bigChev" presStyleLbl="node1" presStyleIdx="2" presStyleCnt="10"/>
      <dgm:spPr/>
    </dgm:pt>
    <dgm:pt modelId="{A4AFA8F8-F71D-4AC1-A798-11F42F162F94}" type="pres">
      <dgm:prSet presAssocID="{7849EF45-5925-42D8-876E-7A3DA83E7B60}" presName="vSp" presStyleCnt="0"/>
      <dgm:spPr/>
    </dgm:pt>
    <dgm:pt modelId="{3BCFB8C3-B928-48C1-A5B7-688F036651BA}" type="pres">
      <dgm:prSet presAssocID="{2E18B6E4-F376-4AB4-ABE5-E435E3E0EE95}" presName="horFlow" presStyleCnt="0"/>
      <dgm:spPr/>
    </dgm:pt>
    <dgm:pt modelId="{B2370FF5-3E76-4167-A1FE-34F0DB5091C0}" type="pres">
      <dgm:prSet presAssocID="{2E18B6E4-F376-4AB4-ABE5-E435E3E0EE95}" presName="bigChev" presStyleLbl="node1" presStyleIdx="3" presStyleCnt="10"/>
      <dgm:spPr/>
    </dgm:pt>
    <dgm:pt modelId="{74FB376C-536E-455B-B52B-25CC9AC7B6FA}" type="pres">
      <dgm:prSet presAssocID="{2E18B6E4-F376-4AB4-ABE5-E435E3E0EE95}" presName="vSp" presStyleCnt="0"/>
      <dgm:spPr/>
    </dgm:pt>
    <dgm:pt modelId="{5832B174-0F8C-4223-A46C-5447CB3A660E}" type="pres">
      <dgm:prSet presAssocID="{2CBEF049-9A8E-4A38-A025-2EAF448C747E}" presName="horFlow" presStyleCnt="0"/>
      <dgm:spPr/>
    </dgm:pt>
    <dgm:pt modelId="{B729E79A-AABB-4EA3-8357-FA79745D8B12}" type="pres">
      <dgm:prSet presAssocID="{2CBEF049-9A8E-4A38-A025-2EAF448C747E}" presName="bigChev" presStyleLbl="node1" presStyleIdx="4" presStyleCnt="10"/>
      <dgm:spPr/>
    </dgm:pt>
    <dgm:pt modelId="{C970BDBA-2C56-499C-B8D8-93EBB5084FCA}" type="pres">
      <dgm:prSet presAssocID="{2CBEF049-9A8E-4A38-A025-2EAF448C747E}" presName="vSp" presStyleCnt="0"/>
      <dgm:spPr/>
    </dgm:pt>
    <dgm:pt modelId="{6F237909-35A2-46AA-A09A-F3DBA1CACC41}" type="pres">
      <dgm:prSet presAssocID="{05E52044-D4FA-4B68-ACFB-36C25B7E8492}" presName="horFlow" presStyleCnt="0"/>
      <dgm:spPr/>
    </dgm:pt>
    <dgm:pt modelId="{4810A231-2CB3-4B06-B2D0-F9B5E042D1F6}" type="pres">
      <dgm:prSet presAssocID="{05E52044-D4FA-4B68-ACFB-36C25B7E8492}" presName="bigChev" presStyleLbl="node1" presStyleIdx="5" presStyleCnt="10" custLinFactNeighborY="-3225"/>
      <dgm:spPr/>
    </dgm:pt>
    <dgm:pt modelId="{0EB854D0-525D-4F00-A22C-CD2FA08A3E80}" type="pres">
      <dgm:prSet presAssocID="{05E52044-D4FA-4B68-ACFB-36C25B7E8492}" presName="vSp" presStyleCnt="0"/>
      <dgm:spPr/>
    </dgm:pt>
    <dgm:pt modelId="{8E3CD35A-5A7E-44EB-B278-CAC64988CB64}" type="pres">
      <dgm:prSet presAssocID="{E7D96DE9-D168-43E0-B7CC-09D6FAFE0B74}" presName="horFlow" presStyleCnt="0"/>
      <dgm:spPr/>
    </dgm:pt>
    <dgm:pt modelId="{B77BAED9-8007-40F1-9623-A08F3505F549}" type="pres">
      <dgm:prSet presAssocID="{E7D96DE9-D168-43E0-B7CC-09D6FAFE0B74}" presName="bigChev" presStyleLbl="node1" presStyleIdx="6" presStyleCnt="10"/>
      <dgm:spPr/>
    </dgm:pt>
    <dgm:pt modelId="{099D9EDA-A579-44A6-94DA-193AF6C63CC2}" type="pres">
      <dgm:prSet presAssocID="{E7D96DE9-D168-43E0-B7CC-09D6FAFE0B74}" presName="vSp" presStyleCnt="0"/>
      <dgm:spPr/>
    </dgm:pt>
    <dgm:pt modelId="{9B50BB1C-0529-4D7A-B1A9-C2209BAF7C3D}" type="pres">
      <dgm:prSet presAssocID="{EBF74A4E-A6F5-4B15-99AF-DD1AC14C455B}" presName="horFlow" presStyleCnt="0"/>
      <dgm:spPr/>
    </dgm:pt>
    <dgm:pt modelId="{EA19163D-0529-4BF6-A159-7EC4A8D93E5A}" type="pres">
      <dgm:prSet presAssocID="{EBF74A4E-A6F5-4B15-99AF-DD1AC14C455B}" presName="bigChev" presStyleLbl="node1" presStyleIdx="7" presStyleCnt="10"/>
      <dgm:spPr/>
    </dgm:pt>
    <dgm:pt modelId="{226D7BCA-5854-4AC2-BBD8-F700FD58D0AC}" type="pres">
      <dgm:prSet presAssocID="{EBF74A4E-A6F5-4B15-99AF-DD1AC14C455B}" presName="vSp" presStyleCnt="0"/>
      <dgm:spPr/>
    </dgm:pt>
    <dgm:pt modelId="{DCE7F103-29B6-40A1-A6CB-3D13DE228B60}" type="pres">
      <dgm:prSet presAssocID="{56983490-09E3-4FBF-8149-9CC949F55BFF}" presName="horFlow" presStyleCnt="0"/>
      <dgm:spPr/>
    </dgm:pt>
    <dgm:pt modelId="{DD5639BB-C871-4076-8E05-DAABCC6CB987}" type="pres">
      <dgm:prSet presAssocID="{56983490-09E3-4FBF-8149-9CC949F55BFF}" presName="bigChev" presStyleLbl="node1" presStyleIdx="8" presStyleCnt="10"/>
      <dgm:spPr/>
    </dgm:pt>
    <dgm:pt modelId="{55E821D5-C61E-430E-80A9-41AB2D3F276F}" type="pres">
      <dgm:prSet presAssocID="{56983490-09E3-4FBF-8149-9CC949F55BFF}" presName="vSp" presStyleCnt="0"/>
      <dgm:spPr/>
    </dgm:pt>
    <dgm:pt modelId="{5C2DAAE0-B5BB-402C-98D4-10604901714D}" type="pres">
      <dgm:prSet presAssocID="{4A56D4CE-AF3F-4F8D-B65E-A4AD38EF2448}" presName="horFlow" presStyleCnt="0"/>
      <dgm:spPr/>
    </dgm:pt>
    <dgm:pt modelId="{681BE420-15FA-41C7-A312-D4E398CCA3C3}" type="pres">
      <dgm:prSet presAssocID="{4A56D4CE-AF3F-4F8D-B65E-A4AD38EF2448}" presName="bigChev" presStyleLbl="node1" presStyleIdx="9" presStyleCnt="10"/>
      <dgm:spPr/>
    </dgm:pt>
    <dgm:pt modelId="{E5E4A77E-3EFA-4A5D-AF18-C1A49D3DC8FE}" type="pres">
      <dgm:prSet presAssocID="{DB28F9D6-86FE-4FBB-909D-C329EEC62549}" presName="parTrans" presStyleCnt="0"/>
      <dgm:spPr/>
    </dgm:pt>
    <dgm:pt modelId="{FF5724C0-2852-4A10-B8B8-DEC56E5C42D6}" type="pres">
      <dgm:prSet presAssocID="{AD69EFC5-B936-4F71-A316-97FFE4F0A028}" presName="node" presStyleLbl="alignAccFollowNode1" presStyleIdx="4" presStyleCnt="6">
        <dgm:presLayoutVars>
          <dgm:bulletEnabled val="1"/>
        </dgm:presLayoutVars>
      </dgm:prSet>
      <dgm:spPr/>
    </dgm:pt>
    <dgm:pt modelId="{741679CF-1240-4645-AC2C-2AB7F1CE3A04}" type="pres">
      <dgm:prSet presAssocID="{E53AECA7-49FD-4697-BA78-08138876BBD3}" presName="sibTrans" presStyleCnt="0"/>
      <dgm:spPr/>
    </dgm:pt>
    <dgm:pt modelId="{DA1E586B-9319-40F9-B88C-B2FEBBA73A05}" type="pres">
      <dgm:prSet presAssocID="{87ECFEFF-41D6-427C-8E5F-F02F4EE2733A}" presName="node" presStyleLbl="alignAccFollowNode1" presStyleIdx="5" presStyleCnt="6">
        <dgm:presLayoutVars>
          <dgm:bulletEnabled val="1"/>
        </dgm:presLayoutVars>
      </dgm:prSet>
      <dgm:spPr/>
    </dgm:pt>
  </dgm:ptLst>
  <dgm:cxnLst>
    <dgm:cxn modelId="{A5768508-3E2C-4187-8196-3D2CA169DE3E}" srcId="{B5B40572-80CA-4EB8-A9B5-221888166F1C}" destId="{56983490-09E3-4FBF-8149-9CC949F55BFF}" srcOrd="8" destOrd="0" parTransId="{E7B927CB-0441-46D5-A370-D3976BDD352C}" sibTransId="{4B3D58F0-D050-4302-B999-65640E5CC953}"/>
    <dgm:cxn modelId="{8771FF0E-7829-4D25-A292-3D5617984DB4}" type="presOf" srcId="{05E52044-D4FA-4B68-ACFB-36C25B7E8492}" destId="{4810A231-2CB3-4B06-B2D0-F9B5E042D1F6}" srcOrd="0" destOrd="0" presId="urn:microsoft.com/office/officeart/2005/8/layout/lProcess3"/>
    <dgm:cxn modelId="{F7DDC612-D4A5-49E0-9141-1D25A747637D}" srcId="{67F90DD7-4384-471B-A4E4-8A92C8B553C7}" destId="{945DEE71-7E93-4BE2-9BAF-03B95FF95ECC}" srcOrd="0" destOrd="0" parTransId="{55DB319A-5C7D-4523-B561-FD964480F4FF}" sibTransId="{CA152CEC-0FD2-4BF3-813E-A27B284CB360}"/>
    <dgm:cxn modelId="{A7FFA714-F0A4-41DF-9BBA-45EC1D7646A3}" srcId="{B5B40572-80CA-4EB8-A9B5-221888166F1C}" destId="{2CBEF049-9A8E-4A38-A025-2EAF448C747E}" srcOrd="4" destOrd="0" parTransId="{A9E088B1-6280-4D66-ABD8-C106FC8C3DAA}" sibTransId="{68F6C605-4C6E-4F7A-8381-7D75E69D2D94}"/>
    <dgm:cxn modelId="{70CAEB1A-D8C8-4FDE-9925-4AF1D1F7102C}" type="presOf" srcId="{75EF9A68-1D2C-4D40-960B-6B4BDE244D4E}" destId="{B7ED1823-DCC9-4A9B-B0FA-A1BE71450043}" srcOrd="0" destOrd="0" presId="urn:microsoft.com/office/officeart/2005/8/layout/lProcess3"/>
    <dgm:cxn modelId="{2392251F-68E2-45B2-B5AC-11EC867416D3}" srcId="{B5B40572-80CA-4EB8-A9B5-221888166F1C}" destId="{4EFB5B21-0CB9-492E-87FF-D82BD66B64B9}" srcOrd="0" destOrd="0" parTransId="{021A3350-804B-4B5D-A843-4692A1198B01}" sibTransId="{3B9A6A8F-E397-4B95-B115-EFD398D00C29}"/>
    <dgm:cxn modelId="{14164123-1633-40E9-9357-139459EA03E5}" type="presOf" srcId="{AD313870-940F-4C62-8326-C59ED79DFD1B}" destId="{A9E74AAD-F4AF-465B-9317-BF7613A32E60}" srcOrd="0" destOrd="0" presId="urn:microsoft.com/office/officeart/2005/8/layout/lProcess3"/>
    <dgm:cxn modelId="{695B5625-0C0C-45C3-9651-07CB81E57F7F}" type="presOf" srcId="{EBF74A4E-A6F5-4B15-99AF-DD1AC14C455B}" destId="{EA19163D-0529-4BF6-A159-7EC4A8D93E5A}" srcOrd="0" destOrd="0" presId="urn:microsoft.com/office/officeart/2005/8/layout/lProcess3"/>
    <dgm:cxn modelId="{071E1934-3DF0-4DD7-B6E1-AED0BD61DD1A}" type="presOf" srcId="{B5B40572-80CA-4EB8-A9B5-221888166F1C}" destId="{9BF365FD-B3D5-411D-BA93-CC393E1B74ED}" srcOrd="0" destOrd="0" presId="urn:microsoft.com/office/officeart/2005/8/layout/lProcess3"/>
    <dgm:cxn modelId="{520CA634-6EF9-4C53-A297-1634498896FB}" srcId="{B5B40572-80CA-4EB8-A9B5-221888166F1C}" destId="{4A56D4CE-AF3F-4F8D-B65E-A4AD38EF2448}" srcOrd="9" destOrd="0" parTransId="{0C1D7778-D7A0-49D7-8974-2CCF53140FD5}" sibTransId="{4073DEAC-2E57-4F37-90DD-6F02DBE89A5B}"/>
    <dgm:cxn modelId="{AF9C2565-76F4-46A5-B148-83D819320EBA}" type="presOf" srcId="{7849EF45-5925-42D8-876E-7A3DA83E7B60}" destId="{8C521B55-089E-42EA-B660-93AA3D1F9291}" srcOrd="0" destOrd="0" presId="urn:microsoft.com/office/officeart/2005/8/layout/lProcess3"/>
    <dgm:cxn modelId="{950BBE66-FAAE-430E-884F-4F26E0517173}" type="presOf" srcId="{87ECFEFF-41D6-427C-8E5F-F02F4EE2733A}" destId="{DA1E586B-9319-40F9-B88C-B2FEBBA73A05}" srcOrd="0" destOrd="0" presId="urn:microsoft.com/office/officeart/2005/8/layout/lProcess3"/>
    <dgm:cxn modelId="{04553167-A50F-4E2E-BF51-1236A0EE8008}" type="presOf" srcId="{67F90DD7-4384-471B-A4E4-8A92C8B553C7}" destId="{A92F12A1-278F-498A-B615-30E91BCA901A}" srcOrd="0" destOrd="0" presId="urn:microsoft.com/office/officeart/2005/8/layout/lProcess3"/>
    <dgm:cxn modelId="{D31B144A-BC8B-434A-AA78-DCFEF815C23B}" srcId="{B5B40572-80CA-4EB8-A9B5-221888166F1C}" destId="{E7D96DE9-D168-43E0-B7CC-09D6FAFE0B74}" srcOrd="6" destOrd="0" parTransId="{AE1DCF3F-F8D2-4174-A47F-F065BDB0F653}" sibTransId="{70AD9409-E413-4B80-B719-156F2D329C3E}"/>
    <dgm:cxn modelId="{4A74006D-9CA3-4D1D-916C-7B25C9017AB2}" srcId="{B5B40572-80CA-4EB8-A9B5-221888166F1C}" destId="{7849EF45-5925-42D8-876E-7A3DA83E7B60}" srcOrd="2" destOrd="0" parTransId="{3D9931F1-D201-4828-866E-8EDABFC09C68}" sibTransId="{701B3FFF-18F2-456C-8417-0DFB5FB5CCFF}"/>
    <dgm:cxn modelId="{5F4F9954-B852-4DB6-A1CD-A7A5C49EB2DD}" type="presOf" srcId="{AD69EFC5-B936-4F71-A316-97FFE4F0A028}" destId="{FF5724C0-2852-4A10-B8B8-DEC56E5C42D6}" srcOrd="0" destOrd="0" presId="urn:microsoft.com/office/officeart/2005/8/layout/lProcess3"/>
    <dgm:cxn modelId="{3B423E58-AB5F-4567-850F-F53077C4E0DF}" srcId="{4EFB5B21-0CB9-492E-87FF-D82BD66B64B9}" destId="{AD313870-940F-4C62-8326-C59ED79DFD1B}" srcOrd="0" destOrd="0" parTransId="{B48BC475-14C1-4288-8707-BFD474E05F90}" sibTransId="{58EEF0AB-356D-4487-B056-8FB42F4823B9}"/>
    <dgm:cxn modelId="{93EE2859-FED4-4A61-BF5A-94E750F24B2D}" type="presOf" srcId="{4A56D4CE-AF3F-4F8D-B65E-A4AD38EF2448}" destId="{681BE420-15FA-41C7-A312-D4E398CCA3C3}" srcOrd="0" destOrd="0" presId="urn:microsoft.com/office/officeart/2005/8/layout/lProcess3"/>
    <dgm:cxn modelId="{A9934D59-E9BC-456A-BB41-6DEF6EB70EAB}" type="presOf" srcId="{2CBEF049-9A8E-4A38-A025-2EAF448C747E}" destId="{B729E79A-AABB-4EA3-8357-FA79745D8B12}" srcOrd="0" destOrd="0" presId="urn:microsoft.com/office/officeart/2005/8/layout/lProcess3"/>
    <dgm:cxn modelId="{B0A6BA82-C987-4E2F-9129-CA26E113DDFB}" srcId="{B5B40572-80CA-4EB8-A9B5-221888166F1C}" destId="{05E52044-D4FA-4B68-ACFB-36C25B7E8492}" srcOrd="5" destOrd="0" parTransId="{B9F5FE22-A0FE-42C3-813B-51FA81643040}" sibTransId="{1A5B5582-402A-4832-8CCF-08F56EC863E0}"/>
    <dgm:cxn modelId="{892FD788-6A6C-4767-92F0-42CFB9D20790}" type="presOf" srcId="{2E18B6E4-F376-4AB4-ABE5-E435E3E0EE95}" destId="{B2370FF5-3E76-4167-A1FE-34F0DB5091C0}" srcOrd="0" destOrd="0" presId="urn:microsoft.com/office/officeart/2005/8/layout/lProcess3"/>
    <dgm:cxn modelId="{4EDA4290-382A-4A65-B9DA-5576EF6391A6}" srcId="{B5B40572-80CA-4EB8-A9B5-221888166F1C}" destId="{2E18B6E4-F376-4AB4-ABE5-E435E3E0EE95}" srcOrd="3" destOrd="0" parTransId="{2025E65A-EC13-4488-B221-344EDBD35661}" sibTransId="{0B117C2B-1674-45ED-A344-79E986B443AF}"/>
    <dgm:cxn modelId="{1D05A2A4-2A0E-45C4-870D-87898DCF6BDD}" srcId="{B5B40572-80CA-4EB8-A9B5-221888166F1C}" destId="{EBF74A4E-A6F5-4B15-99AF-DD1AC14C455B}" srcOrd="7" destOrd="0" parTransId="{37FEBD25-7A5C-4F69-81FE-CEC834A434A0}" sibTransId="{AA011944-7A7F-46CE-8989-994511CCA619}"/>
    <dgm:cxn modelId="{56E1FAA8-ECE2-4033-8FF7-60A8F340FA79}" srcId="{4EFB5B21-0CB9-492E-87FF-D82BD66B64B9}" destId="{F076DDB4-7A22-4CF4-80BC-76DE8886F01C}" srcOrd="1" destOrd="0" parTransId="{2A67AA4A-21BB-4B38-AB0F-D2047633A797}" sibTransId="{B67F06B5-DA88-404A-B0E1-21442DB5D644}"/>
    <dgm:cxn modelId="{DFE69CC5-0AFA-41CB-A733-569B5E0256A3}" srcId="{4A56D4CE-AF3F-4F8D-B65E-A4AD38EF2448}" destId="{AD69EFC5-B936-4F71-A316-97FFE4F0A028}" srcOrd="0" destOrd="0" parTransId="{DB28F9D6-86FE-4FBB-909D-C329EEC62549}" sibTransId="{E53AECA7-49FD-4697-BA78-08138876BBD3}"/>
    <dgm:cxn modelId="{2542DCC8-4F4A-49C9-826A-5EC6447F80E8}" type="presOf" srcId="{F076DDB4-7A22-4CF4-80BC-76DE8886F01C}" destId="{D9A23D2C-E133-4959-B9A2-0A7AC974880D}" srcOrd="0" destOrd="0" presId="urn:microsoft.com/office/officeart/2005/8/layout/lProcess3"/>
    <dgm:cxn modelId="{5EE373CC-1197-470E-8266-9323C0C3C5D3}" type="presOf" srcId="{4EFB5B21-0CB9-492E-87FF-D82BD66B64B9}" destId="{CA613E27-838A-4596-9313-B3D539D8E985}" srcOrd="0" destOrd="0" presId="urn:microsoft.com/office/officeart/2005/8/layout/lProcess3"/>
    <dgm:cxn modelId="{11529DCF-D603-4E71-9DB0-5656C627627A}" type="presOf" srcId="{945DEE71-7E93-4BE2-9BAF-03B95FF95ECC}" destId="{08776004-0AE9-4CC9-9EAE-83D36E9BC005}" srcOrd="0" destOrd="0" presId="urn:microsoft.com/office/officeart/2005/8/layout/lProcess3"/>
    <dgm:cxn modelId="{12AEFADC-ED48-4773-BA44-2AC592B3F3A1}" type="presOf" srcId="{E7D96DE9-D168-43E0-B7CC-09D6FAFE0B74}" destId="{B77BAED9-8007-40F1-9623-A08F3505F549}" srcOrd="0" destOrd="0" presId="urn:microsoft.com/office/officeart/2005/8/layout/lProcess3"/>
    <dgm:cxn modelId="{22C8CEDE-1FE2-41B0-8F6D-820FEFBB3418}" srcId="{4A56D4CE-AF3F-4F8D-B65E-A4AD38EF2448}" destId="{87ECFEFF-41D6-427C-8E5F-F02F4EE2733A}" srcOrd="1" destOrd="0" parTransId="{8F8E9F40-893E-4D04-B8CB-1586330D56AF}" sibTransId="{85E87CAB-6E61-4BC2-890F-C02573A0FB7F}"/>
    <dgm:cxn modelId="{A9F872E2-018B-42B3-B793-7BEDB2C8E956}" srcId="{67F90DD7-4384-471B-A4E4-8A92C8B553C7}" destId="{75EF9A68-1D2C-4D40-960B-6B4BDE244D4E}" srcOrd="1" destOrd="0" parTransId="{3207906E-1FC0-4702-9439-066061A36758}" sibTransId="{8D3275F2-9F0F-4F07-87D5-4D8CC5EFC0BC}"/>
    <dgm:cxn modelId="{9CC7B1E7-E6B9-4AB6-A080-BA997C514D41}" type="presOf" srcId="{56983490-09E3-4FBF-8149-9CC949F55BFF}" destId="{DD5639BB-C871-4076-8E05-DAABCC6CB987}" srcOrd="0" destOrd="0" presId="urn:microsoft.com/office/officeart/2005/8/layout/lProcess3"/>
    <dgm:cxn modelId="{72106CEB-65A6-4FE1-818B-745CAC63A7A1}" srcId="{B5B40572-80CA-4EB8-A9B5-221888166F1C}" destId="{67F90DD7-4384-471B-A4E4-8A92C8B553C7}" srcOrd="1" destOrd="0" parTransId="{BC371657-64FB-47FA-A2ED-8ECF90C5EDCC}" sibTransId="{CCE1DD35-10DB-4D0F-86BC-66E5AE860875}"/>
    <dgm:cxn modelId="{D8563C43-4854-44FA-9B4F-8300221C9B7D}" type="presParOf" srcId="{9BF365FD-B3D5-411D-BA93-CC393E1B74ED}" destId="{7D3EC4A6-9579-4E13-B6A1-B537BB20F7AF}" srcOrd="0" destOrd="0" presId="urn:microsoft.com/office/officeart/2005/8/layout/lProcess3"/>
    <dgm:cxn modelId="{CCBC3DFD-9874-420D-9FB7-3AAD7EEBFA25}" type="presParOf" srcId="{7D3EC4A6-9579-4E13-B6A1-B537BB20F7AF}" destId="{CA613E27-838A-4596-9313-B3D539D8E985}" srcOrd="0" destOrd="0" presId="urn:microsoft.com/office/officeart/2005/8/layout/lProcess3"/>
    <dgm:cxn modelId="{004E6338-97EB-40FC-BB31-07CD190883E7}" type="presParOf" srcId="{7D3EC4A6-9579-4E13-B6A1-B537BB20F7AF}" destId="{E61AC965-DE36-46ED-AE04-8E5DE6631490}" srcOrd="1" destOrd="0" presId="urn:microsoft.com/office/officeart/2005/8/layout/lProcess3"/>
    <dgm:cxn modelId="{235A900B-88D0-48DC-BC7F-8A6E5102FB9F}" type="presParOf" srcId="{7D3EC4A6-9579-4E13-B6A1-B537BB20F7AF}" destId="{A9E74AAD-F4AF-465B-9317-BF7613A32E60}" srcOrd="2" destOrd="0" presId="urn:microsoft.com/office/officeart/2005/8/layout/lProcess3"/>
    <dgm:cxn modelId="{D11D8A3C-57EA-4063-97CD-53DE79894D28}" type="presParOf" srcId="{7D3EC4A6-9579-4E13-B6A1-B537BB20F7AF}" destId="{DBB1CA8A-6B6E-4D38-BA9A-F2556EF4DF51}" srcOrd="3" destOrd="0" presId="urn:microsoft.com/office/officeart/2005/8/layout/lProcess3"/>
    <dgm:cxn modelId="{F8E5B722-DF1F-49A0-A84C-F3267F59BDFA}" type="presParOf" srcId="{7D3EC4A6-9579-4E13-B6A1-B537BB20F7AF}" destId="{D9A23D2C-E133-4959-B9A2-0A7AC974880D}" srcOrd="4" destOrd="0" presId="urn:microsoft.com/office/officeart/2005/8/layout/lProcess3"/>
    <dgm:cxn modelId="{2F1D8C3A-0C81-4669-BDB0-0598A3781266}" type="presParOf" srcId="{9BF365FD-B3D5-411D-BA93-CC393E1B74ED}" destId="{3F2FAA5D-829E-4B3A-8BF9-78A4BFA04B22}" srcOrd="1" destOrd="0" presId="urn:microsoft.com/office/officeart/2005/8/layout/lProcess3"/>
    <dgm:cxn modelId="{57E907A2-75FD-42CE-9CEA-1A5E6EFFCED7}" type="presParOf" srcId="{9BF365FD-B3D5-411D-BA93-CC393E1B74ED}" destId="{149024FC-7BD1-4064-9FBA-C073E1536214}" srcOrd="2" destOrd="0" presId="urn:microsoft.com/office/officeart/2005/8/layout/lProcess3"/>
    <dgm:cxn modelId="{884A3FD2-5CF1-4822-A6BD-C35C0D5E2024}" type="presParOf" srcId="{149024FC-7BD1-4064-9FBA-C073E1536214}" destId="{A92F12A1-278F-498A-B615-30E91BCA901A}" srcOrd="0" destOrd="0" presId="urn:microsoft.com/office/officeart/2005/8/layout/lProcess3"/>
    <dgm:cxn modelId="{8DE4AED7-6437-4C5D-B4C6-F40FB6AF6577}" type="presParOf" srcId="{149024FC-7BD1-4064-9FBA-C073E1536214}" destId="{1A6A00CB-F800-4E29-BBB4-11056F76C7F3}" srcOrd="1" destOrd="0" presId="urn:microsoft.com/office/officeart/2005/8/layout/lProcess3"/>
    <dgm:cxn modelId="{0A5BD60F-8153-472E-987C-25DAFE9AF9EA}" type="presParOf" srcId="{149024FC-7BD1-4064-9FBA-C073E1536214}" destId="{08776004-0AE9-4CC9-9EAE-83D36E9BC005}" srcOrd="2" destOrd="0" presId="urn:microsoft.com/office/officeart/2005/8/layout/lProcess3"/>
    <dgm:cxn modelId="{1811C4C9-1D35-4219-9DD2-DEBE9A21E673}" type="presParOf" srcId="{149024FC-7BD1-4064-9FBA-C073E1536214}" destId="{C0FAF1C3-EE0F-4FEC-8B2E-E99ED651CB7A}" srcOrd="3" destOrd="0" presId="urn:microsoft.com/office/officeart/2005/8/layout/lProcess3"/>
    <dgm:cxn modelId="{6454B371-4770-4E20-A6EB-ECA3B1F89EF0}" type="presParOf" srcId="{149024FC-7BD1-4064-9FBA-C073E1536214}" destId="{B7ED1823-DCC9-4A9B-B0FA-A1BE71450043}" srcOrd="4" destOrd="0" presId="urn:microsoft.com/office/officeart/2005/8/layout/lProcess3"/>
    <dgm:cxn modelId="{C2F4BCF1-3D77-4640-A834-2596E86F1A2E}" type="presParOf" srcId="{9BF365FD-B3D5-411D-BA93-CC393E1B74ED}" destId="{E3415A80-DE5D-4149-B56B-924E52F12B8E}" srcOrd="3" destOrd="0" presId="urn:microsoft.com/office/officeart/2005/8/layout/lProcess3"/>
    <dgm:cxn modelId="{F2E33CB1-A06E-4963-AE10-5DEDF86F5734}" type="presParOf" srcId="{9BF365FD-B3D5-411D-BA93-CC393E1B74ED}" destId="{89313C25-526E-45C3-8633-FEBA1175ED77}" srcOrd="4" destOrd="0" presId="urn:microsoft.com/office/officeart/2005/8/layout/lProcess3"/>
    <dgm:cxn modelId="{ED0C18C4-EC26-4129-8EF8-85E67B806137}" type="presParOf" srcId="{89313C25-526E-45C3-8633-FEBA1175ED77}" destId="{8C521B55-089E-42EA-B660-93AA3D1F9291}" srcOrd="0" destOrd="0" presId="urn:microsoft.com/office/officeart/2005/8/layout/lProcess3"/>
    <dgm:cxn modelId="{37094BBA-2E5E-4B05-BD31-A6E10224D1A0}" type="presParOf" srcId="{9BF365FD-B3D5-411D-BA93-CC393E1B74ED}" destId="{A4AFA8F8-F71D-4AC1-A798-11F42F162F94}" srcOrd="5" destOrd="0" presId="urn:microsoft.com/office/officeart/2005/8/layout/lProcess3"/>
    <dgm:cxn modelId="{D690ABCF-F316-4DD6-B49B-CAF0C103C5A7}" type="presParOf" srcId="{9BF365FD-B3D5-411D-BA93-CC393E1B74ED}" destId="{3BCFB8C3-B928-48C1-A5B7-688F036651BA}" srcOrd="6" destOrd="0" presId="urn:microsoft.com/office/officeart/2005/8/layout/lProcess3"/>
    <dgm:cxn modelId="{E0167724-D8A5-4943-B27D-EEC3A59C947A}" type="presParOf" srcId="{3BCFB8C3-B928-48C1-A5B7-688F036651BA}" destId="{B2370FF5-3E76-4167-A1FE-34F0DB5091C0}" srcOrd="0" destOrd="0" presId="urn:microsoft.com/office/officeart/2005/8/layout/lProcess3"/>
    <dgm:cxn modelId="{CE0CDE4A-3334-449C-B112-699DF071412E}" type="presParOf" srcId="{9BF365FD-B3D5-411D-BA93-CC393E1B74ED}" destId="{74FB376C-536E-455B-B52B-25CC9AC7B6FA}" srcOrd="7" destOrd="0" presId="urn:microsoft.com/office/officeart/2005/8/layout/lProcess3"/>
    <dgm:cxn modelId="{853B02E2-D1EF-4518-98C1-E8E37F8B83BD}" type="presParOf" srcId="{9BF365FD-B3D5-411D-BA93-CC393E1B74ED}" destId="{5832B174-0F8C-4223-A46C-5447CB3A660E}" srcOrd="8" destOrd="0" presId="urn:microsoft.com/office/officeart/2005/8/layout/lProcess3"/>
    <dgm:cxn modelId="{3E3E952D-9384-4FAE-988D-9D029BFA7011}" type="presParOf" srcId="{5832B174-0F8C-4223-A46C-5447CB3A660E}" destId="{B729E79A-AABB-4EA3-8357-FA79745D8B12}" srcOrd="0" destOrd="0" presId="urn:microsoft.com/office/officeart/2005/8/layout/lProcess3"/>
    <dgm:cxn modelId="{933A5833-5525-4E25-94E1-FF7AE42ADD86}" type="presParOf" srcId="{9BF365FD-B3D5-411D-BA93-CC393E1B74ED}" destId="{C970BDBA-2C56-499C-B8D8-93EBB5084FCA}" srcOrd="9" destOrd="0" presId="urn:microsoft.com/office/officeart/2005/8/layout/lProcess3"/>
    <dgm:cxn modelId="{98FA4DD1-658B-4540-9C1A-7497793C608D}" type="presParOf" srcId="{9BF365FD-B3D5-411D-BA93-CC393E1B74ED}" destId="{6F237909-35A2-46AA-A09A-F3DBA1CACC41}" srcOrd="10" destOrd="0" presId="urn:microsoft.com/office/officeart/2005/8/layout/lProcess3"/>
    <dgm:cxn modelId="{32442781-98F1-4069-9447-BEB5363421D3}" type="presParOf" srcId="{6F237909-35A2-46AA-A09A-F3DBA1CACC41}" destId="{4810A231-2CB3-4B06-B2D0-F9B5E042D1F6}" srcOrd="0" destOrd="0" presId="urn:microsoft.com/office/officeart/2005/8/layout/lProcess3"/>
    <dgm:cxn modelId="{34F454F0-8146-465A-9A3B-6477C76BF4EB}" type="presParOf" srcId="{9BF365FD-B3D5-411D-BA93-CC393E1B74ED}" destId="{0EB854D0-525D-4F00-A22C-CD2FA08A3E80}" srcOrd="11" destOrd="0" presId="urn:microsoft.com/office/officeart/2005/8/layout/lProcess3"/>
    <dgm:cxn modelId="{5E970F37-BF5A-463F-88B6-C7C1096351DC}" type="presParOf" srcId="{9BF365FD-B3D5-411D-BA93-CC393E1B74ED}" destId="{8E3CD35A-5A7E-44EB-B278-CAC64988CB64}" srcOrd="12" destOrd="0" presId="urn:microsoft.com/office/officeart/2005/8/layout/lProcess3"/>
    <dgm:cxn modelId="{50FBA16E-B336-4D16-A773-F6CCFCA2880E}" type="presParOf" srcId="{8E3CD35A-5A7E-44EB-B278-CAC64988CB64}" destId="{B77BAED9-8007-40F1-9623-A08F3505F549}" srcOrd="0" destOrd="0" presId="urn:microsoft.com/office/officeart/2005/8/layout/lProcess3"/>
    <dgm:cxn modelId="{8FCECB29-231B-4B18-9FDE-F66E5D95D000}" type="presParOf" srcId="{9BF365FD-B3D5-411D-BA93-CC393E1B74ED}" destId="{099D9EDA-A579-44A6-94DA-193AF6C63CC2}" srcOrd="13" destOrd="0" presId="urn:microsoft.com/office/officeart/2005/8/layout/lProcess3"/>
    <dgm:cxn modelId="{1097B051-0B43-4864-83C9-A4AD27FCFDA9}" type="presParOf" srcId="{9BF365FD-B3D5-411D-BA93-CC393E1B74ED}" destId="{9B50BB1C-0529-4D7A-B1A9-C2209BAF7C3D}" srcOrd="14" destOrd="0" presId="urn:microsoft.com/office/officeart/2005/8/layout/lProcess3"/>
    <dgm:cxn modelId="{50FD478E-0FE6-427D-85AF-D09A25C98C11}" type="presParOf" srcId="{9B50BB1C-0529-4D7A-B1A9-C2209BAF7C3D}" destId="{EA19163D-0529-4BF6-A159-7EC4A8D93E5A}" srcOrd="0" destOrd="0" presId="urn:microsoft.com/office/officeart/2005/8/layout/lProcess3"/>
    <dgm:cxn modelId="{80CBEF54-2B18-4C10-B28A-F4A0A12AF1B9}" type="presParOf" srcId="{9BF365FD-B3D5-411D-BA93-CC393E1B74ED}" destId="{226D7BCA-5854-4AC2-BBD8-F700FD58D0AC}" srcOrd="15" destOrd="0" presId="urn:microsoft.com/office/officeart/2005/8/layout/lProcess3"/>
    <dgm:cxn modelId="{C4A6624F-51E3-4FA5-989B-20BD89D0EAF3}" type="presParOf" srcId="{9BF365FD-B3D5-411D-BA93-CC393E1B74ED}" destId="{DCE7F103-29B6-40A1-A6CB-3D13DE228B60}" srcOrd="16" destOrd="0" presId="urn:microsoft.com/office/officeart/2005/8/layout/lProcess3"/>
    <dgm:cxn modelId="{48A6B6B4-D9F0-408C-8659-E347D39B1412}" type="presParOf" srcId="{DCE7F103-29B6-40A1-A6CB-3D13DE228B60}" destId="{DD5639BB-C871-4076-8E05-DAABCC6CB987}" srcOrd="0" destOrd="0" presId="urn:microsoft.com/office/officeart/2005/8/layout/lProcess3"/>
    <dgm:cxn modelId="{C41F440A-1CEC-45A9-B881-78AE68B01FAA}" type="presParOf" srcId="{9BF365FD-B3D5-411D-BA93-CC393E1B74ED}" destId="{55E821D5-C61E-430E-80A9-41AB2D3F276F}" srcOrd="17" destOrd="0" presId="urn:microsoft.com/office/officeart/2005/8/layout/lProcess3"/>
    <dgm:cxn modelId="{2F434969-16FF-485C-BC3E-86C0AD939F8B}" type="presParOf" srcId="{9BF365FD-B3D5-411D-BA93-CC393E1B74ED}" destId="{5C2DAAE0-B5BB-402C-98D4-10604901714D}" srcOrd="18" destOrd="0" presId="urn:microsoft.com/office/officeart/2005/8/layout/lProcess3"/>
    <dgm:cxn modelId="{D43AAC5C-3B15-47FB-9A62-F47042FF883F}" type="presParOf" srcId="{5C2DAAE0-B5BB-402C-98D4-10604901714D}" destId="{681BE420-15FA-41C7-A312-D4E398CCA3C3}" srcOrd="0" destOrd="0" presId="urn:microsoft.com/office/officeart/2005/8/layout/lProcess3"/>
    <dgm:cxn modelId="{1B6A780D-FC4D-48D6-BC9B-9A7FA8B4981D}" type="presParOf" srcId="{5C2DAAE0-B5BB-402C-98D4-10604901714D}" destId="{E5E4A77E-3EFA-4A5D-AF18-C1A49D3DC8FE}" srcOrd="1" destOrd="0" presId="urn:microsoft.com/office/officeart/2005/8/layout/lProcess3"/>
    <dgm:cxn modelId="{344A5EA6-8F85-41C7-B1E9-9189927BF411}" type="presParOf" srcId="{5C2DAAE0-B5BB-402C-98D4-10604901714D}" destId="{FF5724C0-2852-4A10-B8B8-DEC56E5C42D6}" srcOrd="2" destOrd="0" presId="urn:microsoft.com/office/officeart/2005/8/layout/lProcess3"/>
    <dgm:cxn modelId="{7385340F-B8B7-4921-93FB-9C0D25A39872}" type="presParOf" srcId="{5C2DAAE0-B5BB-402C-98D4-10604901714D}" destId="{741679CF-1240-4645-AC2C-2AB7F1CE3A04}" srcOrd="3" destOrd="0" presId="urn:microsoft.com/office/officeart/2005/8/layout/lProcess3"/>
    <dgm:cxn modelId="{16662C26-47D4-4F0B-A2FC-D37FF12980D4}" type="presParOf" srcId="{5C2DAAE0-B5BB-402C-98D4-10604901714D}" destId="{DA1E586B-9319-40F9-B88C-B2FEBBA73A0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65DBAA-D73B-4F6D-9056-D3A2724E9C6F}" type="doc">
      <dgm:prSet loTypeId="urn:microsoft.com/office/officeart/2005/8/layout/hList7" loCatId="list" qsTypeId="urn:microsoft.com/office/officeart/2005/8/quickstyle/simple3" qsCatId="simple" csTypeId="urn:microsoft.com/office/officeart/2005/8/colors/accent1_2" csCatId="accent1" phldr="1"/>
      <dgm:spPr/>
      <dgm:t>
        <a:bodyPr/>
        <a:lstStyle/>
        <a:p>
          <a:endParaRPr lang="en-US"/>
        </a:p>
      </dgm:t>
    </dgm:pt>
    <dgm:pt modelId="{33C043B0-03DD-4B5C-A1C6-6A270EF31375}">
      <dgm:prSet phldrT="[Text]"/>
      <dgm:spPr/>
      <dgm:t>
        <a:bodyPr/>
        <a:lstStyle/>
        <a:p>
          <a:r>
            <a:rPr lang="en-US"/>
            <a:t>Initiate Onboarding</a:t>
          </a:r>
        </a:p>
      </dgm:t>
    </dgm:pt>
    <dgm:pt modelId="{2D2A2DBE-ED70-4005-9513-BE2F42335CDC}" type="parTrans" cxnId="{6BB8D355-070B-4951-AEC3-D26831C94B7E}">
      <dgm:prSet/>
      <dgm:spPr/>
      <dgm:t>
        <a:bodyPr/>
        <a:lstStyle/>
        <a:p>
          <a:endParaRPr lang="en-US"/>
        </a:p>
      </dgm:t>
    </dgm:pt>
    <dgm:pt modelId="{860A02B0-6F74-4A19-B71A-5FF3C66720F4}" type="sibTrans" cxnId="{6BB8D355-070B-4951-AEC3-D26831C94B7E}">
      <dgm:prSet/>
      <dgm:spPr/>
      <dgm:t>
        <a:bodyPr/>
        <a:lstStyle/>
        <a:p>
          <a:endParaRPr lang="en-US"/>
        </a:p>
      </dgm:t>
    </dgm:pt>
    <dgm:pt modelId="{BE06907B-585B-4B92-B9B6-0B4295374280}">
      <dgm:prSet phldrT="[Text]"/>
      <dgm:spPr/>
      <dgm:t>
        <a:bodyPr/>
        <a:lstStyle/>
        <a:p>
          <a:r>
            <a:rPr lang="en-US"/>
            <a:t>Manual entry</a:t>
          </a:r>
        </a:p>
      </dgm:t>
    </dgm:pt>
    <dgm:pt modelId="{58E1A620-929E-44AA-9204-5410A87F11DA}" type="parTrans" cxnId="{76315ABD-C625-47DC-BB2E-F464E35CC1C4}">
      <dgm:prSet/>
      <dgm:spPr/>
      <dgm:t>
        <a:bodyPr/>
        <a:lstStyle/>
        <a:p>
          <a:endParaRPr lang="en-US"/>
        </a:p>
      </dgm:t>
    </dgm:pt>
    <dgm:pt modelId="{7ED6123F-520E-427D-B3CB-A3794BB10444}" type="sibTrans" cxnId="{76315ABD-C625-47DC-BB2E-F464E35CC1C4}">
      <dgm:prSet/>
      <dgm:spPr/>
      <dgm:t>
        <a:bodyPr/>
        <a:lstStyle/>
        <a:p>
          <a:endParaRPr lang="en-US"/>
        </a:p>
      </dgm:t>
    </dgm:pt>
    <dgm:pt modelId="{953C4D81-6693-4D69-B809-D01D33FC4820}">
      <dgm:prSet phldrT="[Text]"/>
      <dgm:spPr/>
      <dgm:t>
        <a:bodyPr/>
        <a:lstStyle/>
        <a:p>
          <a:pPr>
            <a:buNone/>
          </a:pPr>
          <a:r>
            <a:rPr lang="en-US"/>
            <a:t>Onboarding Event Management</a:t>
          </a:r>
        </a:p>
      </dgm:t>
    </dgm:pt>
    <dgm:pt modelId="{37B79280-3382-4D4A-A448-866909C2A82F}" type="parTrans" cxnId="{284C639D-D58C-4148-9C93-E549466FFE7E}">
      <dgm:prSet/>
      <dgm:spPr/>
      <dgm:t>
        <a:bodyPr/>
        <a:lstStyle/>
        <a:p>
          <a:endParaRPr lang="en-US"/>
        </a:p>
      </dgm:t>
    </dgm:pt>
    <dgm:pt modelId="{549435DF-4F27-4331-9206-2A582CF83A82}" type="sibTrans" cxnId="{284C639D-D58C-4148-9C93-E549466FFE7E}">
      <dgm:prSet/>
      <dgm:spPr/>
      <dgm:t>
        <a:bodyPr/>
        <a:lstStyle/>
        <a:p>
          <a:endParaRPr lang="en-US"/>
        </a:p>
      </dgm:t>
    </dgm:pt>
    <dgm:pt modelId="{3B43C699-5024-46A5-BA00-A48657169FFC}">
      <dgm:prSet phldrT="[Text]"/>
      <dgm:spPr/>
      <dgm:t>
        <a:bodyPr/>
        <a:lstStyle/>
        <a:p>
          <a:r>
            <a:rPr lang="en-US"/>
            <a:t>Employee Dashboard</a:t>
          </a:r>
        </a:p>
      </dgm:t>
    </dgm:pt>
    <dgm:pt modelId="{1D5A2252-F2E5-44A9-9AE6-35967A7AD535}" type="parTrans" cxnId="{E97BFC31-7439-429F-B122-40F9FF98BD64}">
      <dgm:prSet/>
      <dgm:spPr/>
      <dgm:t>
        <a:bodyPr/>
        <a:lstStyle/>
        <a:p>
          <a:endParaRPr lang="en-US"/>
        </a:p>
      </dgm:t>
    </dgm:pt>
    <dgm:pt modelId="{E90D36EE-BC33-47FA-A796-98B5F4E51487}" type="sibTrans" cxnId="{E97BFC31-7439-429F-B122-40F9FF98BD64}">
      <dgm:prSet/>
      <dgm:spPr/>
      <dgm:t>
        <a:bodyPr/>
        <a:lstStyle/>
        <a:p>
          <a:endParaRPr lang="en-US"/>
        </a:p>
      </dgm:t>
    </dgm:pt>
    <dgm:pt modelId="{F6BA02CC-3109-446C-9920-ADB47676F89C}">
      <dgm:prSet phldrT="[Text]"/>
      <dgm:spPr/>
      <dgm:t>
        <a:bodyPr/>
        <a:lstStyle/>
        <a:p>
          <a:r>
            <a:rPr lang="en-US"/>
            <a:t>Client Dashboard</a:t>
          </a:r>
        </a:p>
      </dgm:t>
    </dgm:pt>
    <dgm:pt modelId="{A7472F97-720D-44FF-8296-CE0B755B538D}" type="parTrans" cxnId="{764300FB-D35D-4C54-8E8D-AE210476E27A}">
      <dgm:prSet/>
      <dgm:spPr/>
      <dgm:t>
        <a:bodyPr/>
        <a:lstStyle/>
        <a:p>
          <a:endParaRPr lang="en-US"/>
        </a:p>
      </dgm:t>
    </dgm:pt>
    <dgm:pt modelId="{F59ECB03-1C8D-4F2C-AC28-9C95624B9683}" type="sibTrans" cxnId="{764300FB-D35D-4C54-8E8D-AE210476E27A}">
      <dgm:prSet/>
      <dgm:spPr/>
      <dgm:t>
        <a:bodyPr/>
        <a:lstStyle/>
        <a:p>
          <a:endParaRPr lang="en-US"/>
        </a:p>
      </dgm:t>
    </dgm:pt>
    <dgm:pt modelId="{F793D59F-86BC-4758-B8BB-CDF5858273A5}">
      <dgm:prSet phldrT="[Text]" custT="1"/>
      <dgm:spPr/>
      <dgm:t>
        <a:bodyPr/>
        <a:lstStyle/>
        <a:p>
          <a:pPr algn="ctr"/>
          <a:r>
            <a:rPr lang="en-US" sz="1100"/>
            <a:t>Customer 360 View</a:t>
          </a:r>
        </a:p>
        <a:p>
          <a:pPr algn="l"/>
          <a:r>
            <a:rPr lang="en-US" sz="900"/>
            <a:t>Customer</a:t>
          </a:r>
        </a:p>
        <a:p>
          <a:pPr algn="l"/>
          <a:r>
            <a:rPr lang="en-US" sz="900"/>
            <a:t>Tasks</a:t>
          </a:r>
        </a:p>
        <a:p>
          <a:pPr algn="l"/>
          <a:r>
            <a:rPr lang="en-US" sz="900"/>
            <a:t>Documents</a:t>
          </a:r>
        </a:p>
        <a:p>
          <a:pPr algn="l"/>
          <a:r>
            <a:rPr lang="en-US" sz="900"/>
            <a:t>Grant Access</a:t>
          </a:r>
        </a:p>
        <a:p>
          <a:pPr algn="l"/>
          <a:r>
            <a:rPr lang="en-US" sz="900"/>
            <a:t>Audit</a:t>
          </a:r>
        </a:p>
      </dgm:t>
    </dgm:pt>
    <dgm:pt modelId="{5313A2E1-E484-4F28-9BA9-4BBD61951DC5}" type="parTrans" cxnId="{0F204868-8854-44DB-9101-0BD876EAD79F}">
      <dgm:prSet/>
      <dgm:spPr/>
      <dgm:t>
        <a:bodyPr/>
        <a:lstStyle/>
        <a:p>
          <a:endParaRPr lang="en-US"/>
        </a:p>
      </dgm:t>
    </dgm:pt>
    <dgm:pt modelId="{5A658FD1-5F39-4F68-8323-7CF37A894A74}" type="sibTrans" cxnId="{0F204868-8854-44DB-9101-0BD876EAD79F}">
      <dgm:prSet/>
      <dgm:spPr/>
      <dgm:t>
        <a:bodyPr/>
        <a:lstStyle/>
        <a:p>
          <a:endParaRPr lang="en-US"/>
        </a:p>
      </dgm:t>
    </dgm:pt>
    <dgm:pt modelId="{731C6EE9-A403-464E-B4B4-3DB4FA74589C}">
      <dgm:prSet phldrT="[Text]"/>
      <dgm:spPr/>
      <dgm:t>
        <a:bodyPr/>
        <a:lstStyle/>
        <a:p>
          <a:r>
            <a:rPr lang="en-US"/>
            <a:t>Tasks Management</a:t>
          </a:r>
        </a:p>
        <a:p>
          <a:r>
            <a:rPr lang="en-US"/>
            <a:t>Default/Basic</a:t>
          </a:r>
        </a:p>
      </dgm:t>
    </dgm:pt>
    <dgm:pt modelId="{04499015-7A82-4171-A596-E8504A6D910D}" type="parTrans" cxnId="{66AEFB6B-152F-45F7-8FB5-9BABB438E241}">
      <dgm:prSet/>
      <dgm:spPr/>
      <dgm:t>
        <a:bodyPr/>
        <a:lstStyle/>
        <a:p>
          <a:endParaRPr lang="en-US"/>
        </a:p>
      </dgm:t>
    </dgm:pt>
    <dgm:pt modelId="{9F591AEA-E669-4F2E-AE0D-653882EE02AD}" type="sibTrans" cxnId="{66AEFB6B-152F-45F7-8FB5-9BABB438E241}">
      <dgm:prSet/>
      <dgm:spPr/>
      <dgm:t>
        <a:bodyPr/>
        <a:lstStyle/>
        <a:p>
          <a:endParaRPr lang="en-US"/>
        </a:p>
      </dgm:t>
    </dgm:pt>
    <dgm:pt modelId="{BB7AA0C1-66C9-48D7-9862-BA7D76029C09}">
      <dgm:prSet phldrT="[Text]"/>
      <dgm:spPr/>
      <dgm:t>
        <a:bodyPr/>
        <a:lstStyle/>
        <a:p>
          <a:r>
            <a:rPr lang="en-US"/>
            <a:t>Audit</a:t>
          </a:r>
        </a:p>
      </dgm:t>
    </dgm:pt>
    <dgm:pt modelId="{0730E01F-00AB-491B-B928-412987DD9929}" type="parTrans" cxnId="{2FDF96C5-B829-4EA4-A719-4E0E11190018}">
      <dgm:prSet/>
      <dgm:spPr/>
      <dgm:t>
        <a:bodyPr/>
        <a:lstStyle/>
        <a:p>
          <a:endParaRPr lang="en-US"/>
        </a:p>
      </dgm:t>
    </dgm:pt>
    <dgm:pt modelId="{E23677D6-517F-4F1F-B4D5-E96CF5FC7C3F}" type="sibTrans" cxnId="{2FDF96C5-B829-4EA4-A719-4E0E11190018}">
      <dgm:prSet/>
      <dgm:spPr/>
      <dgm:t>
        <a:bodyPr/>
        <a:lstStyle/>
        <a:p>
          <a:endParaRPr lang="en-US"/>
        </a:p>
      </dgm:t>
    </dgm:pt>
    <dgm:pt modelId="{E793A643-43C7-44C8-B1BF-D2F0C54A183D}">
      <dgm:prSet phldrT="[Text]"/>
      <dgm:spPr/>
      <dgm:t>
        <a:bodyPr/>
        <a:lstStyle/>
        <a:p>
          <a:r>
            <a:rPr lang="en-US"/>
            <a:t>Document Management</a:t>
          </a:r>
        </a:p>
      </dgm:t>
    </dgm:pt>
    <dgm:pt modelId="{761239F5-5CC9-43F4-A6F3-B9A8D465A4DB}" type="parTrans" cxnId="{181CC9C8-3467-407B-BA82-DBEFF17E34B4}">
      <dgm:prSet/>
      <dgm:spPr/>
      <dgm:t>
        <a:bodyPr/>
        <a:lstStyle/>
        <a:p>
          <a:endParaRPr lang="en-US"/>
        </a:p>
      </dgm:t>
    </dgm:pt>
    <dgm:pt modelId="{264FF0E0-3CE3-4C10-B50C-7D1F203B9163}" type="sibTrans" cxnId="{181CC9C8-3467-407B-BA82-DBEFF17E34B4}">
      <dgm:prSet/>
      <dgm:spPr/>
      <dgm:t>
        <a:bodyPr/>
        <a:lstStyle/>
        <a:p>
          <a:endParaRPr lang="en-US"/>
        </a:p>
      </dgm:t>
    </dgm:pt>
    <dgm:pt modelId="{D85A493A-2F1F-4240-B9A1-5ACCE611327C}">
      <dgm:prSet phldrT="[Text]"/>
      <dgm:spPr/>
      <dgm:t>
        <a:bodyPr/>
        <a:lstStyle/>
        <a:p>
          <a:r>
            <a:rPr lang="en-US"/>
            <a:t>Communication</a:t>
          </a:r>
        </a:p>
      </dgm:t>
    </dgm:pt>
    <dgm:pt modelId="{C5C3DE31-F06E-456C-8C38-A27746DB2BD6}" type="parTrans" cxnId="{789CBD80-5EC8-418E-9D06-EAA38AB98B52}">
      <dgm:prSet/>
      <dgm:spPr/>
      <dgm:t>
        <a:bodyPr/>
        <a:lstStyle/>
        <a:p>
          <a:endParaRPr lang="en-US"/>
        </a:p>
      </dgm:t>
    </dgm:pt>
    <dgm:pt modelId="{D5262496-6C12-46A5-AF53-58DF4D1D8CF3}" type="sibTrans" cxnId="{789CBD80-5EC8-418E-9D06-EAA38AB98B52}">
      <dgm:prSet/>
      <dgm:spPr/>
      <dgm:t>
        <a:bodyPr/>
        <a:lstStyle/>
        <a:p>
          <a:endParaRPr lang="en-US"/>
        </a:p>
      </dgm:t>
    </dgm:pt>
    <dgm:pt modelId="{5E3068FE-7428-42DF-BB53-B915F9EF1B88}">
      <dgm:prSet phldrT="[Text]" custT="1"/>
      <dgm:spPr/>
      <dgm:t>
        <a:bodyPr/>
        <a:lstStyle/>
        <a:p>
          <a:pPr>
            <a:buNone/>
          </a:pPr>
          <a:r>
            <a:rPr lang="en-US" sz="1200"/>
            <a:t>Portals</a:t>
          </a:r>
        </a:p>
      </dgm:t>
    </dgm:pt>
    <dgm:pt modelId="{454B1CF5-C383-4EBD-A92E-ADA8869C5B3C}" type="parTrans" cxnId="{0B86F5D2-7A39-4994-9647-179463F73484}">
      <dgm:prSet/>
      <dgm:spPr/>
      <dgm:t>
        <a:bodyPr/>
        <a:lstStyle/>
        <a:p>
          <a:endParaRPr lang="en-US"/>
        </a:p>
      </dgm:t>
    </dgm:pt>
    <dgm:pt modelId="{87686FD2-D445-4F8D-B49B-44AB8268AB8E}" type="sibTrans" cxnId="{0B86F5D2-7A39-4994-9647-179463F73484}">
      <dgm:prSet/>
      <dgm:spPr/>
      <dgm:t>
        <a:bodyPr/>
        <a:lstStyle/>
        <a:p>
          <a:endParaRPr lang="en-US"/>
        </a:p>
      </dgm:t>
    </dgm:pt>
    <dgm:pt modelId="{CECDF280-AE72-4550-AC5F-B0324ABFDE44}">
      <dgm:prSet phldrT="[Text]" custT="1"/>
      <dgm:spPr/>
      <dgm:t>
        <a:bodyPr/>
        <a:lstStyle/>
        <a:p>
          <a:r>
            <a:rPr lang="en-US" sz="900"/>
            <a:t>Employee Login</a:t>
          </a:r>
        </a:p>
      </dgm:t>
    </dgm:pt>
    <dgm:pt modelId="{581021ED-300E-45A0-B8E8-17AB105B8717}" type="parTrans" cxnId="{F60FC0A2-A5EF-483D-9510-EB75000439A9}">
      <dgm:prSet/>
      <dgm:spPr/>
      <dgm:t>
        <a:bodyPr/>
        <a:lstStyle/>
        <a:p>
          <a:endParaRPr lang="en-US"/>
        </a:p>
      </dgm:t>
    </dgm:pt>
    <dgm:pt modelId="{390FCFF7-9C31-401E-B03A-7FE66EEB7C0A}" type="sibTrans" cxnId="{F60FC0A2-A5EF-483D-9510-EB75000439A9}">
      <dgm:prSet/>
      <dgm:spPr/>
      <dgm:t>
        <a:bodyPr/>
        <a:lstStyle/>
        <a:p>
          <a:endParaRPr lang="en-US"/>
        </a:p>
      </dgm:t>
    </dgm:pt>
    <dgm:pt modelId="{616D5F1C-E62C-4839-8617-442D5E12A178}">
      <dgm:prSet phldrT="[Text]" custT="1"/>
      <dgm:spPr/>
      <dgm:t>
        <a:bodyPr/>
        <a:lstStyle/>
        <a:p>
          <a:r>
            <a:rPr lang="en-US" sz="900"/>
            <a:t>Customer Login</a:t>
          </a:r>
        </a:p>
      </dgm:t>
    </dgm:pt>
    <dgm:pt modelId="{B4A4654F-7698-4A56-927C-5F165A66E171}" type="parTrans" cxnId="{D8B15F1B-E0B2-4042-901E-69CB910F0876}">
      <dgm:prSet/>
      <dgm:spPr/>
      <dgm:t>
        <a:bodyPr/>
        <a:lstStyle/>
        <a:p>
          <a:endParaRPr lang="en-US"/>
        </a:p>
      </dgm:t>
    </dgm:pt>
    <dgm:pt modelId="{339CB032-C1D6-4783-86E5-CF4C1D201A0B}" type="sibTrans" cxnId="{D8B15F1B-E0B2-4042-901E-69CB910F0876}">
      <dgm:prSet/>
      <dgm:spPr/>
      <dgm:t>
        <a:bodyPr/>
        <a:lstStyle/>
        <a:p>
          <a:endParaRPr lang="en-US"/>
        </a:p>
      </dgm:t>
    </dgm:pt>
    <dgm:pt modelId="{EA7E94FA-0CA9-4D56-904B-E3474F9506E0}">
      <dgm:prSet phldrT="[Text]" custT="1"/>
      <dgm:spPr/>
      <dgm:t>
        <a:bodyPr/>
        <a:lstStyle/>
        <a:p>
          <a:pPr>
            <a:buNone/>
          </a:pPr>
          <a:r>
            <a:rPr lang="en-US" sz="900"/>
            <a:t>     AD – UO URL</a:t>
          </a:r>
        </a:p>
      </dgm:t>
    </dgm:pt>
    <dgm:pt modelId="{048B34D3-2F59-4256-9894-31215E5A429E}" type="parTrans" cxnId="{2120D27E-F2FE-4F11-8095-CF6678581A32}">
      <dgm:prSet/>
      <dgm:spPr/>
      <dgm:t>
        <a:bodyPr/>
        <a:lstStyle/>
        <a:p>
          <a:endParaRPr lang="en-US"/>
        </a:p>
      </dgm:t>
    </dgm:pt>
    <dgm:pt modelId="{3341F4BA-6C39-481B-B682-27C6E655A1DC}" type="sibTrans" cxnId="{2120D27E-F2FE-4F11-8095-CF6678581A32}">
      <dgm:prSet/>
      <dgm:spPr/>
      <dgm:t>
        <a:bodyPr/>
        <a:lstStyle/>
        <a:p>
          <a:endParaRPr lang="en-US"/>
        </a:p>
      </dgm:t>
    </dgm:pt>
    <dgm:pt modelId="{E1309024-415B-4D4E-9683-54BFBD2D7BA0}">
      <dgm:prSet phldrT="[Text]"/>
      <dgm:spPr/>
      <dgm:t>
        <a:bodyPr/>
        <a:lstStyle/>
        <a:p>
          <a:pPr>
            <a:buNone/>
          </a:pPr>
          <a:r>
            <a:rPr lang="en-US"/>
            <a:t>  Sales Team only</a:t>
          </a:r>
        </a:p>
      </dgm:t>
    </dgm:pt>
    <dgm:pt modelId="{079D9672-0E5C-4A5A-97D9-CC9C6A682ED2}" type="parTrans" cxnId="{4DB53D6A-A45F-48ED-A3FC-FECA981A2974}">
      <dgm:prSet/>
      <dgm:spPr/>
      <dgm:t>
        <a:bodyPr/>
        <a:lstStyle/>
        <a:p>
          <a:endParaRPr lang="en-US"/>
        </a:p>
      </dgm:t>
    </dgm:pt>
    <dgm:pt modelId="{D3F3D593-CF4A-435A-A84F-2F3AF025D675}" type="sibTrans" cxnId="{4DB53D6A-A45F-48ED-A3FC-FECA981A2974}">
      <dgm:prSet/>
      <dgm:spPr/>
      <dgm:t>
        <a:bodyPr/>
        <a:lstStyle/>
        <a:p>
          <a:endParaRPr lang="en-US"/>
        </a:p>
      </dgm:t>
    </dgm:pt>
    <dgm:pt modelId="{C72305C7-E006-4D6B-BEAA-D4E60D7B2D1B}">
      <dgm:prSet phldrT="[Text]" custT="1"/>
      <dgm:spPr/>
      <dgm:t>
        <a:bodyPr/>
        <a:lstStyle/>
        <a:p>
          <a:pPr>
            <a:buNone/>
          </a:pPr>
          <a:r>
            <a:rPr lang="en-US" sz="900"/>
            <a:t>     Corp Connect</a:t>
          </a:r>
        </a:p>
      </dgm:t>
    </dgm:pt>
    <dgm:pt modelId="{32E62684-2A82-4A93-B964-498688923DE0}" type="parTrans" cxnId="{C653973A-6664-4F0A-8C67-F5410E981A80}">
      <dgm:prSet/>
      <dgm:spPr/>
      <dgm:t>
        <a:bodyPr/>
        <a:lstStyle/>
        <a:p>
          <a:endParaRPr lang="en-US"/>
        </a:p>
      </dgm:t>
    </dgm:pt>
    <dgm:pt modelId="{8D7C416D-7E25-4693-B30B-609EBF9A334F}" type="sibTrans" cxnId="{C653973A-6664-4F0A-8C67-F5410E981A80}">
      <dgm:prSet/>
      <dgm:spPr/>
      <dgm:t>
        <a:bodyPr/>
        <a:lstStyle/>
        <a:p>
          <a:endParaRPr lang="en-US"/>
        </a:p>
      </dgm:t>
    </dgm:pt>
    <dgm:pt modelId="{3704C29E-5F1D-4281-8053-1FBFAE764918}">
      <dgm:prSet phldrT="[Text]"/>
      <dgm:spPr/>
      <dgm:t>
        <a:bodyPr/>
        <a:lstStyle/>
        <a:p>
          <a:r>
            <a:rPr lang="en-US"/>
            <a:t>Employee Tasks</a:t>
          </a:r>
        </a:p>
      </dgm:t>
    </dgm:pt>
    <dgm:pt modelId="{51D7E215-F384-4055-86E4-3AECA56914D0}" type="parTrans" cxnId="{D9685961-6548-40BA-9733-443B3F8B7DAC}">
      <dgm:prSet/>
      <dgm:spPr/>
      <dgm:t>
        <a:bodyPr/>
        <a:lstStyle/>
        <a:p>
          <a:endParaRPr lang="en-US"/>
        </a:p>
      </dgm:t>
    </dgm:pt>
    <dgm:pt modelId="{C0E1385B-C8F2-40BB-ACD4-D277D9D11ACD}" type="sibTrans" cxnId="{D9685961-6548-40BA-9733-443B3F8B7DAC}">
      <dgm:prSet/>
      <dgm:spPr/>
      <dgm:t>
        <a:bodyPr/>
        <a:lstStyle/>
        <a:p>
          <a:endParaRPr lang="en-US"/>
        </a:p>
      </dgm:t>
    </dgm:pt>
    <dgm:pt modelId="{6D07025A-78AA-4A86-92CB-576FD8751081}" type="pres">
      <dgm:prSet presAssocID="{4765DBAA-D73B-4F6D-9056-D3A2724E9C6F}" presName="Name0" presStyleCnt="0">
        <dgm:presLayoutVars>
          <dgm:dir/>
          <dgm:resizeHandles val="exact"/>
        </dgm:presLayoutVars>
      </dgm:prSet>
      <dgm:spPr/>
    </dgm:pt>
    <dgm:pt modelId="{C980E108-85C1-431F-B320-225C8B67E14E}" type="pres">
      <dgm:prSet presAssocID="{4765DBAA-D73B-4F6D-9056-D3A2724E9C6F}" presName="fgShape" presStyleLbl="fgShp" presStyleIdx="0" presStyleCnt="1" custScaleX="108696" custScaleY="46849" custLinFactNeighborX="0" custLinFactNeighborY="4580"/>
      <dgm:spPr/>
    </dgm:pt>
    <dgm:pt modelId="{0B045EAA-F406-4621-AE8F-07A092AE616C}" type="pres">
      <dgm:prSet presAssocID="{4765DBAA-D73B-4F6D-9056-D3A2724E9C6F}" presName="linComp" presStyleCnt="0"/>
      <dgm:spPr/>
    </dgm:pt>
    <dgm:pt modelId="{589D650C-B09B-471E-BB4E-36BE16EACB30}" type="pres">
      <dgm:prSet presAssocID="{33C043B0-03DD-4B5C-A1C6-6A270EF31375}" presName="compNode" presStyleCnt="0"/>
      <dgm:spPr/>
    </dgm:pt>
    <dgm:pt modelId="{A7FBA4DA-C5A9-479D-BD1B-38ED385A6817}" type="pres">
      <dgm:prSet presAssocID="{33C043B0-03DD-4B5C-A1C6-6A270EF31375}" presName="bkgdShape" presStyleLbl="node1" presStyleIdx="0" presStyleCnt="8"/>
      <dgm:spPr/>
    </dgm:pt>
    <dgm:pt modelId="{09339F63-2D1C-40C4-A46B-3EAACE7581D2}" type="pres">
      <dgm:prSet presAssocID="{33C043B0-03DD-4B5C-A1C6-6A270EF31375}" presName="nodeTx" presStyleLbl="node1" presStyleIdx="0" presStyleCnt="8">
        <dgm:presLayoutVars>
          <dgm:bulletEnabled val="1"/>
        </dgm:presLayoutVars>
      </dgm:prSet>
      <dgm:spPr/>
    </dgm:pt>
    <dgm:pt modelId="{C1290233-874F-41E2-8887-49948251C0E7}" type="pres">
      <dgm:prSet presAssocID="{33C043B0-03DD-4B5C-A1C6-6A270EF31375}" presName="invisiNode" presStyleLbl="node1" presStyleIdx="0" presStyleCnt="8"/>
      <dgm:spPr/>
    </dgm:pt>
    <dgm:pt modelId="{B848A8E5-346A-407D-BBAE-41427EF28791}" type="pres">
      <dgm:prSet presAssocID="{33C043B0-03DD-4B5C-A1C6-6A270EF31375}" presName="imagNode" presStyleLbl="fgImgPlace1" presStyleIdx="0" presStyleCnt="8"/>
      <dgm:spPr>
        <a:blipFill>
          <a:blip xmlns:r="http://schemas.openxmlformats.org/officeDocument/2006/relationships" r:embed="rId1" cstate="screen">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Woman signing contract"/>
        </a:ext>
      </dgm:extLst>
    </dgm:pt>
    <dgm:pt modelId="{4DD76101-29BE-4D5F-AB1E-51039F69A07F}" type="pres">
      <dgm:prSet presAssocID="{860A02B0-6F74-4A19-B71A-5FF3C66720F4}" presName="sibTrans" presStyleLbl="sibTrans2D1" presStyleIdx="0" presStyleCnt="0"/>
      <dgm:spPr/>
    </dgm:pt>
    <dgm:pt modelId="{5B2AF6FE-40E5-43D6-9CE0-6EA50F20A5F6}" type="pres">
      <dgm:prSet presAssocID="{5E3068FE-7428-42DF-BB53-B915F9EF1B88}" presName="compNode" presStyleCnt="0"/>
      <dgm:spPr/>
    </dgm:pt>
    <dgm:pt modelId="{369F471C-08C5-4C38-90D2-125B42447E18}" type="pres">
      <dgm:prSet presAssocID="{5E3068FE-7428-42DF-BB53-B915F9EF1B88}" presName="bkgdShape" presStyleLbl="node1" presStyleIdx="1" presStyleCnt="8"/>
      <dgm:spPr/>
    </dgm:pt>
    <dgm:pt modelId="{B0717AAD-5D0C-4D93-A60C-A7331C8B564A}" type="pres">
      <dgm:prSet presAssocID="{5E3068FE-7428-42DF-BB53-B915F9EF1B88}" presName="nodeTx" presStyleLbl="node1" presStyleIdx="1" presStyleCnt="8">
        <dgm:presLayoutVars>
          <dgm:bulletEnabled val="1"/>
        </dgm:presLayoutVars>
      </dgm:prSet>
      <dgm:spPr/>
    </dgm:pt>
    <dgm:pt modelId="{B1C0789D-624E-4727-9F8B-1DEAF0DD66E1}" type="pres">
      <dgm:prSet presAssocID="{5E3068FE-7428-42DF-BB53-B915F9EF1B88}" presName="invisiNode" presStyleLbl="node1" presStyleIdx="1" presStyleCnt="8"/>
      <dgm:spPr/>
    </dgm:pt>
    <dgm:pt modelId="{22D57C86-9F94-426B-8B22-2854E7F55587}" type="pres">
      <dgm:prSet presAssocID="{5E3068FE-7428-42DF-BB53-B915F9EF1B88}" presName="imagNode" presStyleLbl="fgImgPlace1" presStyleIdx="1" presStyleCnt="8"/>
      <dgm:spPr>
        <a:blipFill>
          <a:blip xmlns:r="http://schemas.openxmlformats.org/officeDocument/2006/relationships" r:embed="rId2" cstate="screen">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Businessman on lounge and working on phone and laptop"/>
        </a:ext>
      </dgm:extLst>
    </dgm:pt>
    <dgm:pt modelId="{8C3C4C36-06D0-49FC-8D79-B7117B5F8B42}" type="pres">
      <dgm:prSet presAssocID="{87686FD2-D445-4F8D-B49B-44AB8268AB8E}" presName="sibTrans" presStyleLbl="sibTrans2D1" presStyleIdx="0" presStyleCnt="0"/>
      <dgm:spPr/>
    </dgm:pt>
    <dgm:pt modelId="{FAC08124-723D-45A6-B211-113670F2B0EF}" type="pres">
      <dgm:prSet presAssocID="{953C4D81-6693-4D69-B809-D01D33FC4820}" presName="compNode" presStyleCnt="0"/>
      <dgm:spPr/>
    </dgm:pt>
    <dgm:pt modelId="{1BC12F4B-D84E-481B-B0FD-D537BA2F16CC}" type="pres">
      <dgm:prSet presAssocID="{953C4D81-6693-4D69-B809-D01D33FC4820}" presName="bkgdShape" presStyleLbl="node1" presStyleIdx="2" presStyleCnt="8"/>
      <dgm:spPr/>
    </dgm:pt>
    <dgm:pt modelId="{5CC1ABD6-220C-4FF1-AA57-8AEFD87300ED}" type="pres">
      <dgm:prSet presAssocID="{953C4D81-6693-4D69-B809-D01D33FC4820}" presName="nodeTx" presStyleLbl="node1" presStyleIdx="2" presStyleCnt="8">
        <dgm:presLayoutVars>
          <dgm:bulletEnabled val="1"/>
        </dgm:presLayoutVars>
      </dgm:prSet>
      <dgm:spPr/>
    </dgm:pt>
    <dgm:pt modelId="{8691DE55-42E2-43F4-AA15-9D53DFAE7523}" type="pres">
      <dgm:prSet presAssocID="{953C4D81-6693-4D69-B809-D01D33FC4820}" presName="invisiNode" presStyleLbl="node1" presStyleIdx="2" presStyleCnt="8"/>
      <dgm:spPr/>
    </dgm:pt>
    <dgm:pt modelId="{68F3C887-ED83-4C26-84D7-9755E7483B06}" type="pres">
      <dgm:prSet presAssocID="{953C4D81-6693-4D69-B809-D01D33FC4820}" presName="imagNode" presStyleLbl="fgImgPlace1" presStyleIdx="2" presStyleCnt="8"/>
      <dgm:spPr>
        <a:blipFill>
          <a:blip xmlns:r="http://schemas.openxmlformats.org/officeDocument/2006/relationships" r:embed="rId3" cstate="screen">
            <a:extLst>
              <a:ext uri="{28A0092B-C50C-407E-A947-70E740481C1C}">
                <a14:useLocalDpi xmlns:a14="http://schemas.microsoft.com/office/drawing/2010/main" val="0"/>
              </a:ext>
            </a:extLst>
          </a:blip>
          <a:srcRect/>
          <a:stretch>
            <a:fillRect l="-27000" r="-27000"/>
          </a:stretch>
        </a:blipFill>
      </dgm:spPr>
    </dgm:pt>
    <dgm:pt modelId="{8FFE5EE1-4914-4B5C-8DCC-F7B7910DD8ED}" type="pres">
      <dgm:prSet presAssocID="{549435DF-4F27-4331-9206-2A582CF83A82}" presName="sibTrans" presStyleLbl="sibTrans2D1" presStyleIdx="0" presStyleCnt="0"/>
      <dgm:spPr/>
    </dgm:pt>
    <dgm:pt modelId="{069537FD-21F0-45F2-98B8-78C18B639A43}" type="pres">
      <dgm:prSet presAssocID="{F793D59F-86BC-4758-B8BB-CDF5858273A5}" presName="compNode" presStyleCnt="0"/>
      <dgm:spPr/>
    </dgm:pt>
    <dgm:pt modelId="{3A0D6CAC-A86B-4435-A35F-7AD57BAF815F}" type="pres">
      <dgm:prSet presAssocID="{F793D59F-86BC-4758-B8BB-CDF5858273A5}" presName="bkgdShape" presStyleLbl="node1" presStyleIdx="3" presStyleCnt="8" custLinFactNeighborX="-351"/>
      <dgm:spPr/>
    </dgm:pt>
    <dgm:pt modelId="{5719837E-A284-4D58-9E2B-B73930596209}" type="pres">
      <dgm:prSet presAssocID="{F793D59F-86BC-4758-B8BB-CDF5858273A5}" presName="nodeTx" presStyleLbl="node1" presStyleIdx="3" presStyleCnt="8">
        <dgm:presLayoutVars>
          <dgm:bulletEnabled val="1"/>
        </dgm:presLayoutVars>
      </dgm:prSet>
      <dgm:spPr/>
    </dgm:pt>
    <dgm:pt modelId="{633E8DCC-5F08-4505-8990-C44A4AD78343}" type="pres">
      <dgm:prSet presAssocID="{F793D59F-86BC-4758-B8BB-CDF5858273A5}" presName="invisiNode" presStyleLbl="node1" presStyleIdx="3" presStyleCnt="8"/>
      <dgm:spPr/>
    </dgm:pt>
    <dgm:pt modelId="{5C3EEBF6-880B-42C9-B2E7-FF7B5BA721E2}" type="pres">
      <dgm:prSet presAssocID="{F793D59F-86BC-4758-B8BB-CDF5858273A5}" presName="imagNode" presStyleLbl="fgImgPlace1" presStyleIdx="3" presStyleCnt="8"/>
      <dgm:spPr>
        <a:blipFill>
          <a:blip xmlns:r="http://schemas.openxmlformats.org/officeDocument/2006/relationships" r:embed="rId4" cstate="screen">
            <a:extLst>
              <a:ext uri="{28A0092B-C50C-407E-A947-70E740481C1C}">
                <a14:useLocalDpi xmlns:a14="http://schemas.microsoft.com/office/drawing/2010/main" val="0"/>
              </a:ext>
            </a:extLst>
          </a:blip>
          <a:srcRect/>
          <a:stretch>
            <a:fillRect l="-51000" r="-51000"/>
          </a:stretch>
        </a:blipFill>
      </dgm:spPr>
    </dgm:pt>
    <dgm:pt modelId="{04658AF7-D44F-4513-A61B-8F90DC33D089}" type="pres">
      <dgm:prSet presAssocID="{5A658FD1-5F39-4F68-8323-7CF37A894A74}" presName="sibTrans" presStyleLbl="sibTrans2D1" presStyleIdx="0" presStyleCnt="0"/>
      <dgm:spPr/>
    </dgm:pt>
    <dgm:pt modelId="{4AD7ABF2-ACE2-4EBD-9B8C-5DE06358733B}" type="pres">
      <dgm:prSet presAssocID="{731C6EE9-A403-464E-B4B4-3DB4FA74589C}" presName="compNode" presStyleCnt="0"/>
      <dgm:spPr/>
    </dgm:pt>
    <dgm:pt modelId="{34C37613-1CB4-4C06-B1C1-EDABCC50A210}" type="pres">
      <dgm:prSet presAssocID="{731C6EE9-A403-464E-B4B4-3DB4FA74589C}" presName="bkgdShape" presStyleLbl="node1" presStyleIdx="4" presStyleCnt="8"/>
      <dgm:spPr/>
    </dgm:pt>
    <dgm:pt modelId="{E2A6F97E-B73D-41E2-966D-E985E847182A}" type="pres">
      <dgm:prSet presAssocID="{731C6EE9-A403-464E-B4B4-3DB4FA74589C}" presName="nodeTx" presStyleLbl="node1" presStyleIdx="4" presStyleCnt="8">
        <dgm:presLayoutVars>
          <dgm:bulletEnabled val="1"/>
        </dgm:presLayoutVars>
      </dgm:prSet>
      <dgm:spPr/>
    </dgm:pt>
    <dgm:pt modelId="{200E20B2-9F13-4836-A5B5-767C9C43A72D}" type="pres">
      <dgm:prSet presAssocID="{731C6EE9-A403-464E-B4B4-3DB4FA74589C}" presName="invisiNode" presStyleLbl="node1" presStyleIdx="4" presStyleCnt="8"/>
      <dgm:spPr/>
    </dgm:pt>
    <dgm:pt modelId="{BF690A2D-0E07-45CA-880B-1E439DA322EB}" type="pres">
      <dgm:prSet presAssocID="{731C6EE9-A403-464E-B4B4-3DB4FA74589C}" presName="imagNode" presStyleLbl="fgImgPlace1" presStyleIdx="4" presStyleCnt="8"/>
      <dgm:spPr>
        <a:blipFill>
          <a:blip xmlns:r="http://schemas.openxmlformats.org/officeDocument/2006/relationships" r:embed="rId5" cstate="screen">
            <a:extLst>
              <a:ext uri="{28A0092B-C50C-407E-A947-70E740481C1C}">
                <a14:useLocalDpi xmlns:a14="http://schemas.microsoft.com/office/drawing/2010/main" val="0"/>
              </a:ext>
            </a:extLst>
          </a:blip>
          <a:srcRect/>
          <a:stretch>
            <a:fillRect l="-7000" r="-7000"/>
          </a:stretch>
        </a:blipFill>
      </dgm:spPr>
    </dgm:pt>
    <dgm:pt modelId="{3C74F411-B21B-4569-8199-46B31137E7FA}" type="pres">
      <dgm:prSet presAssocID="{9F591AEA-E669-4F2E-AE0D-653882EE02AD}" presName="sibTrans" presStyleLbl="sibTrans2D1" presStyleIdx="0" presStyleCnt="0"/>
      <dgm:spPr/>
    </dgm:pt>
    <dgm:pt modelId="{99D9ACF9-04F1-4302-80B6-7ECB5836B388}" type="pres">
      <dgm:prSet presAssocID="{E793A643-43C7-44C8-B1BF-D2F0C54A183D}" presName="compNode" presStyleCnt="0"/>
      <dgm:spPr/>
    </dgm:pt>
    <dgm:pt modelId="{B0A2E1E2-B72B-44F5-819B-93B9C0A73236}" type="pres">
      <dgm:prSet presAssocID="{E793A643-43C7-44C8-B1BF-D2F0C54A183D}" presName="bkgdShape" presStyleLbl="node1" presStyleIdx="5" presStyleCnt="8"/>
      <dgm:spPr/>
    </dgm:pt>
    <dgm:pt modelId="{3EBF3EB8-7F75-4F09-94A3-C1765F1D5BBB}" type="pres">
      <dgm:prSet presAssocID="{E793A643-43C7-44C8-B1BF-D2F0C54A183D}" presName="nodeTx" presStyleLbl="node1" presStyleIdx="5" presStyleCnt="8">
        <dgm:presLayoutVars>
          <dgm:bulletEnabled val="1"/>
        </dgm:presLayoutVars>
      </dgm:prSet>
      <dgm:spPr/>
    </dgm:pt>
    <dgm:pt modelId="{5EE74B15-6C5D-435C-8A1B-597ADDFC9E87}" type="pres">
      <dgm:prSet presAssocID="{E793A643-43C7-44C8-B1BF-D2F0C54A183D}" presName="invisiNode" presStyleLbl="node1" presStyleIdx="5" presStyleCnt="8"/>
      <dgm:spPr/>
    </dgm:pt>
    <dgm:pt modelId="{8EA8FEDD-0C4E-48CE-9C1D-7565AAD8032C}" type="pres">
      <dgm:prSet presAssocID="{E793A643-43C7-44C8-B1BF-D2F0C54A183D}" presName="imagNode" presStyleLbl="fgImgPlace1" presStyleIdx="5" presStyleCnt="8"/>
      <dgm:spPr>
        <a:blipFill>
          <a:blip xmlns:r="http://schemas.openxmlformats.org/officeDocument/2006/relationships" r:embed="rId6" cstate="screen">
            <a:extLst>
              <a:ext uri="{28A0092B-C50C-407E-A947-70E740481C1C}">
                <a14:useLocalDpi xmlns:a14="http://schemas.microsoft.com/office/drawing/2010/main" val="0"/>
              </a:ext>
            </a:extLst>
          </a:blip>
          <a:srcRect/>
          <a:stretch>
            <a:fillRect l="-36000" r="-36000"/>
          </a:stretch>
        </a:blipFill>
      </dgm:spPr>
    </dgm:pt>
    <dgm:pt modelId="{09317145-191D-4358-9058-92CE8FA2CED0}" type="pres">
      <dgm:prSet presAssocID="{264FF0E0-3CE3-4C10-B50C-7D1F203B9163}" presName="sibTrans" presStyleLbl="sibTrans2D1" presStyleIdx="0" presStyleCnt="0"/>
      <dgm:spPr/>
    </dgm:pt>
    <dgm:pt modelId="{B1A383A7-06EA-4E77-A83E-B1C42FD1D8B2}" type="pres">
      <dgm:prSet presAssocID="{D85A493A-2F1F-4240-B9A1-5ACCE611327C}" presName="compNode" presStyleCnt="0"/>
      <dgm:spPr/>
    </dgm:pt>
    <dgm:pt modelId="{24E6641A-8D2B-45F1-88C7-18472E2F250C}" type="pres">
      <dgm:prSet presAssocID="{D85A493A-2F1F-4240-B9A1-5ACCE611327C}" presName="bkgdShape" presStyleLbl="node1" presStyleIdx="6" presStyleCnt="8"/>
      <dgm:spPr/>
    </dgm:pt>
    <dgm:pt modelId="{55707245-89D2-4985-B053-D808512D61B6}" type="pres">
      <dgm:prSet presAssocID="{D85A493A-2F1F-4240-B9A1-5ACCE611327C}" presName="nodeTx" presStyleLbl="node1" presStyleIdx="6" presStyleCnt="8">
        <dgm:presLayoutVars>
          <dgm:bulletEnabled val="1"/>
        </dgm:presLayoutVars>
      </dgm:prSet>
      <dgm:spPr/>
    </dgm:pt>
    <dgm:pt modelId="{DFBB31F5-3E81-4DFE-AC01-73076AFB7B30}" type="pres">
      <dgm:prSet presAssocID="{D85A493A-2F1F-4240-B9A1-5ACCE611327C}" presName="invisiNode" presStyleLbl="node1" presStyleIdx="6" presStyleCnt="8"/>
      <dgm:spPr/>
    </dgm:pt>
    <dgm:pt modelId="{6ACBD3D7-1739-4524-A192-CC148859B3D1}" type="pres">
      <dgm:prSet presAssocID="{D85A493A-2F1F-4240-B9A1-5ACCE611327C}" presName="imagNode" presStyleLbl="fgImgPlace1" presStyleIdx="6" presStyleCnt="8"/>
      <dgm:spPr/>
    </dgm:pt>
    <dgm:pt modelId="{40B5F387-2A3C-4BF4-8041-B0DA4C21BB32}" type="pres">
      <dgm:prSet presAssocID="{D5262496-6C12-46A5-AF53-58DF4D1D8CF3}" presName="sibTrans" presStyleLbl="sibTrans2D1" presStyleIdx="0" presStyleCnt="0"/>
      <dgm:spPr/>
    </dgm:pt>
    <dgm:pt modelId="{1F221DB6-3AC3-4BBD-80EA-14A39E34F009}" type="pres">
      <dgm:prSet presAssocID="{BB7AA0C1-66C9-48D7-9862-BA7D76029C09}" presName="compNode" presStyleCnt="0"/>
      <dgm:spPr/>
    </dgm:pt>
    <dgm:pt modelId="{730D67C1-EF94-48EE-9EF7-34B1CF70788B}" type="pres">
      <dgm:prSet presAssocID="{BB7AA0C1-66C9-48D7-9862-BA7D76029C09}" presName="bkgdShape" presStyleLbl="node1" presStyleIdx="7" presStyleCnt="8"/>
      <dgm:spPr/>
    </dgm:pt>
    <dgm:pt modelId="{F4A73DC0-4F4F-44F2-814E-59CFC9ADBA64}" type="pres">
      <dgm:prSet presAssocID="{BB7AA0C1-66C9-48D7-9862-BA7D76029C09}" presName="nodeTx" presStyleLbl="node1" presStyleIdx="7" presStyleCnt="8">
        <dgm:presLayoutVars>
          <dgm:bulletEnabled val="1"/>
        </dgm:presLayoutVars>
      </dgm:prSet>
      <dgm:spPr/>
    </dgm:pt>
    <dgm:pt modelId="{B0A4BE0B-EF9B-40AD-B571-9A5494877401}" type="pres">
      <dgm:prSet presAssocID="{BB7AA0C1-66C9-48D7-9862-BA7D76029C09}" presName="invisiNode" presStyleLbl="node1" presStyleIdx="7" presStyleCnt="8"/>
      <dgm:spPr/>
    </dgm:pt>
    <dgm:pt modelId="{5431B344-75F9-48C1-B4BC-6EF5866B68E8}" type="pres">
      <dgm:prSet presAssocID="{BB7AA0C1-66C9-48D7-9862-BA7D76029C09}" presName="imagNode" presStyleLbl="fgImgPlace1" presStyleIdx="7" presStyleCnt="8"/>
      <dgm:spPr/>
    </dgm:pt>
  </dgm:ptLst>
  <dgm:cxnLst>
    <dgm:cxn modelId="{E35CD708-A615-49B9-83D4-2CE319F56529}" type="presOf" srcId="{953C4D81-6693-4D69-B809-D01D33FC4820}" destId="{5CC1ABD6-220C-4FF1-AA57-8AEFD87300ED}" srcOrd="1" destOrd="0" presId="urn:microsoft.com/office/officeart/2005/8/layout/hList7"/>
    <dgm:cxn modelId="{FDD9CA09-8429-423F-9125-9EA58B2EC34E}" type="presOf" srcId="{C72305C7-E006-4D6B-BEAA-D4E60D7B2D1B}" destId="{B0717AAD-5D0C-4D93-A60C-A7331C8B564A}" srcOrd="1" destOrd="2" presId="urn:microsoft.com/office/officeart/2005/8/layout/hList7"/>
    <dgm:cxn modelId="{8E6E1013-C94E-49FD-8AE7-478FEA5DC7E9}" type="presOf" srcId="{33C043B0-03DD-4B5C-A1C6-6A270EF31375}" destId="{09339F63-2D1C-40C4-A46B-3EAACE7581D2}" srcOrd="1" destOrd="0" presId="urn:microsoft.com/office/officeart/2005/8/layout/hList7"/>
    <dgm:cxn modelId="{D8B15F1B-E0B2-4042-901E-69CB910F0876}" srcId="{5E3068FE-7428-42DF-BB53-B915F9EF1B88}" destId="{616D5F1C-E62C-4839-8617-442D5E12A178}" srcOrd="0" destOrd="0" parTransId="{B4A4654F-7698-4A56-927C-5F165A66E171}" sibTransId="{339CB032-C1D6-4783-86E5-CF4C1D201A0B}"/>
    <dgm:cxn modelId="{96F9071C-C251-483B-955E-120B9C115ED2}" type="presOf" srcId="{616D5F1C-E62C-4839-8617-442D5E12A178}" destId="{369F471C-08C5-4C38-90D2-125B42447E18}" srcOrd="0" destOrd="1" presId="urn:microsoft.com/office/officeart/2005/8/layout/hList7"/>
    <dgm:cxn modelId="{28F28B1E-6D4B-4C3D-AE43-425F770E6EC1}" type="presOf" srcId="{F793D59F-86BC-4758-B8BB-CDF5858273A5}" destId="{3A0D6CAC-A86B-4435-A35F-7AD57BAF815F}" srcOrd="0" destOrd="0" presId="urn:microsoft.com/office/officeart/2005/8/layout/hList7"/>
    <dgm:cxn modelId="{59B6E520-2210-4F98-AC75-14F1F78F3393}" type="presOf" srcId="{3704C29E-5F1D-4281-8053-1FBFAE764918}" destId="{1BC12F4B-D84E-481B-B0FD-D537BA2F16CC}" srcOrd="0" destOrd="4" presId="urn:microsoft.com/office/officeart/2005/8/layout/hList7"/>
    <dgm:cxn modelId="{62FFFD23-BDE4-42BB-8264-F60EABCB8B6B}" type="presOf" srcId="{C72305C7-E006-4D6B-BEAA-D4E60D7B2D1B}" destId="{369F471C-08C5-4C38-90D2-125B42447E18}" srcOrd="0" destOrd="2" presId="urn:microsoft.com/office/officeart/2005/8/layout/hList7"/>
    <dgm:cxn modelId="{FF067026-33BA-489F-A36F-8B42139AF18F}" type="presOf" srcId="{E1309024-415B-4D4E-9683-54BFBD2D7BA0}" destId="{1BC12F4B-D84E-481B-B0FD-D537BA2F16CC}" srcOrd="0" destOrd="2" presId="urn:microsoft.com/office/officeart/2005/8/layout/hList7"/>
    <dgm:cxn modelId="{E97BFC31-7439-429F-B122-40F9FF98BD64}" srcId="{953C4D81-6693-4D69-B809-D01D33FC4820}" destId="{3B43C699-5024-46A5-BA00-A48657169FFC}" srcOrd="0" destOrd="0" parTransId="{1D5A2252-F2E5-44A9-9AE6-35967A7AD535}" sibTransId="{E90D36EE-BC33-47FA-A796-98B5F4E51487}"/>
    <dgm:cxn modelId="{B9C2AE32-C645-4E3A-9D0D-ED2A3D8BDD71}" type="presOf" srcId="{EA7E94FA-0CA9-4D56-904B-E3474F9506E0}" destId="{369F471C-08C5-4C38-90D2-125B42447E18}" srcOrd="0" destOrd="4" presId="urn:microsoft.com/office/officeart/2005/8/layout/hList7"/>
    <dgm:cxn modelId="{D83E3E34-F860-47D1-959A-352A12DF869A}" type="presOf" srcId="{BE06907B-585B-4B92-B9B6-0B4295374280}" destId="{A7FBA4DA-C5A9-479D-BD1B-38ED385A6817}" srcOrd="0" destOrd="1" presId="urn:microsoft.com/office/officeart/2005/8/layout/hList7"/>
    <dgm:cxn modelId="{C653973A-6664-4F0A-8C67-F5410E981A80}" srcId="{5E3068FE-7428-42DF-BB53-B915F9EF1B88}" destId="{C72305C7-E006-4D6B-BEAA-D4E60D7B2D1B}" srcOrd="1" destOrd="0" parTransId="{32E62684-2A82-4A93-B964-498688923DE0}" sibTransId="{8D7C416D-7E25-4693-B30B-609EBF9A334F}"/>
    <dgm:cxn modelId="{550B833B-0EA8-4EEB-9572-D037088A0243}" type="presOf" srcId="{EA7E94FA-0CA9-4D56-904B-E3474F9506E0}" destId="{B0717AAD-5D0C-4D93-A60C-A7331C8B564A}" srcOrd="1" destOrd="4" presId="urn:microsoft.com/office/officeart/2005/8/layout/hList7"/>
    <dgm:cxn modelId="{A160AA5D-6D42-4593-A2D4-5B6B7B852C96}" type="presOf" srcId="{D5262496-6C12-46A5-AF53-58DF4D1D8CF3}" destId="{40B5F387-2A3C-4BF4-8041-B0DA4C21BB32}" srcOrd="0" destOrd="0" presId="urn:microsoft.com/office/officeart/2005/8/layout/hList7"/>
    <dgm:cxn modelId="{D9685961-6548-40BA-9733-443B3F8B7DAC}" srcId="{953C4D81-6693-4D69-B809-D01D33FC4820}" destId="{3704C29E-5F1D-4281-8053-1FBFAE764918}" srcOrd="3" destOrd="0" parTransId="{51D7E215-F384-4055-86E4-3AECA56914D0}" sibTransId="{C0E1385B-C8F2-40BB-ACD4-D277D9D11ACD}"/>
    <dgm:cxn modelId="{07553D62-C20A-4B69-A57E-ABA4970D2C47}" type="presOf" srcId="{731C6EE9-A403-464E-B4B4-3DB4FA74589C}" destId="{E2A6F97E-B73D-41E2-966D-E985E847182A}" srcOrd="1" destOrd="0" presId="urn:microsoft.com/office/officeart/2005/8/layout/hList7"/>
    <dgm:cxn modelId="{DC23EF65-F792-4C91-BB70-9334098AEE4B}" type="presOf" srcId="{4765DBAA-D73B-4F6D-9056-D3A2724E9C6F}" destId="{6D07025A-78AA-4A86-92CB-576FD8751081}" srcOrd="0" destOrd="0" presId="urn:microsoft.com/office/officeart/2005/8/layout/hList7"/>
    <dgm:cxn modelId="{43121847-E70C-4A71-8A5C-E11BAB60D984}" type="presOf" srcId="{3B43C699-5024-46A5-BA00-A48657169FFC}" destId="{1BC12F4B-D84E-481B-B0FD-D537BA2F16CC}" srcOrd="0" destOrd="1" presId="urn:microsoft.com/office/officeart/2005/8/layout/hList7"/>
    <dgm:cxn modelId="{0F204868-8854-44DB-9101-0BD876EAD79F}" srcId="{4765DBAA-D73B-4F6D-9056-D3A2724E9C6F}" destId="{F793D59F-86BC-4758-B8BB-CDF5858273A5}" srcOrd="3" destOrd="0" parTransId="{5313A2E1-E484-4F28-9BA9-4BBD61951DC5}" sibTransId="{5A658FD1-5F39-4F68-8323-7CF37A894A74}"/>
    <dgm:cxn modelId="{4DB53D6A-A45F-48ED-A3FC-FECA981A2974}" srcId="{953C4D81-6693-4D69-B809-D01D33FC4820}" destId="{E1309024-415B-4D4E-9683-54BFBD2D7BA0}" srcOrd="1" destOrd="0" parTransId="{079D9672-0E5C-4A5A-97D9-CC9C6A682ED2}" sibTransId="{D3F3D593-CF4A-435A-A84F-2F3AF025D675}"/>
    <dgm:cxn modelId="{F3FD3F6A-BBEB-4694-81B1-588CD12CAA90}" type="presOf" srcId="{3B43C699-5024-46A5-BA00-A48657169FFC}" destId="{5CC1ABD6-220C-4FF1-AA57-8AEFD87300ED}" srcOrd="1" destOrd="1" presId="urn:microsoft.com/office/officeart/2005/8/layout/hList7"/>
    <dgm:cxn modelId="{66AEFB6B-152F-45F7-8FB5-9BABB438E241}" srcId="{4765DBAA-D73B-4F6D-9056-D3A2724E9C6F}" destId="{731C6EE9-A403-464E-B4B4-3DB4FA74589C}" srcOrd="4" destOrd="0" parTransId="{04499015-7A82-4171-A596-E8504A6D910D}" sibTransId="{9F591AEA-E669-4F2E-AE0D-653882EE02AD}"/>
    <dgm:cxn modelId="{BA537271-3FD9-4E88-96C0-8AAD38F024D9}" type="presOf" srcId="{616D5F1C-E62C-4839-8617-442D5E12A178}" destId="{B0717AAD-5D0C-4D93-A60C-A7331C8B564A}" srcOrd="1" destOrd="1" presId="urn:microsoft.com/office/officeart/2005/8/layout/hList7"/>
    <dgm:cxn modelId="{CFD25751-00C4-4566-B895-14370E0681BD}" type="presOf" srcId="{5E3068FE-7428-42DF-BB53-B915F9EF1B88}" destId="{B0717AAD-5D0C-4D93-A60C-A7331C8B564A}" srcOrd="1" destOrd="0" presId="urn:microsoft.com/office/officeart/2005/8/layout/hList7"/>
    <dgm:cxn modelId="{29440974-50B9-4839-9D98-50D5126743F1}" type="presOf" srcId="{731C6EE9-A403-464E-B4B4-3DB4FA74589C}" destId="{34C37613-1CB4-4C06-B1C1-EDABCC50A210}" srcOrd="0" destOrd="0" presId="urn:microsoft.com/office/officeart/2005/8/layout/hList7"/>
    <dgm:cxn modelId="{39913F54-6C26-4984-9D1F-D0674A5ABC38}" type="presOf" srcId="{F6BA02CC-3109-446C-9920-ADB47676F89C}" destId="{5CC1ABD6-220C-4FF1-AA57-8AEFD87300ED}" srcOrd="1" destOrd="3" presId="urn:microsoft.com/office/officeart/2005/8/layout/hList7"/>
    <dgm:cxn modelId="{12EBC474-ED95-4861-9F7A-7D6C76FE6D3F}" type="presOf" srcId="{BB7AA0C1-66C9-48D7-9862-BA7D76029C09}" destId="{730D67C1-EF94-48EE-9EF7-34B1CF70788B}" srcOrd="0" destOrd="0" presId="urn:microsoft.com/office/officeart/2005/8/layout/hList7"/>
    <dgm:cxn modelId="{6BB8D355-070B-4951-AEC3-D26831C94B7E}" srcId="{4765DBAA-D73B-4F6D-9056-D3A2724E9C6F}" destId="{33C043B0-03DD-4B5C-A1C6-6A270EF31375}" srcOrd="0" destOrd="0" parTransId="{2D2A2DBE-ED70-4005-9513-BE2F42335CDC}" sibTransId="{860A02B0-6F74-4A19-B71A-5FF3C66720F4}"/>
    <dgm:cxn modelId="{BBBB4D56-C9EA-476D-801F-06717BC5136A}" type="presOf" srcId="{CECDF280-AE72-4550-AC5F-B0324ABFDE44}" destId="{B0717AAD-5D0C-4D93-A60C-A7331C8B564A}" srcOrd="1" destOrd="3" presId="urn:microsoft.com/office/officeart/2005/8/layout/hList7"/>
    <dgm:cxn modelId="{C191537A-8504-4A9D-9600-00DC9D3B76AB}" type="presOf" srcId="{E1309024-415B-4D4E-9683-54BFBD2D7BA0}" destId="{5CC1ABD6-220C-4FF1-AA57-8AEFD87300ED}" srcOrd="1" destOrd="2" presId="urn:microsoft.com/office/officeart/2005/8/layout/hList7"/>
    <dgm:cxn modelId="{2120D27E-F2FE-4F11-8095-CF6678581A32}" srcId="{5E3068FE-7428-42DF-BB53-B915F9EF1B88}" destId="{EA7E94FA-0CA9-4D56-904B-E3474F9506E0}" srcOrd="3" destOrd="0" parTransId="{048B34D3-2F59-4256-9894-31215E5A429E}" sibTransId="{3341F4BA-6C39-481B-B682-27C6E655A1DC}"/>
    <dgm:cxn modelId="{789CBD80-5EC8-418E-9D06-EAA38AB98B52}" srcId="{4765DBAA-D73B-4F6D-9056-D3A2724E9C6F}" destId="{D85A493A-2F1F-4240-B9A1-5ACCE611327C}" srcOrd="6" destOrd="0" parTransId="{C5C3DE31-F06E-456C-8C38-A27746DB2BD6}" sibTransId="{D5262496-6C12-46A5-AF53-58DF4D1D8CF3}"/>
    <dgm:cxn modelId="{B57FAA86-BF91-42C8-A028-E2EA9A1FB04A}" type="presOf" srcId="{860A02B0-6F74-4A19-B71A-5FF3C66720F4}" destId="{4DD76101-29BE-4D5F-AB1E-51039F69A07F}" srcOrd="0" destOrd="0" presId="urn:microsoft.com/office/officeart/2005/8/layout/hList7"/>
    <dgm:cxn modelId="{643F938F-3670-476D-A5A9-D95CD35BF560}" type="presOf" srcId="{BE06907B-585B-4B92-B9B6-0B4295374280}" destId="{09339F63-2D1C-40C4-A46B-3EAACE7581D2}" srcOrd="1" destOrd="1" presId="urn:microsoft.com/office/officeart/2005/8/layout/hList7"/>
    <dgm:cxn modelId="{C00A2990-3202-47FB-A7FD-F8F49F701BE3}" type="presOf" srcId="{E793A643-43C7-44C8-B1BF-D2F0C54A183D}" destId="{B0A2E1E2-B72B-44F5-819B-93B9C0A73236}" srcOrd="0" destOrd="0" presId="urn:microsoft.com/office/officeart/2005/8/layout/hList7"/>
    <dgm:cxn modelId="{92A65B98-145C-4D2A-9037-DE335FCD0267}" type="presOf" srcId="{BB7AA0C1-66C9-48D7-9862-BA7D76029C09}" destId="{F4A73DC0-4F4F-44F2-814E-59CFC9ADBA64}" srcOrd="1" destOrd="0" presId="urn:microsoft.com/office/officeart/2005/8/layout/hList7"/>
    <dgm:cxn modelId="{92476B9B-2AFB-442B-9521-968706B387FD}" type="presOf" srcId="{87686FD2-D445-4F8D-B49B-44AB8268AB8E}" destId="{8C3C4C36-06D0-49FC-8D79-B7117B5F8B42}" srcOrd="0" destOrd="0" presId="urn:microsoft.com/office/officeart/2005/8/layout/hList7"/>
    <dgm:cxn modelId="{284C639D-D58C-4148-9C93-E549466FFE7E}" srcId="{4765DBAA-D73B-4F6D-9056-D3A2724E9C6F}" destId="{953C4D81-6693-4D69-B809-D01D33FC4820}" srcOrd="2" destOrd="0" parTransId="{37B79280-3382-4D4A-A448-866909C2A82F}" sibTransId="{549435DF-4F27-4331-9206-2A582CF83A82}"/>
    <dgm:cxn modelId="{B4F7A4A2-C6CB-479C-B62E-8AF4EC1688EC}" type="presOf" srcId="{9F591AEA-E669-4F2E-AE0D-653882EE02AD}" destId="{3C74F411-B21B-4569-8199-46B31137E7FA}" srcOrd="0" destOrd="0" presId="urn:microsoft.com/office/officeart/2005/8/layout/hList7"/>
    <dgm:cxn modelId="{F60FC0A2-A5EF-483D-9510-EB75000439A9}" srcId="{5E3068FE-7428-42DF-BB53-B915F9EF1B88}" destId="{CECDF280-AE72-4550-AC5F-B0324ABFDE44}" srcOrd="2" destOrd="0" parTransId="{581021ED-300E-45A0-B8E8-17AB105B8717}" sibTransId="{390FCFF7-9C31-401E-B03A-7FE66EEB7C0A}"/>
    <dgm:cxn modelId="{2DF855AB-6107-434A-872F-00387811BA9E}" type="presOf" srcId="{5E3068FE-7428-42DF-BB53-B915F9EF1B88}" destId="{369F471C-08C5-4C38-90D2-125B42447E18}" srcOrd="0" destOrd="0" presId="urn:microsoft.com/office/officeart/2005/8/layout/hList7"/>
    <dgm:cxn modelId="{6E3F8BAC-85C0-4077-9BCC-67E071B19302}" type="presOf" srcId="{5A658FD1-5F39-4F68-8323-7CF37A894A74}" destId="{04658AF7-D44F-4513-A61B-8F90DC33D089}" srcOrd="0" destOrd="0" presId="urn:microsoft.com/office/officeart/2005/8/layout/hList7"/>
    <dgm:cxn modelId="{236460B0-F4DC-45C2-9808-1946027AB9E0}" type="presOf" srcId="{33C043B0-03DD-4B5C-A1C6-6A270EF31375}" destId="{A7FBA4DA-C5A9-479D-BD1B-38ED385A6817}" srcOrd="0" destOrd="0" presId="urn:microsoft.com/office/officeart/2005/8/layout/hList7"/>
    <dgm:cxn modelId="{796856B1-6C30-412E-B09B-D95446220BF5}" type="presOf" srcId="{549435DF-4F27-4331-9206-2A582CF83A82}" destId="{8FFE5EE1-4914-4B5C-8DCC-F7B7910DD8ED}" srcOrd="0" destOrd="0" presId="urn:microsoft.com/office/officeart/2005/8/layout/hList7"/>
    <dgm:cxn modelId="{C99FCCB8-FB7D-40A2-8B60-A24257D412C1}" type="presOf" srcId="{D85A493A-2F1F-4240-B9A1-5ACCE611327C}" destId="{55707245-89D2-4985-B053-D808512D61B6}" srcOrd="1" destOrd="0" presId="urn:microsoft.com/office/officeart/2005/8/layout/hList7"/>
    <dgm:cxn modelId="{5EAE80BA-1D28-4B9F-A219-F3B1030E0D11}" type="presOf" srcId="{264FF0E0-3CE3-4C10-B50C-7D1F203B9163}" destId="{09317145-191D-4358-9058-92CE8FA2CED0}" srcOrd="0" destOrd="0" presId="urn:microsoft.com/office/officeart/2005/8/layout/hList7"/>
    <dgm:cxn modelId="{76315ABD-C625-47DC-BB2E-F464E35CC1C4}" srcId="{33C043B0-03DD-4B5C-A1C6-6A270EF31375}" destId="{BE06907B-585B-4B92-B9B6-0B4295374280}" srcOrd="0" destOrd="0" parTransId="{58E1A620-929E-44AA-9204-5410A87F11DA}" sibTransId="{7ED6123F-520E-427D-B3CB-A3794BB10444}"/>
    <dgm:cxn modelId="{9C4938C1-C2D5-4B22-8AFD-BD0E21FF3A87}" type="presOf" srcId="{CECDF280-AE72-4550-AC5F-B0324ABFDE44}" destId="{369F471C-08C5-4C38-90D2-125B42447E18}" srcOrd="0" destOrd="3" presId="urn:microsoft.com/office/officeart/2005/8/layout/hList7"/>
    <dgm:cxn modelId="{AB0096C2-9B7D-4D58-A04A-518052954FF1}" type="presOf" srcId="{953C4D81-6693-4D69-B809-D01D33FC4820}" destId="{1BC12F4B-D84E-481B-B0FD-D537BA2F16CC}" srcOrd="0" destOrd="0" presId="urn:microsoft.com/office/officeart/2005/8/layout/hList7"/>
    <dgm:cxn modelId="{2FDF96C5-B829-4EA4-A719-4E0E11190018}" srcId="{4765DBAA-D73B-4F6D-9056-D3A2724E9C6F}" destId="{BB7AA0C1-66C9-48D7-9862-BA7D76029C09}" srcOrd="7" destOrd="0" parTransId="{0730E01F-00AB-491B-B928-412987DD9929}" sibTransId="{E23677D6-517F-4F1F-B4D5-E96CF5FC7C3F}"/>
    <dgm:cxn modelId="{CD790FC7-8040-4BCD-8858-E175BB8A28A8}" type="presOf" srcId="{D85A493A-2F1F-4240-B9A1-5ACCE611327C}" destId="{24E6641A-8D2B-45F1-88C7-18472E2F250C}" srcOrd="0" destOrd="0" presId="urn:microsoft.com/office/officeart/2005/8/layout/hList7"/>
    <dgm:cxn modelId="{181CC9C8-3467-407B-BA82-DBEFF17E34B4}" srcId="{4765DBAA-D73B-4F6D-9056-D3A2724E9C6F}" destId="{E793A643-43C7-44C8-B1BF-D2F0C54A183D}" srcOrd="5" destOrd="0" parTransId="{761239F5-5CC9-43F4-A6F3-B9A8D465A4DB}" sibTransId="{264FF0E0-3CE3-4C10-B50C-7D1F203B9163}"/>
    <dgm:cxn modelId="{D66885C9-7404-44D0-B6B5-114C284D720F}" type="presOf" srcId="{F793D59F-86BC-4758-B8BB-CDF5858273A5}" destId="{5719837E-A284-4D58-9E2B-B73930596209}" srcOrd="1" destOrd="0" presId="urn:microsoft.com/office/officeart/2005/8/layout/hList7"/>
    <dgm:cxn modelId="{0B86F5D2-7A39-4994-9647-179463F73484}" srcId="{4765DBAA-D73B-4F6D-9056-D3A2724E9C6F}" destId="{5E3068FE-7428-42DF-BB53-B915F9EF1B88}" srcOrd="1" destOrd="0" parTransId="{454B1CF5-C383-4EBD-A92E-ADA8869C5B3C}" sibTransId="{87686FD2-D445-4F8D-B49B-44AB8268AB8E}"/>
    <dgm:cxn modelId="{275FA6E8-693E-4DEC-A3CA-CBD4559E7ACB}" type="presOf" srcId="{3704C29E-5F1D-4281-8053-1FBFAE764918}" destId="{5CC1ABD6-220C-4FF1-AA57-8AEFD87300ED}" srcOrd="1" destOrd="4" presId="urn:microsoft.com/office/officeart/2005/8/layout/hList7"/>
    <dgm:cxn modelId="{247659E9-2E0F-48AE-B879-9F753262F514}" type="presOf" srcId="{E793A643-43C7-44C8-B1BF-D2F0C54A183D}" destId="{3EBF3EB8-7F75-4F09-94A3-C1765F1D5BBB}" srcOrd="1" destOrd="0" presId="urn:microsoft.com/office/officeart/2005/8/layout/hList7"/>
    <dgm:cxn modelId="{834BCAF2-3F6F-4D42-8F7E-DBED21C67E73}" type="presOf" srcId="{F6BA02CC-3109-446C-9920-ADB47676F89C}" destId="{1BC12F4B-D84E-481B-B0FD-D537BA2F16CC}" srcOrd="0" destOrd="3" presId="urn:microsoft.com/office/officeart/2005/8/layout/hList7"/>
    <dgm:cxn modelId="{764300FB-D35D-4C54-8E8D-AE210476E27A}" srcId="{953C4D81-6693-4D69-B809-D01D33FC4820}" destId="{F6BA02CC-3109-446C-9920-ADB47676F89C}" srcOrd="2" destOrd="0" parTransId="{A7472F97-720D-44FF-8296-CE0B755B538D}" sibTransId="{F59ECB03-1C8D-4F2C-AC28-9C95624B9683}"/>
    <dgm:cxn modelId="{A8F6F713-374B-4C89-BE16-4D4E4D4D6852}" type="presParOf" srcId="{6D07025A-78AA-4A86-92CB-576FD8751081}" destId="{C980E108-85C1-431F-B320-225C8B67E14E}" srcOrd="0" destOrd="0" presId="urn:microsoft.com/office/officeart/2005/8/layout/hList7"/>
    <dgm:cxn modelId="{02419A51-D195-4B78-80FB-5C176ADDF017}" type="presParOf" srcId="{6D07025A-78AA-4A86-92CB-576FD8751081}" destId="{0B045EAA-F406-4621-AE8F-07A092AE616C}" srcOrd="1" destOrd="0" presId="urn:microsoft.com/office/officeart/2005/8/layout/hList7"/>
    <dgm:cxn modelId="{D0389B0D-A1A8-444C-8F82-FE5DB6BF296A}" type="presParOf" srcId="{0B045EAA-F406-4621-AE8F-07A092AE616C}" destId="{589D650C-B09B-471E-BB4E-36BE16EACB30}" srcOrd="0" destOrd="0" presId="urn:microsoft.com/office/officeart/2005/8/layout/hList7"/>
    <dgm:cxn modelId="{2F126E0A-6236-4F9D-A83D-FC6529DE9FFC}" type="presParOf" srcId="{589D650C-B09B-471E-BB4E-36BE16EACB30}" destId="{A7FBA4DA-C5A9-479D-BD1B-38ED385A6817}" srcOrd="0" destOrd="0" presId="urn:microsoft.com/office/officeart/2005/8/layout/hList7"/>
    <dgm:cxn modelId="{AC8C8987-0FE8-4AB9-ACF0-25427C74FF72}" type="presParOf" srcId="{589D650C-B09B-471E-BB4E-36BE16EACB30}" destId="{09339F63-2D1C-40C4-A46B-3EAACE7581D2}" srcOrd="1" destOrd="0" presId="urn:microsoft.com/office/officeart/2005/8/layout/hList7"/>
    <dgm:cxn modelId="{56D5AD74-5693-4CAA-859C-5F7DA5AD9EC5}" type="presParOf" srcId="{589D650C-B09B-471E-BB4E-36BE16EACB30}" destId="{C1290233-874F-41E2-8887-49948251C0E7}" srcOrd="2" destOrd="0" presId="urn:microsoft.com/office/officeart/2005/8/layout/hList7"/>
    <dgm:cxn modelId="{45314090-BAD4-4C27-B4F3-2366654AF310}" type="presParOf" srcId="{589D650C-B09B-471E-BB4E-36BE16EACB30}" destId="{B848A8E5-346A-407D-BBAE-41427EF28791}" srcOrd="3" destOrd="0" presId="urn:microsoft.com/office/officeart/2005/8/layout/hList7"/>
    <dgm:cxn modelId="{9A3E1E6D-CFE0-4884-9195-92A86A6C9262}" type="presParOf" srcId="{0B045EAA-F406-4621-AE8F-07A092AE616C}" destId="{4DD76101-29BE-4D5F-AB1E-51039F69A07F}" srcOrd="1" destOrd="0" presId="urn:microsoft.com/office/officeart/2005/8/layout/hList7"/>
    <dgm:cxn modelId="{1AEDA44E-95FA-4311-BC89-49D0721CB9E9}" type="presParOf" srcId="{0B045EAA-F406-4621-AE8F-07A092AE616C}" destId="{5B2AF6FE-40E5-43D6-9CE0-6EA50F20A5F6}" srcOrd="2" destOrd="0" presId="urn:microsoft.com/office/officeart/2005/8/layout/hList7"/>
    <dgm:cxn modelId="{3CA807E6-C155-48FC-A15A-EE2C3AAA3E32}" type="presParOf" srcId="{5B2AF6FE-40E5-43D6-9CE0-6EA50F20A5F6}" destId="{369F471C-08C5-4C38-90D2-125B42447E18}" srcOrd="0" destOrd="0" presId="urn:microsoft.com/office/officeart/2005/8/layout/hList7"/>
    <dgm:cxn modelId="{6AB0EFB6-3F68-4AC2-9DC8-48CCC0FC8DAB}" type="presParOf" srcId="{5B2AF6FE-40E5-43D6-9CE0-6EA50F20A5F6}" destId="{B0717AAD-5D0C-4D93-A60C-A7331C8B564A}" srcOrd="1" destOrd="0" presId="urn:microsoft.com/office/officeart/2005/8/layout/hList7"/>
    <dgm:cxn modelId="{7FC2897F-4C25-49A0-9E2D-F4A36E585A79}" type="presParOf" srcId="{5B2AF6FE-40E5-43D6-9CE0-6EA50F20A5F6}" destId="{B1C0789D-624E-4727-9F8B-1DEAF0DD66E1}" srcOrd="2" destOrd="0" presId="urn:microsoft.com/office/officeart/2005/8/layout/hList7"/>
    <dgm:cxn modelId="{D88DAF04-0AD9-471A-B8C5-D4F4F9ED0F02}" type="presParOf" srcId="{5B2AF6FE-40E5-43D6-9CE0-6EA50F20A5F6}" destId="{22D57C86-9F94-426B-8B22-2854E7F55587}" srcOrd="3" destOrd="0" presId="urn:microsoft.com/office/officeart/2005/8/layout/hList7"/>
    <dgm:cxn modelId="{01B196EB-CDF9-4550-92DC-04379068ACA0}" type="presParOf" srcId="{0B045EAA-F406-4621-AE8F-07A092AE616C}" destId="{8C3C4C36-06D0-49FC-8D79-B7117B5F8B42}" srcOrd="3" destOrd="0" presId="urn:microsoft.com/office/officeart/2005/8/layout/hList7"/>
    <dgm:cxn modelId="{0D1EC27B-A079-4A2A-9305-D68723EC8930}" type="presParOf" srcId="{0B045EAA-F406-4621-AE8F-07A092AE616C}" destId="{FAC08124-723D-45A6-B211-113670F2B0EF}" srcOrd="4" destOrd="0" presId="urn:microsoft.com/office/officeart/2005/8/layout/hList7"/>
    <dgm:cxn modelId="{11E0A265-876C-449C-BE40-0129F68BA52B}" type="presParOf" srcId="{FAC08124-723D-45A6-B211-113670F2B0EF}" destId="{1BC12F4B-D84E-481B-B0FD-D537BA2F16CC}" srcOrd="0" destOrd="0" presId="urn:microsoft.com/office/officeart/2005/8/layout/hList7"/>
    <dgm:cxn modelId="{8DBAEEC5-2FFE-4488-8BC1-E3780FBEC63D}" type="presParOf" srcId="{FAC08124-723D-45A6-B211-113670F2B0EF}" destId="{5CC1ABD6-220C-4FF1-AA57-8AEFD87300ED}" srcOrd="1" destOrd="0" presId="urn:microsoft.com/office/officeart/2005/8/layout/hList7"/>
    <dgm:cxn modelId="{3CA8AFC4-28BD-4929-8DDA-17290CA36E67}" type="presParOf" srcId="{FAC08124-723D-45A6-B211-113670F2B0EF}" destId="{8691DE55-42E2-43F4-AA15-9D53DFAE7523}" srcOrd="2" destOrd="0" presId="urn:microsoft.com/office/officeart/2005/8/layout/hList7"/>
    <dgm:cxn modelId="{F30D8B38-7B0E-48DD-AE03-E68AE3D97E4D}" type="presParOf" srcId="{FAC08124-723D-45A6-B211-113670F2B0EF}" destId="{68F3C887-ED83-4C26-84D7-9755E7483B06}" srcOrd="3" destOrd="0" presId="urn:microsoft.com/office/officeart/2005/8/layout/hList7"/>
    <dgm:cxn modelId="{8D05DDBA-5720-4437-83C0-5F470D0B214C}" type="presParOf" srcId="{0B045EAA-F406-4621-AE8F-07A092AE616C}" destId="{8FFE5EE1-4914-4B5C-8DCC-F7B7910DD8ED}" srcOrd="5" destOrd="0" presId="urn:microsoft.com/office/officeart/2005/8/layout/hList7"/>
    <dgm:cxn modelId="{EB37C9F2-C742-4689-A19C-C22EF5D4A0FB}" type="presParOf" srcId="{0B045EAA-F406-4621-AE8F-07A092AE616C}" destId="{069537FD-21F0-45F2-98B8-78C18B639A43}" srcOrd="6" destOrd="0" presId="urn:microsoft.com/office/officeart/2005/8/layout/hList7"/>
    <dgm:cxn modelId="{7E386A75-1B45-4F2A-BC29-D57EAEAB0DDC}" type="presParOf" srcId="{069537FD-21F0-45F2-98B8-78C18B639A43}" destId="{3A0D6CAC-A86B-4435-A35F-7AD57BAF815F}" srcOrd="0" destOrd="0" presId="urn:microsoft.com/office/officeart/2005/8/layout/hList7"/>
    <dgm:cxn modelId="{8DBCA343-41BE-4879-A65A-1CF6C6032104}" type="presParOf" srcId="{069537FD-21F0-45F2-98B8-78C18B639A43}" destId="{5719837E-A284-4D58-9E2B-B73930596209}" srcOrd="1" destOrd="0" presId="urn:microsoft.com/office/officeart/2005/8/layout/hList7"/>
    <dgm:cxn modelId="{F83FCFC2-65F7-4F31-9193-D8AE9139FFD0}" type="presParOf" srcId="{069537FD-21F0-45F2-98B8-78C18B639A43}" destId="{633E8DCC-5F08-4505-8990-C44A4AD78343}" srcOrd="2" destOrd="0" presId="urn:microsoft.com/office/officeart/2005/8/layout/hList7"/>
    <dgm:cxn modelId="{7F1953D2-9B97-4843-82A7-8CF024564037}" type="presParOf" srcId="{069537FD-21F0-45F2-98B8-78C18B639A43}" destId="{5C3EEBF6-880B-42C9-B2E7-FF7B5BA721E2}" srcOrd="3" destOrd="0" presId="urn:microsoft.com/office/officeart/2005/8/layout/hList7"/>
    <dgm:cxn modelId="{87891114-D2BB-45BA-A658-56DE30ED5C4E}" type="presParOf" srcId="{0B045EAA-F406-4621-AE8F-07A092AE616C}" destId="{04658AF7-D44F-4513-A61B-8F90DC33D089}" srcOrd="7" destOrd="0" presId="urn:microsoft.com/office/officeart/2005/8/layout/hList7"/>
    <dgm:cxn modelId="{3BA811C9-8080-4994-ABDF-5789A6AA6322}" type="presParOf" srcId="{0B045EAA-F406-4621-AE8F-07A092AE616C}" destId="{4AD7ABF2-ACE2-4EBD-9B8C-5DE06358733B}" srcOrd="8" destOrd="0" presId="urn:microsoft.com/office/officeart/2005/8/layout/hList7"/>
    <dgm:cxn modelId="{28EBC3B7-DFF4-4586-AE09-015FA0491A11}" type="presParOf" srcId="{4AD7ABF2-ACE2-4EBD-9B8C-5DE06358733B}" destId="{34C37613-1CB4-4C06-B1C1-EDABCC50A210}" srcOrd="0" destOrd="0" presId="urn:microsoft.com/office/officeart/2005/8/layout/hList7"/>
    <dgm:cxn modelId="{7485B612-3F70-4E10-A9F0-46A2559D9906}" type="presParOf" srcId="{4AD7ABF2-ACE2-4EBD-9B8C-5DE06358733B}" destId="{E2A6F97E-B73D-41E2-966D-E985E847182A}" srcOrd="1" destOrd="0" presId="urn:microsoft.com/office/officeart/2005/8/layout/hList7"/>
    <dgm:cxn modelId="{866236F3-3A3D-41AF-8A9D-8DA106038F18}" type="presParOf" srcId="{4AD7ABF2-ACE2-4EBD-9B8C-5DE06358733B}" destId="{200E20B2-9F13-4836-A5B5-767C9C43A72D}" srcOrd="2" destOrd="0" presId="urn:microsoft.com/office/officeart/2005/8/layout/hList7"/>
    <dgm:cxn modelId="{E8680B3F-FBBF-40D2-ABD8-6B359A39278B}" type="presParOf" srcId="{4AD7ABF2-ACE2-4EBD-9B8C-5DE06358733B}" destId="{BF690A2D-0E07-45CA-880B-1E439DA322EB}" srcOrd="3" destOrd="0" presId="urn:microsoft.com/office/officeart/2005/8/layout/hList7"/>
    <dgm:cxn modelId="{C5B36733-45A9-4ACF-A2C7-75505BF4460A}" type="presParOf" srcId="{0B045EAA-F406-4621-AE8F-07A092AE616C}" destId="{3C74F411-B21B-4569-8199-46B31137E7FA}" srcOrd="9" destOrd="0" presId="urn:microsoft.com/office/officeart/2005/8/layout/hList7"/>
    <dgm:cxn modelId="{F88AB709-7F45-4C5F-8E70-E8AB84C3751E}" type="presParOf" srcId="{0B045EAA-F406-4621-AE8F-07A092AE616C}" destId="{99D9ACF9-04F1-4302-80B6-7ECB5836B388}" srcOrd="10" destOrd="0" presId="urn:microsoft.com/office/officeart/2005/8/layout/hList7"/>
    <dgm:cxn modelId="{BD612B4F-B300-46C6-85C1-B33C242B3017}" type="presParOf" srcId="{99D9ACF9-04F1-4302-80B6-7ECB5836B388}" destId="{B0A2E1E2-B72B-44F5-819B-93B9C0A73236}" srcOrd="0" destOrd="0" presId="urn:microsoft.com/office/officeart/2005/8/layout/hList7"/>
    <dgm:cxn modelId="{67398FA8-9F15-46E4-8F94-068FDFD76EE1}" type="presParOf" srcId="{99D9ACF9-04F1-4302-80B6-7ECB5836B388}" destId="{3EBF3EB8-7F75-4F09-94A3-C1765F1D5BBB}" srcOrd="1" destOrd="0" presId="urn:microsoft.com/office/officeart/2005/8/layout/hList7"/>
    <dgm:cxn modelId="{99B41D92-DB9E-485F-8E2E-754710A736E8}" type="presParOf" srcId="{99D9ACF9-04F1-4302-80B6-7ECB5836B388}" destId="{5EE74B15-6C5D-435C-8A1B-597ADDFC9E87}" srcOrd="2" destOrd="0" presId="urn:microsoft.com/office/officeart/2005/8/layout/hList7"/>
    <dgm:cxn modelId="{CED7BA9F-59A0-40E8-AF79-B871163A4396}" type="presParOf" srcId="{99D9ACF9-04F1-4302-80B6-7ECB5836B388}" destId="{8EA8FEDD-0C4E-48CE-9C1D-7565AAD8032C}" srcOrd="3" destOrd="0" presId="urn:microsoft.com/office/officeart/2005/8/layout/hList7"/>
    <dgm:cxn modelId="{502D5A19-A313-4FDE-991C-E738DFD741F4}" type="presParOf" srcId="{0B045EAA-F406-4621-AE8F-07A092AE616C}" destId="{09317145-191D-4358-9058-92CE8FA2CED0}" srcOrd="11" destOrd="0" presId="urn:microsoft.com/office/officeart/2005/8/layout/hList7"/>
    <dgm:cxn modelId="{B5773BAB-AC38-4AD7-A6FE-DB3C4ABACDBB}" type="presParOf" srcId="{0B045EAA-F406-4621-AE8F-07A092AE616C}" destId="{B1A383A7-06EA-4E77-A83E-B1C42FD1D8B2}" srcOrd="12" destOrd="0" presId="urn:microsoft.com/office/officeart/2005/8/layout/hList7"/>
    <dgm:cxn modelId="{4B2E6E70-F223-4269-9604-2EEAA7594FFE}" type="presParOf" srcId="{B1A383A7-06EA-4E77-A83E-B1C42FD1D8B2}" destId="{24E6641A-8D2B-45F1-88C7-18472E2F250C}" srcOrd="0" destOrd="0" presId="urn:microsoft.com/office/officeart/2005/8/layout/hList7"/>
    <dgm:cxn modelId="{BD4D9782-0F65-445B-9B27-DC51CC821213}" type="presParOf" srcId="{B1A383A7-06EA-4E77-A83E-B1C42FD1D8B2}" destId="{55707245-89D2-4985-B053-D808512D61B6}" srcOrd="1" destOrd="0" presId="urn:microsoft.com/office/officeart/2005/8/layout/hList7"/>
    <dgm:cxn modelId="{0C10C7C3-7218-4D3C-B3FE-D71EE913B4B0}" type="presParOf" srcId="{B1A383A7-06EA-4E77-A83E-B1C42FD1D8B2}" destId="{DFBB31F5-3E81-4DFE-AC01-73076AFB7B30}" srcOrd="2" destOrd="0" presId="urn:microsoft.com/office/officeart/2005/8/layout/hList7"/>
    <dgm:cxn modelId="{0736F1B8-DC80-4D30-B448-BC4C0FC20DD4}" type="presParOf" srcId="{B1A383A7-06EA-4E77-A83E-B1C42FD1D8B2}" destId="{6ACBD3D7-1739-4524-A192-CC148859B3D1}" srcOrd="3" destOrd="0" presId="urn:microsoft.com/office/officeart/2005/8/layout/hList7"/>
    <dgm:cxn modelId="{28005E84-32B0-4AFF-9A51-A50643143AFD}" type="presParOf" srcId="{0B045EAA-F406-4621-AE8F-07A092AE616C}" destId="{40B5F387-2A3C-4BF4-8041-B0DA4C21BB32}" srcOrd="13" destOrd="0" presId="urn:microsoft.com/office/officeart/2005/8/layout/hList7"/>
    <dgm:cxn modelId="{391760ED-F150-4BFC-9FB0-4B9FDA107581}" type="presParOf" srcId="{0B045EAA-F406-4621-AE8F-07A092AE616C}" destId="{1F221DB6-3AC3-4BBD-80EA-14A39E34F009}" srcOrd="14" destOrd="0" presId="urn:microsoft.com/office/officeart/2005/8/layout/hList7"/>
    <dgm:cxn modelId="{0E6B0F0A-C01A-45F8-9BEA-21FBA1B20F3D}" type="presParOf" srcId="{1F221DB6-3AC3-4BBD-80EA-14A39E34F009}" destId="{730D67C1-EF94-48EE-9EF7-34B1CF70788B}" srcOrd="0" destOrd="0" presId="urn:microsoft.com/office/officeart/2005/8/layout/hList7"/>
    <dgm:cxn modelId="{6A69057E-3554-4C50-AB71-456995E6DFDD}" type="presParOf" srcId="{1F221DB6-3AC3-4BBD-80EA-14A39E34F009}" destId="{F4A73DC0-4F4F-44F2-814E-59CFC9ADBA64}" srcOrd="1" destOrd="0" presId="urn:microsoft.com/office/officeart/2005/8/layout/hList7"/>
    <dgm:cxn modelId="{E8BD98EE-91EB-4ADA-B2E1-4AD62862DD3A}" type="presParOf" srcId="{1F221DB6-3AC3-4BBD-80EA-14A39E34F009}" destId="{B0A4BE0B-EF9B-40AD-B571-9A5494877401}" srcOrd="2" destOrd="0" presId="urn:microsoft.com/office/officeart/2005/8/layout/hList7"/>
    <dgm:cxn modelId="{5F8E31D8-50CD-4756-9FF9-A804DFDC7395}" type="presParOf" srcId="{1F221DB6-3AC3-4BBD-80EA-14A39E34F009}" destId="{5431B344-75F9-48C1-B4BC-6EF5866B68E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08AF1C-7414-4EC9-9EDD-5D11ECB31BF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5EAF267-B043-4055-AB41-FFF03FE5384B}">
      <dgm:prSet phldrT="[Text]"/>
      <dgm:spPr/>
      <dgm:t>
        <a:bodyPr/>
        <a:lstStyle/>
        <a:p>
          <a:r>
            <a:rPr lang="en-US"/>
            <a:t>Client Dashboard</a:t>
          </a:r>
        </a:p>
      </dgm:t>
    </dgm:pt>
    <dgm:pt modelId="{E5888DC7-8D1A-402C-BD0C-8AE2AC7DD076}" type="parTrans" cxnId="{4FC5A7A7-F616-4A3C-A8E5-DA9E45A3AB87}">
      <dgm:prSet/>
      <dgm:spPr/>
      <dgm:t>
        <a:bodyPr/>
        <a:lstStyle/>
        <a:p>
          <a:endParaRPr lang="en-US"/>
        </a:p>
      </dgm:t>
    </dgm:pt>
    <dgm:pt modelId="{ACA20E6C-F5A5-4BE4-8C6F-CD114EA73A05}" type="sibTrans" cxnId="{4FC5A7A7-F616-4A3C-A8E5-DA9E45A3AB87}">
      <dgm:prSet/>
      <dgm:spPr/>
      <dgm:t>
        <a:bodyPr/>
        <a:lstStyle/>
        <a:p>
          <a:endParaRPr lang="en-US"/>
        </a:p>
      </dgm:t>
    </dgm:pt>
    <dgm:pt modelId="{466CE388-0FD9-45CC-8AEA-52F5E09E9607}">
      <dgm:prSet phldrT="[Text]"/>
      <dgm:spPr/>
      <dgm:t>
        <a:bodyPr/>
        <a:lstStyle/>
        <a:p>
          <a:r>
            <a:rPr lang="en-US"/>
            <a:t>Onboarding Events</a:t>
          </a:r>
        </a:p>
      </dgm:t>
    </dgm:pt>
    <dgm:pt modelId="{7DEC81F5-287C-4076-B9FD-2DA7A060060E}" type="parTrans" cxnId="{72274E2C-51EB-49A1-83B8-BE80CA50556E}">
      <dgm:prSet/>
      <dgm:spPr/>
      <dgm:t>
        <a:bodyPr/>
        <a:lstStyle/>
        <a:p>
          <a:endParaRPr lang="en-US"/>
        </a:p>
      </dgm:t>
    </dgm:pt>
    <dgm:pt modelId="{68E87E9C-5666-44B3-AADA-C6666EFDE6C4}" type="sibTrans" cxnId="{72274E2C-51EB-49A1-83B8-BE80CA50556E}">
      <dgm:prSet/>
      <dgm:spPr/>
      <dgm:t>
        <a:bodyPr/>
        <a:lstStyle/>
        <a:p>
          <a:endParaRPr lang="en-US"/>
        </a:p>
      </dgm:t>
    </dgm:pt>
    <dgm:pt modelId="{39D82D31-3E57-4255-ABEB-1C3D4E99A339}">
      <dgm:prSet phldrT="[Text]"/>
      <dgm:spPr/>
      <dgm:t>
        <a:bodyPr/>
        <a:lstStyle/>
        <a:p>
          <a:r>
            <a:rPr lang="en-US"/>
            <a:t>Onboarding Tasks</a:t>
          </a:r>
        </a:p>
      </dgm:t>
    </dgm:pt>
    <dgm:pt modelId="{76D70D8D-E04D-424A-A65F-1CC5143D4EFD}" type="parTrans" cxnId="{4F09640A-98B8-4C50-9769-B6270822C33F}">
      <dgm:prSet/>
      <dgm:spPr/>
      <dgm:t>
        <a:bodyPr/>
        <a:lstStyle/>
        <a:p>
          <a:endParaRPr lang="en-US"/>
        </a:p>
      </dgm:t>
    </dgm:pt>
    <dgm:pt modelId="{FDDFA8F3-06BB-4229-B990-3FC6F112D5CA}" type="sibTrans" cxnId="{4F09640A-98B8-4C50-9769-B6270822C33F}">
      <dgm:prSet/>
      <dgm:spPr/>
      <dgm:t>
        <a:bodyPr/>
        <a:lstStyle/>
        <a:p>
          <a:endParaRPr lang="en-US"/>
        </a:p>
      </dgm:t>
    </dgm:pt>
    <dgm:pt modelId="{2FFA9472-657F-404F-B8FB-0A1D9F803718}">
      <dgm:prSet phldrT="[Text]"/>
      <dgm:spPr/>
      <dgm:t>
        <a:bodyPr/>
        <a:lstStyle/>
        <a:p>
          <a:r>
            <a:rPr lang="en-US"/>
            <a:t>Tasks Details</a:t>
          </a:r>
        </a:p>
      </dgm:t>
    </dgm:pt>
    <dgm:pt modelId="{07E5C736-D0B6-40B2-A05A-D164DB22AF9A}" type="parTrans" cxnId="{207E1A79-1809-4EE1-86DB-CBE4F2D87CC9}">
      <dgm:prSet/>
      <dgm:spPr/>
      <dgm:t>
        <a:bodyPr/>
        <a:lstStyle/>
        <a:p>
          <a:endParaRPr lang="en-US"/>
        </a:p>
      </dgm:t>
    </dgm:pt>
    <dgm:pt modelId="{01C3C27C-2DCF-424A-8526-0B452823B5F6}" type="sibTrans" cxnId="{207E1A79-1809-4EE1-86DB-CBE4F2D87CC9}">
      <dgm:prSet/>
      <dgm:spPr/>
      <dgm:t>
        <a:bodyPr/>
        <a:lstStyle/>
        <a:p>
          <a:endParaRPr lang="en-US"/>
        </a:p>
      </dgm:t>
    </dgm:pt>
    <dgm:pt modelId="{78B7DE62-4DD3-43A6-8427-5D7CDA9D8B4B}">
      <dgm:prSet phldrT="[Text]"/>
      <dgm:spPr/>
      <dgm:t>
        <a:bodyPr/>
        <a:lstStyle/>
        <a:p>
          <a:r>
            <a:rPr lang="en-US"/>
            <a:t>Data Entry Form</a:t>
          </a:r>
        </a:p>
      </dgm:t>
    </dgm:pt>
    <dgm:pt modelId="{49FE8F8A-1233-43C5-B6C0-9BAD5174B9BC}" type="parTrans" cxnId="{C5BB2C3D-B6FC-4C12-A4FE-13473E3A77B2}">
      <dgm:prSet/>
      <dgm:spPr/>
      <dgm:t>
        <a:bodyPr/>
        <a:lstStyle/>
        <a:p>
          <a:endParaRPr lang="en-US"/>
        </a:p>
      </dgm:t>
    </dgm:pt>
    <dgm:pt modelId="{83438B77-A650-4A91-B267-D99BCAA89533}" type="sibTrans" cxnId="{C5BB2C3D-B6FC-4C12-A4FE-13473E3A77B2}">
      <dgm:prSet/>
      <dgm:spPr/>
      <dgm:t>
        <a:bodyPr/>
        <a:lstStyle/>
        <a:p>
          <a:endParaRPr lang="en-US"/>
        </a:p>
      </dgm:t>
    </dgm:pt>
    <dgm:pt modelId="{32A88E37-39F0-46E0-802D-E0FC2B1CC23F}">
      <dgm:prSet phldrT="[Text]"/>
      <dgm:spPr/>
      <dgm:t>
        <a:bodyPr/>
        <a:lstStyle/>
        <a:p>
          <a:r>
            <a:rPr lang="en-US"/>
            <a:t>Documents</a:t>
          </a:r>
        </a:p>
      </dgm:t>
    </dgm:pt>
    <dgm:pt modelId="{5E402FBC-B69C-4F58-B849-DEA48385A0DB}" type="parTrans" cxnId="{68B0BBDE-B4A6-43A8-8CCE-3AACA82046C5}">
      <dgm:prSet/>
      <dgm:spPr/>
      <dgm:t>
        <a:bodyPr/>
        <a:lstStyle/>
        <a:p>
          <a:endParaRPr lang="en-US"/>
        </a:p>
      </dgm:t>
    </dgm:pt>
    <dgm:pt modelId="{3E69BC97-3BD2-4211-9CE6-D613B198773A}" type="sibTrans" cxnId="{68B0BBDE-B4A6-43A8-8CCE-3AACA82046C5}">
      <dgm:prSet/>
      <dgm:spPr/>
      <dgm:t>
        <a:bodyPr/>
        <a:lstStyle/>
        <a:p>
          <a:endParaRPr lang="en-US"/>
        </a:p>
      </dgm:t>
    </dgm:pt>
    <dgm:pt modelId="{464BBD8F-4F3B-418F-A356-F747C761B74E}">
      <dgm:prSet phldrT="[Text]"/>
      <dgm:spPr/>
      <dgm:t>
        <a:bodyPr/>
        <a:lstStyle/>
        <a:p>
          <a:r>
            <a:rPr lang="en-US"/>
            <a:t>Common Intake</a:t>
          </a:r>
        </a:p>
      </dgm:t>
    </dgm:pt>
    <dgm:pt modelId="{F2A40F45-FEBC-4E53-9970-7789E122245A}" type="parTrans" cxnId="{4BDD4169-B3D3-4E97-96BD-F194834928C8}">
      <dgm:prSet/>
      <dgm:spPr/>
      <dgm:t>
        <a:bodyPr/>
        <a:lstStyle/>
        <a:p>
          <a:endParaRPr lang="en-US"/>
        </a:p>
      </dgm:t>
    </dgm:pt>
    <dgm:pt modelId="{C3B4C1E0-840E-4419-ABC8-72BF4CA27BE0}" type="sibTrans" cxnId="{4BDD4169-B3D3-4E97-96BD-F194834928C8}">
      <dgm:prSet/>
      <dgm:spPr/>
      <dgm:t>
        <a:bodyPr/>
        <a:lstStyle/>
        <a:p>
          <a:endParaRPr lang="en-US"/>
        </a:p>
      </dgm:t>
    </dgm:pt>
    <dgm:pt modelId="{7C676315-3D8B-4FEE-ABB4-10615B5EEC28}">
      <dgm:prSet phldrT="[Text]" phldr="1"/>
      <dgm:spPr/>
      <dgm:t>
        <a:bodyPr/>
        <a:lstStyle/>
        <a:p>
          <a:endParaRPr lang="en-US"/>
        </a:p>
      </dgm:t>
    </dgm:pt>
    <dgm:pt modelId="{0D71EF17-26A9-4F3B-9432-3AEB343CC660}" type="parTrans" cxnId="{29CD2214-8D63-4E61-9DC7-A850DC5510CE}">
      <dgm:prSet/>
      <dgm:spPr/>
      <dgm:t>
        <a:bodyPr/>
        <a:lstStyle/>
        <a:p>
          <a:endParaRPr lang="en-US"/>
        </a:p>
      </dgm:t>
    </dgm:pt>
    <dgm:pt modelId="{316B90C7-6179-4C1C-BD11-A5893226EE40}" type="sibTrans" cxnId="{29CD2214-8D63-4E61-9DC7-A850DC5510CE}">
      <dgm:prSet/>
      <dgm:spPr/>
      <dgm:t>
        <a:bodyPr/>
        <a:lstStyle/>
        <a:p>
          <a:endParaRPr lang="en-US"/>
        </a:p>
      </dgm:t>
    </dgm:pt>
    <dgm:pt modelId="{BA6C1EAB-2B40-4F4C-9EEB-32227BC22268}">
      <dgm:prSet phldrT="[Text]" phldr="1"/>
      <dgm:spPr/>
      <dgm:t>
        <a:bodyPr/>
        <a:lstStyle/>
        <a:p>
          <a:endParaRPr lang="en-US"/>
        </a:p>
      </dgm:t>
    </dgm:pt>
    <dgm:pt modelId="{7D617C64-353B-47CD-B819-22BBCCC0B560}" type="parTrans" cxnId="{8B6F407F-93A3-4C96-9031-42CA7B977408}">
      <dgm:prSet/>
      <dgm:spPr/>
      <dgm:t>
        <a:bodyPr/>
        <a:lstStyle/>
        <a:p>
          <a:endParaRPr lang="en-US"/>
        </a:p>
      </dgm:t>
    </dgm:pt>
    <dgm:pt modelId="{15F45706-6F95-485C-93A2-145A8E9FD41F}" type="sibTrans" cxnId="{8B6F407F-93A3-4C96-9031-42CA7B977408}">
      <dgm:prSet/>
      <dgm:spPr/>
      <dgm:t>
        <a:bodyPr/>
        <a:lstStyle/>
        <a:p>
          <a:endParaRPr lang="en-US"/>
        </a:p>
      </dgm:t>
    </dgm:pt>
    <dgm:pt modelId="{D797CFD1-5774-4626-ACAA-42DAAA2BD05B}">
      <dgm:prSet phldrT="[Text]"/>
      <dgm:spPr/>
      <dgm:t>
        <a:bodyPr/>
        <a:lstStyle/>
        <a:p>
          <a:r>
            <a:rPr lang="en-US" err="1"/>
            <a:t>eSign</a:t>
          </a:r>
          <a:endParaRPr lang="en-US"/>
        </a:p>
      </dgm:t>
    </dgm:pt>
    <dgm:pt modelId="{2FCDDB8C-8D3A-4BAB-AF39-BE40F12D95AA}" type="parTrans" cxnId="{B1E80B25-42CE-4BF4-8547-760F2FB6F188}">
      <dgm:prSet/>
      <dgm:spPr/>
      <dgm:t>
        <a:bodyPr/>
        <a:lstStyle/>
        <a:p>
          <a:endParaRPr lang="en-US"/>
        </a:p>
      </dgm:t>
    </dgm:pt>
    <dgm:pt modelId="{21B68EE0-89E1-48D0-A0EB-1B79D94AAB68}" type="sibTrans" cxnId="{B1E80B25-42CE-4BF4-8547-760F2FB6F188}">
      <dgm:prSet/>
      <dgm:spPr/>
      <dgm:t>
        <a:bodyPr/>
        <a:lstStyle/>
        <a:p>
          <a:endParaRPr lang="en-US"/>
        </a:p>
      </dgm:t>
    </dgm:pt>
    <dgm:pt modelId="{0E7CF034-A4D5-4830-BC92-A0A00E722AB3}" type="pres">
      <dgm:prSet presAssocID="{DB08AF1C-7414-4EC9-9EDD-5D11ECB31BF1}" presName="Name0" presStyleCnt="0">
        <dgm:presLayoutVars>
          <dgm:chPref val="3"/>
          <dgm:dir/>
          <dgm:animLvl val="lvl"/>
          <dgm:resizeHandles/>
        </dgm:presLayoutVars>
      </dgm:prSet>
      <dgm:spPr/>
    </dgm:pt>
    <dgm:pt modelId="{9AC079B0-F61C-4BEB-9C4A-7A6108DFA0FB}" type="pres">
      <dgm:prSet presAssocID="{35EAF267-B043-4055-AB41-FFF03FE5384B}" presName="horFlow" presStyleCnt="0"/>
      <dgm:spPr/>
    </dgm:pt>
    <dgm:pt modelId="{B1DD3034-F820-40E8-B1B4-64EB02CEC552}" type="pres">
      <dgm:prSet presAssocID="{35EAF267-B043-4055-AB41-FFF03FE5384B}" presName="bigChev" presStyleLbl="node1" presStyleIdx="0" presStyleCnt="3"/>
      <dgm:spPr/>
    </dgm:pt>
    <dgm:pt modelId="{B74C7659-0B91-45C8-A85E-CD4D6ECA9170}" type="pres">
      <dgm:prSet presAssocID="{7DEC81F5-287C-4076-B9FD-2DA7A060060E}" presName="parTrans" presStyleCnt="0"/>
      <dgm:spPr/>
    </dgm:pt>
    <dgm:pt modelId="{D703AF9D-7C37-4C8A-ADFD-FAC705534464}" type="pres">
      <dgm:prSet presAssocID="{466CE388-0FD9-45CC-8AEA-52F5E09E9607}" presName="node" presStyleLbl="alignAccFollowNode1" presStyleIdx="0" presStyleCnt="7">
        <dgm:presLayoutVars>
          <dgm:bulletEnabled val="1"/>
        </dgm:presLayoutVars>
      </dgm:prSet>
      <dgm:spPr/>
    </dgm:pt>
    <dgm:pt modelId="{8D9E4008-3C11-430E-988B-8097A2831CBF}" type="pres">
      <dgm:prSet presAssocID="{68E87E9C-5666-44B3-AADA-C6666EFDE6C4}" presName="sibTrans" presStyleCnt="0"/>
      <dgm:spPr/>
    </dgm:pt>
    <dgm:pt modelId="{68C892A7-1EB5-4FCE-9370-DE5FD546DD81}" type="pres">
      <dgm:prSet presAssocID="{39D82D31-3E57-4255-ABEB-1C3D4E99A339}" presName="node" presStyleLbl="alignAccFollowNode1" presStyleIdx="1" presStyleCnt="7">
        <dgm:presLayoutVars>
          <dgm:bulletEnabled val="1"/>
        </dgm:presLayoutVars>
      </dgm:prSet>
      <dgm:spPr/>
    </dgm:pt>
    <dgm:pt modelId="{ECE6B2E4-6167-4E50-8623-A9DD0D822298}" type="pres">
      <dgm:prSet presAssocID="{35EAF267-B043-4055-AB41-FFF03FE5384B}" presName="vSp" presStyleCnt="0"/>
      <dgm:spPr/>
    </dgm:pt>
    <dgm:pt modelId="{29535DBF-2E09-4B6F-912B-7D15511E1FC6}" type="pres">
      <dgm:prSet presAssocID="{2FFA9472-657F-404F-B8FB-0A1D9F803718}" presName="horFlow" presStyleCnt="0"/>
      <dgm:spPr/>
    </dgm:pt>
    <dgm:pt modelId="{D614A0FE-83EB-4806-9287-6DEB4CCB11AF}" type="pres">
      <dgm:prSet presAssocID="{2FFA9472-657F-404F-B8FB-0A1D9F803718}" presName="bigChev" presStyleLbl="node1" presStyleIdx="1" presStyleCnt="3"/>
      <dgm:spPr/>
    </dgm:pt>
    <dgm:pt modelId="{D01FFAE0-2CDF-4239-BF2E-7B1D3AF752DA}" type="pres">
      <dgm:prSet presAssocID="{49FE8F8A-1233-43C5-B6C0-9BAD5174B9BC}" presName="parTrans" presStyleCnt="0"/>
      <dgm:spPr/>
    </dgm:pt>
    <dgm:pt modelId="{4642647D-26AB-4E4E-BE95-3744BA283BE8}" type="pres">
      <dgm:prSet presAssocID="{78B7DE62-4DD3-43A6-8427-5D7CDA9D8B4B}" presName="node" presStyleLbl="alignAccFollowNode1" presStyleIdx="2" presStyleCnt="7">
        <dgm:presLayoutVars>
          <dgm:bulletEnabled val="1"/>
        </dgm:presLayoutVars>
      </dgm:prSet>
      <dgm:spPr/>
    </dgm:pt>
    <dgm:pt modelId="{D1F0AD48-D602-41EE-BCA8-6AE0D1487177}" type="pres">
      <dgm:prSet presAssocID="{83438B77-A650-4A91-B267-D99BCAA89533}" presName="sibTrans" presStyleCnt="0"/>
      <dgm:spPr/>
    </dgm:pt>
    <dgm:pt modelId="{7049863C-A611-4B28-A0F1-9337401AD402}" type="pres">
      <dgm:prSet presAssocID="{32A88E37-39F0-46E0-802D-E0FC2B1CC23F}" presName="node" presStyleLbl="alignAccFollowNode1" presStyleIdx="3" presStyleCnt="7">
        <dgm:presLayoutVars>
          <dgm:bulletEnabled val="1"/>
        </dgm:presLayoutVars>
      </dgm:prSet>
      <dgm:spPr/>
    </dgm:pt>
    <dgm:pt modelId="{406DE22F-53F3-46DC-82E2-76EC3317CF23}" type="pres">
      <dgm:prSet presAssocID="{3E69BC97-3BD2-4211-9CE6-D613B198773A}" presName="sibTrans" presStyleCnt="0"/>
      <dgm:spPr/>
    </dgm:pt>
    <dgm:pt modelId="{DD9F9BA3-F48F-467D-87D6-34D2CE00CB4D}" type="pres">
      <dgm:prSet presAssocID="{D797CFD1-5774-4626-ACAA-42DAAA2BD05B}" presName="node" presStyleLbl="alignAccFollowNode1" presStyleIdx="4" presStyleCnt="7">
        <dgm:presLayoutVars>
          <dgm:bulletEnabled val="1"/>
        </dgm:presLayoutVars>
      </dgm:prSet>
      <dgm:spPr/>
    </dgm:pt>
    <dgm:pt modelId="{D67C6B1E-01CC-4AD6-976F-C2533815FB2D}" type="pres">
      <dgm:prSet presAssocID="{2FFA9472-657F-404F-B8FB-0A1D9F803718}" presName="vSp" presStyleCnt="0"/>
      <dgm:spPr/>
    </dgm:pt>
    <dgm:pt modelId="{B0D6C304-0D8E-4E49-BB35-BF5C71BEDA7A}" type="pres">
      <dgm:prSet presAssocID="{464BBD8F-4F3B-418F-A356-F747C761B74E}" presName="horFlow" presStyleCnt="0"/>
      <dgm:spPr/>
    </dgm:pt>
    <dgm:pt modelId="{B62D2E5F-613C-4922-81D2-BC0F8B22EA83}" type="pres">
      <dgm:prSet presAssocID="{464BBD8F-4F3B-418F-A356-F747C761B74E}" presName="bigChev" presStyleLbl="node1" presStyleIdx="2" presStyleCnt="3"/>
      <dgm:spPr/>
    </dgm:pt>
    <dgm:pt modelId="{DFF92C21-BAEE-477E-9B90-040147A60CA7}" type="pres">
      <dgm:prSet presAssocID="{0D71EF17-26A9-4F3B-9432-3AEB343CC660}" presName="parTrans" presStyleCnt="0"/>
      <dgm:spPr/>
    </dgm:pt>
    <dgm:pt modelId="{2882535C-539C-4B8F-8D67-9875A3149616}" type="pres">
      <dgm:prSet presAssocID="{7C676315-3D8B-4FEE-ABB4-10615B5EEC28}" presName="node" presStyleLbl="alignAccFollowNode1" presStyleIdx="5" presStyleCnt="7">
        <dgm:presLayoutVars>
          <dgm:bulletEnabled val="1"/>
        </dgm:presLayoutVars>
      </dgm:prSet>
      <dgm:spPr/>
    </dgm:pt>
    <dgm:pt modelId="{12E782B1-A616-4065-9BE5-E7D4111A1C36}" type="pres">
      <dgm:prSet presAssocID="{316B90C7-6179-4C1C-BD11-A5893226EE40}" presName="sibTrans" presStyleCnt="0"/>
      <dgm:spPr/>
    </dgm:pt>
    <dgm:pt modelId="{471CA0A1-5FD0-491F-A26B-CBB7C2CF5E5C}" type="pres">
      <dgm:prSet presAssocID="{BA6C1EAB-2B40-4F4C-9EEB-32227BC22268}" presName="node" presStyleLbl="alignAccFollowNode1" presStyleIdx="6" presStyleCnt="7">
        <dgm:presLayoutVars>
          <dgm:bulletEnabled val="1"/>
        </dgm:presLayoutVars>
      </dgm:prSet>
      <dgm:spPr/>
    </dgm:pt>
  </dgm:ptLst>
  <dgm:cxnLst>
    <dgm:cxn modelId="{43BB1302-6E4F-49A4-840D-B60000F843F4}" type="presOf" srcId="{35EAF267-B043-4055-AB41-FFF03FE5384B}" destId="{B1DD3034-F820-40E8-B1B4-64EB02CEC552}" srcOrd="0" destOrd="0" presId="urn:microsoft.com/office/officeart/2005/8/layout/lProcess3"/>
    <dgm:cxn modelId="{E1CA0E04-A0E1-4474-A287-BFEEC05D65EB}" type="presOf" srcId="{2FFA9472-657F-404F-B8FB-0A1D9F803718}" destId="{D614A0FE-83EB-4806-9287-6DEB4CCB11AF}" srcOrd="0" destOrd="0" presId="urn:microsoft.com/office/officeart/2005/8/layout/lProcess3"/>
    <dgm:cxn modelId="{4F09640A-98B8-4C50-9769-B6270822C33F}" srcId="{35EAF267-B043-4055-AB41-FFF03FE5384B}" destId="{39D82D31-3E57-4255-ABEB-1C3D4E99A339}" srcOrd="1" destOrd="0" parTransId="{76D70D8D-E04D-424A-A65F-1CC5143D4EFD}" sibTransId="{FDDFA8F3-06BB-4229-B990-3FC6F112D5CA}"/>
    <dgm:cxn modelId="{29CD2214-8D63-4E61-9DC7-A850DC5510CE}" srcId="{464BBD8F-4F3B-418F-A356-F747C761B74E}" destId="{7C676315-3D8B-4FEE-ABB4-10615B5EEC28}" srcOrd="0" destOrd="0" parTransId="{0D71EF17-26A9-4F3B-9432-3AEB343CC660}" sibTransId="{316B90C7-6179-4C1C-BD11-A5893226EE40}"/>
    <dgm:cxn modelId="{51AAC11C-9692-4F29-A946-5E8C22DCF283}" type="presOf" srcId="{466CE388-0FD9-45CC-8AEA-52F5E09E9607}" destId="{D703AF9D-7C37-4C8A-ADFD-FAC705534464}" srcOrd="0" destOrd="0" presId="urn:microsoft.com/office/officeart/2005/8/layout/lProcess3"/>
    <dgm:cxn modelId="{48F26322-4947-4285-B34F-CC251CF4E0BE}" type="presOf" srcId="{78B7DE62-4DD3-43A6-8427-5D7CDA9D8B4B}" destId="{4642647D-26AB-4E4E-BE95-3744BA283BE8}" srcOrd="0" destOrd="0" presId="urn:microsoft.com/office/officeart/2005/8/layout/lProcess3"/>
    <dgm:cxn modelId="{B1E80B25-42CE-4BF4-8547-760F2FB6F188}" srcId="{2FFA9472-657F-404F-B8FB-0A1D9F803718}" destId="{D797CFD1-5774-4626-ACAA-42DAAA2BD05B}" srcOrd="2" destOrd="0" parTransId="{2FCDDB8C-8D3A-4BAB-AF39-BE40F12D95AA}" sibTransId="{21B68EE0-89E1-48D0-A0EB-1B79D94AAB68}"/>
    <dgm:cxn modelId="{E4732B2B-014E-420F-9FDF-8C2686549344}" type="presOf" srcId="{39D82D31-3E57-4255-ABEB-1C3D4E99A339}" destId="{68C892A7-1EB5-4FCE-9370-DE5FD546DD81}" srcOrd="0" destOrd="0" presId="urn:microsoft.com/office/officeart/2005/8/layout/lProcess3"/>
    <dgm:cxn modelId="{72274E2C-51EB-49A1-83B8-BE80CA50556E}" srcId="{35EAF267-B043-4055-AB41-FFF03FE5384B}" destId="{466CE388-0FD9-45CC-8AEA-52F5E09E9607}" srcOrd="0" destOrd="0" parTransId="{7DEC81F5-287C-4076-B9FD-2DA7A060060E}" sibTransId="{68E87E9C-5666-44B3-AADA-C6666EFDE6C4}"/>
    <dgm:cxn modelId="{C5BB2C3D-B6FC-4C12-A4FE-13473E3A77B2}" srcId="{2FFA9472-657F-404F-B8FB-0A1D9F803718}" destId="{78B7DE62-4DD3-43A6-8427-5D7CDA9D8B4B}" srcOrd="0" destOrd="0" parTransId="{49FE8F8A-1233-43C5-B6C0-9BAD5174B9BC}" sibTransId="{83438B77-A650-4A91-B267-D99BCAA89533}"/>
    <dgm:cxn modelId="{BFD77C68-DF9F-47D3-937D-CF5C7D27FE05}" type="presOf" srcId="{D797CFD1-5774-4626-ACAA-42DAAA2BD05B}" destId="{DD9F9BA3-F48F-467D-87D6-34D2CE00CB4D}" srcOrd="0" destOrd="0" presId="urn:microsoft.com/office/officeart/2005/8/layout/lProcess3"/>
    <dgm:cxn modelId="{4BDD4169-B3D3-4E97-96BD-F194834928C8}" srcId="{DB08AF1C-7414-4EC9-9EDD-5D11ECB31BF1}" destId="{464BBD8F-4F3B-418F-A356-F747C761B74E}" srcOrd="2" destOrd="0" parTransId="{F2A40F45-FEBC-4E53-9970-7789E122245A}" sibTransId="{C3B4C1E0-840E-4419-ABC8-72BF4CA27BE0}"/>
    <dgm:cxn modelId="{0F27626F-B462-4D90-B0DD-679308D301C0}" type="presOf" srcId="{BA6C1EAB-2B40-4F4C-9EEB-32227BC22268}" destId="{471CA0A1-5FD0-491F-A26B-CBB7C2CF5E5C}" srcOrd="0" destOrd="0" presId="urn:microsoft.com/office/officeart/2005/8/layout/lProcess3"/>
    <dgm:cxn modelId="{207E1A79-1809-4EE1-86DB-CBE4F2D87CC9}" srcId="{DB08AF1C-7414-4EC9-9EDD-5D11ECB31BF1}" destId="{2FFA9472-657F-404F-B8FB-0A1D9F803718}" srcOrd="1" destOrd="0" parTransId="{07E5C736-D0B6-40B2-A05A-D164DB22AF9A}" sibTransId="{01C3C27C-2DCF-424A-8526-0B452823B5F6}"/>
    <dgm:cxn modelId="{55A4657D-9CB3-46D0-A601-B643058389E1}" type="presOf" srcId="{464BBD8F-4F3B-418F-A356-F747C761B74E}" destId="{B62D2E5F-613C-4922-81D2-BC0F8B22EA83}" srcOrd="0" destOrd="0" presId="urn:microsoft.com/office/officeart/2005/8/layout/lProcess3"/>
    <dgm:cxn modelId="{8B6F407F-93A3-4C96-9031-42CA7B977408}" srcId="{464BBD8F-4F3B-418F-A356-F747C761B74E}" destId="{BA6C1EAB-2B40-4F4C-9EEB-32227BC22268}" srcOrd="1" destOrd="0" parTransId="{7D617C64-353B-47CD-B819-22BBCCC0B560}" sibTransId="{15F45706-6F95-485C-93A2-145A8E9FD41F}"/>
    <dgm:cxn modelId="{728ADDA1-9C34-4C6D-8DC2-FDB386333819}" type="presOf" srcId="{DB08AF1C-7414-4EC9-9EDD-5D11ECB31BF1}" destId="{0E7CF034-A4D5-4830-BC92-A0A00E722AB3}" srcOrd="0" destOrd="0" presId="urn:microsoft.com/office/officeart/2005/8/layout/lProcess3"/>
    <dgm:cxn modelId="{4FC5A7A7-F616-4A3C-A8E5-DA9E45A3AB87}" srcId="{DB08AF1C-7414-4EC9-9EDD-5D11ECB31BF1}" destId="{35EAF267-B043-4055-AB41-FFF03FE5384B}" srcOrd="0" destOrd="0" parTransId="{E5888DC7-8D1A-402C-BD0C-8AE2AC7DD076}" sibTransId="{ACA20E6C-F5A5-4BE4-8C6F-CD114EA73A05}"/>
    <dgm:cxn modelId="{68B0BBDE-B4A6-43A8-8CCE-3AACA82046C5}" srcId="{2FFA9472-657F-404F-B8FB-0A1D9F803718}" destId="{32A88E37-39F0-46E0-802D-E0FC2B1CC23F}" srcOrd="1" destOrd="0" parTransId="{5E402FBC-B69C-4F58-B849-DEA48385A0DB}" sibTransId="{3E69BC97-3BD2-4211-9CE6-D613B198773A}"/>
    <dgm:cxn modelId="{99BBE9EA-E949-4BD3-BF11-825979713E50}" type="presOf" srcId="{7C676315-3D8B-4FEE-ABB4-10615B5EEC28}" destId="{2882535C-539C-4B8F-8D67-9875A3149616}" srcOrd="0" destOrd="0" presId="urn:microsoft.com/office/officeart/2005/8/layout/lProcess3"/>
    <dgm:cxn modelId="{EC017CF8-DFC2-4B9E-AF28-625138837971}" type="presOf" srcId="{32A88E37-39F0-46E0-802D-E0FC2B1CC23F}" destId="{7049863C-A611-4B28-A0F1-9337401AD402}" srcOrd="0" destOrd="0" presId="urn:microsoft.com/office/officeart/2005/8/layout/lProcess3"/>
    <dgm:cxn modelId="{D1B78C24-34E6-413E-9445-A73319727456}" type="presParOf" srcId="{0E7CF034-A4D5-4830-BC92-A0A00E722AB3}" destId="{9AC079B0-F61C-4BEB-9C4A-7A6108DFA0FB}" srcOrd="0" destOrd="0" presId="urn:microsoft.com/office/officeart/2005/8/layout/lProcess3"/>
    <dgm:cxn modelId="{58489D12-173C-4D0E-A40C-155769AAF893}" type="presParOf" srcId="{9AC079B0-F61C-4BEB-9C4A-7A6108DFA0FB}" destId="{B1DD3034-F820-40E8-B1B4-64EB02CEC552}" srcOrd="0" destOrd="0" presId="urn:microsoft.com/office/officeart/2005/8/layout/lProcess3"/>
    <dgm:cxn modelId="{7FE32CB2-A91E-4409-89C4-26964C7C652D}" type="presParOf" srcId="{9AC079B0-F61C-4BEB-9C4A-7A6108DFA0FB}" destId="{B74C7659-0B91-45C8-A85E-CD4D6ECA9170}" srcOrd="1" destOrd="0" presId="urn:microsoft.com/office/officeart/2005/8/layout/lProcess3"/>
    <dgm:cxn modelId="{B832BCFC-9585-4B28-A656-D3F84DC61B21}" type="presParOf" srcId="{9AC079B0-F61C-4BEB-9C4A-7A6108DFA0FB}" destId="{D703AF9D-7C37-4C8A-ADFD-FAC705534464}" srcOrd="2" destOrd="0" presId="urn:microsoft.com/office/officeart/2005/8/layout/lProcess3"/>
    <dgm:cxn modelId="{FEBA0CE7-DD33-49FC-85C8-CE540D6D4904}" type="presParOf" srcId="{9AC079B0-F61C-4BEB-9C4A-7A6108DFA0FB}" destId="{8D9E4008-3C11-430E-988B-8097A2831CBF}" srcOrd="3" destOrd="0" presId="urn:microsoft.com/office/officeart/2005/8/layout/lProcess3"/>
    <dgm:cxn modelId="{38B7B389-A24B-47B6-8D66-CD312F317EB2}" type="presParOf" srcId="{9AC079B0-F61C-4BEB-9C4A-7A6108DFA0FB}" destId="{68C892A7-1EB5-4FCE-9370-DE5FD546DD81}" srcOrd="4" destOrd="0" presId="urn:microsoft.com/office/officeart/2005/8/layout/lProcess3"/>
    <dgm:cxn modelId="{8FA92AD5-D72B-4EC8-8606-48901D66FAE3}" type="presParOf" srcId="{0E7CF034-A4D5-4830-BC92-A0A00E722AB3}" destId="{ECE6B2E4-6167-4E50-8623-A9DD0D822298}" srcOrd="1" destOrd="0" presId="urn:microsoft.com/office/officeart/2005/8/layout/lProcess3"/>
    <dgm:cxn modelId="{93DC566F-0121-494A-B0F5-11806929BD9D}" type="presParOf" srcId="{0E7CF034-A4D5-4830-BC92-A0A00E722AB3}" destId="{29535DBF-2E09-4B6F-912B-7D15511E1FC6}" srcOrd="2" destOrd="0" presId="urn:microsoft.com/office/officeart/2005/8/layout/lProcess3"/>
    <dgm:cxn modelId="{FC7A5176-2342-4BF6-8E41-C2CC23DC49B5}" type="presParOf" srcId="{29535DBF-2E09-4B6F-912B-7D15511E1FC6}" destId="{D614A0FE-83EB-4806-9287-6DEB4CCB11AF}" srcOrd="0" destOrd="0" presId="urn:microsoft.com/office/officeart/2005/8/layout/lProcess3"/>
    <dgm:cxn modelId="{FAB158A1-CCC3-4499-87DB-C2A098C8D1A9}" type="presParOf" srcId="{29535DBF-2E09-4B6F-912B-7D15511E1FC6}" destId="{D01FFAE0-2CDF-4239-BF2E-7B1D3AF752DA}" srcOrd="1" destOrd="0" presId="urn:microsoft.com/office/officeart/2005/8/layout/lProcess3"/>
    <dgm:cxn modelId="{CEF283D5-258F-4448-999B-0F918CC14D32}" type="presParOf" srcId="{29535DBF-2E09-4B6F-912B-7D15511E1FC6}" destId="{4642647D-26AB-4E4E-BE95-3744BA283BE8}" srcOrd="2" destOrd="0" presId="urn:microsoft.com/office/officeart/2005/8/layout/lProcess3"/>
    <dgm:cxn modelId="{DF633EDA-6013-4ED6-8F0B-8CEBADA0A414}" type="presParOf" srcId="{29535DBF-2E09-4B6F-912B-7D15511E1FC6}" destId="{D1F0AD48-D602-41EE-BCA8-6AE0D1487177}" srcOrd="3" destOrd="0" presId="urn:microsoft.com/office/officeart/2005/8/layout/lProcess3"/>
    <dgm:cxn modelId="{1BD1A06C-F75F-43AD-BF9F-8B9890AB617D}" type="presParOf" srcId="{29535DBF-2E09-4B6F-912B-7D15511E1FC6}" destId="{7049863C-A611-4B28-A0F1-9337401AD402}" srcOrd="4" destOrd="0" presId="urn:microsoft.com/office/officeart/2005/8/layout/lProcess3"/>
    <dgm:cxn modelId="{C2B7D646-5F18-4C8E-BEC1-45C3BD25B073}" type="presParOf" srcId="{29535DBF-2E09-4B6F-912B-7D15511E1FC6}" destId="{406DE22F-53F3-46DC-82E2-76EC3317CF23}" srcOrd="5" destOrd="0" presId="urn:microsoft.com/office/officeart/2005/8/layout/lProcess3"/>
    <dgm:cxn modelId="{559532C3-F184-413A-8050-C32EAE91EA6D}" type="presParOf" srcId="{29535DBF-2E09-4B6F-912B-7D15511E1FC6}" destId="{DD9F9BA3-F48F-467D-87D6-34D2CE00CB4D}" srcOrd="6" destOrd="0" presId="urn:microsoft.com/office/officeart/2005/8/layout/lProcess3"/>
    <dgm:cxn modelId="{A1004908-959B-417F-9C5B-92BE711B6511}" type="presParOf" srcId="{0E7CF034-A4D5-4830-BC92-A0A00E722AB3}" destId="{D67C6B1E-01CC-4AD6-976F-C2533815FB2D}" srcOrd="3" destOrd="0" presId="urn:microsoft.com/office/officeart/2005/8/layout/lProcess3"/>
    <dgm:cxn modelId="{E807ED32-D8A3-444D-ADAE-44742B7A7E14}" type="presParOf" srcId="{0E7CF034-A4D5-4830-BC92-A0A00E722AB3}" destId="{B0D6C304-0D8E-4E49-BB35-BF5C71BEDA7A}" srcOrd="4" destOrd="0" presId="urn:microsoft.com/office/officeart/2005/8/layout/lProcess3"/>
    <dgm:cxn modelId="{A528DD74-0201-4136-9C39-968C22C781EC}" type="presParOf" srcId="{B0D6C304-0D8E-4E49-BB35-BF5C71BEDA7A}" destId="{B62D2E5F-613C-4922-81D2-BC0F8B22EA83}" srcOrd="0" destOrd="0" presId="urn:microsoft.com/office/officeart/2005/8/layout/lProcess3"/>
    <dgm:cxn modelId="{813FB29E-2503-4B6A-9EDA-D949EF303C7B}" type="presParOf" srcId="{B0D6C304-0D8E-4E49-BB35-BF5C71BEDA7A}" destId="{DFF92C21-BAEE-477E-9B90-040147A60CA7}" srcOrd="1" destOrd="0" presId="urn:microsoft.com/office/officeart/2005/8/layout/lProcess3"/>
    <dgm:cxn modelId="{291C98C2-0968-408C-8B83-0BDF1DA4608A}" type="presParOf" srcId="{B0D6C304-0D8E-4E49-BB35-BF5C71BEDA7A}" destId="{2882535C-539C-4B8F-8D67-9875A3149616}" srcOrd="2" destOrd="0" presId="urn:microsoft.com/office/officeart/2005/8/layout/lProcess3"/>
    <dgm:cxn modelId="{2461BF90-FEBA-443D-82EE-C21BBD3B3771}" type="presParOf" srcId="{B0D6C304-0D8E-4E49-BB35-BF5C71BEDA7A}" destId="{12E782B1-A616-4065-9BE5-E7D4111A1C36}" srcOrd="3" destOrd="0" presId="urn:microsoft.com/office/officeart/2005/8/layout/lProcess3"/>
    <dgm:cxn modelId="{5101F95E-8657-499F-B865-E227E8BEABD5}" type="presParOf" srcId="{B0D6C304-0D8E-4E49-BB35-BF5C71BEDA7A}" destId="{471CA0A1-5FD0-491F-A26B-CBB7C2CF5E5C}"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08AF1C-7414-4EC9-9EDD-5D11ECB31BF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5EAF267-B043-4055-AB41-FFF03FE5384B}">
      <dgm:prSet phldrT="[Text]"/>
      <dgm:spPr/>
      <dgm:t>
        <a:bodyPr/>
        <a:lstStyle/>
        <a:p>
          <a:r>
            <a:rPr lang="en-US"/>
            <a:t>Employee Dashboard</a:t>
          </a:r>
        </a:p>
      </dgm:t>
    </dgm:pt>
    <dgm:pt modelId="{E5888DC7-8D1A-402C-BD0C-8AE2AC7DD076}" type="parTrans" cxnId="{4FC5A7A7-F616-4A3C-A8E5-DA9E45A3AB87}">
      <dgm:prSet/>
      <dgm:spPr/>
      <dgm:t>
        <a:bodyPr/>
        <a:lstStyle/>
        <a:p>
          <a:endParaRPr lang="en-US"/>
        </a:p>
      </dgm:t>
    </dgm:pt>
    <dgm:pt modelId="{ACA20E6C-F5A5-4BE4-8C6F-CD114EA73A05}" type="sibTrans" cxnId="{4FC5A7A7-F616-4A3C-A8E5-DA9E45A3AB87}">
      <dgm:prSet/>
      <dgm:spPr/>
      <dgm:t>
        <a:bodyPr/>
        <a:lstStyle/>
        <a:p>
          <a:endParaRPr lang="en-US"/>
        </a:p>
      </dgm:t>
    </dgm:pt>
    <dgm:pt modelId="{466CE388-0FD9-45CC-8AEA-52F5E09E9607}">
      <dgm:prSet phldrT="[Text]"/>
      <dgm:spPr/>
      <dgm:t>
        <a:bodyPr/>
        <a:lstStyle/>
        <a:p>
          <a:r>
            <a:rPr lang="en-US"/>
            <a:t>Event List</a:t>
          </a:r>
        </a:p>
      </dgm:t>
    </dgm:pt>
    <dgm:pt modelId="{7DEC81F5-287C-4076-B9FD-2DA7A060060E}" type="parTrans" cxnId="{72274E2C-51EB-49A1-83B8-BE80CA50556E}">
      <dgm:prSet/>
      <dgm:spPr/>
      <dgm:t>
        <a:bodyPr/>
        <a:lstStyle/>
        <a:p>
          <a:endParaRPr lang="en-US"/>
        </a:p>
      </dgm:t>
    </dgm:pt>
    <dgm:pt modelId="{68E87E9C-5666-44B3-AADA-C6666EFDE6C4}" type="sibTrans" cxnId="{72274E2C-51EB-49A1-83B8-BE80CA50556E}">
      <dgm:prSet/>
      <dgm:spPr/>
      <dgm:t>
        <a:bodyPr/>
        <a:lstStyle/>
        <a:p>
          <a:endParaRPr lang="en-US"/>
        </a:p>
      </dgm:t>
    </dgm:pt>
    <dgm:pt modelId="{39D82D31-3E57-4255-ABEB-1C3D4E99A339}">
      <dgm:prSet phldrT="[Text]"/>
      <dgm:spPr/>
      <dgm:t>
        <a:bodyPr/>
        <a:lstStyle/>
        <a:p>
          <a:r>
            <a:rPr lang="en-US"/>
            <a:t>Status</a:t>
          </a:r>
        </a:p>
      </dgm:t>
    </dgm:pt>
    <dgm:pt modelId="{76D70D8D-E04D-424A-A65F-1CC5143D4EFD}" type="parTrans" cxnId="{4F09640A-98B8-4C50-9769-B6270822C33F}">
      <dgm:prSet/>
      <dgm:spPr/>
      <dgm:t>
        <a:bodyPr/>
        <a:lstStyle/>
        <a:p>
          <a:endParaRPr lang="en-US"/>
        </a:p>
      </dgm:t>
    </dgm:pt>
    <dgm:pt modelId="{FDDFA8F3-06BB-4229-B990-3FC6F112D5CA}" type="sibTrans" cxnId="{4F09640A-98B8-4C50-9769-B6270822C33F}">
      <dgm:prSet/>
      <dgm:spPr/>
      <dgm:t>
        <a:bodyPr/>
        <a:lstStyle/>
        <a:p>
          <a:endParaRPr lang="en-US"/>
        </a:p>
      </dgm:t>
    </dgm:pt>
    <dgm:pt modelId="{2FFA9472-657F-404F-B8FB-0A1D9F803718}">
      <dgm:prSet phldrT="[Text]"/>
      <dgm:spPr/>
      <dgm:t>
        <a:bodyPr/>
        <a:lstStyle/>
        <a:p>
          <a:r>
            <a:rPr lang="en-US"/>
            <a:t>Event Details</a:t>
          </a:r>
        </a:p>
      </dgm:t>
    </dgm:pt>
    <dgm:pt modelId="{07E5C736-D0B6-40B2-A05A-D164DB22AF9A}" type="parTrans" cxnId="{207E1A79-1809-4EE1-86DB-CBE4F2D87CC9}">
      <dgm:prSet/>
      <dgm:spPr/>
      <dgm:t>
        <a:bodyPr/>
        <a:lstStyle/>
        <a:p>
          <a:endParaRPr lang="en-US"/>
        </a:p>
      </dgm:t>
    </dgm:pt>
    <dgm:pt modelId="{01C3C27C-2DCF-424A-8526-0B452823B5F6}" type="sibTrans" cxnId="{207E1A79-1809-4EE1-86DB-CBE4F2D87CC9}">
      <dgm:prSet/>
      <dgm:spPr/>
      <dgm:t>
        <a:bodyPr/>
        <a:lstStyle/>
        <a:p>
          <a:endParaRPr lang="en-US"/>
        </a:p>
      </dgm:t>
    </dgm:pt>
    <dgm:pt modelId="{78B7DE62-4DD3-43A6-8427-5D7CDA9D8B4B}">
      <dgm:prSet phldrT="[Text]"/>
      <dgm:spPr/>
      <dgm:t>
        <a:bodyPr/>
        <a:lstStyle/>
        <a:p>
          <a:r>
            <a:rPr lang="en-US"/>
            <a:t>Client</a:t>
          </a:r>
        </a:p>
      </dgm:t>
    </dgm:pt>
    <dgm:pt modelId="{49FE8F8A-1233-43C5-B6C0-9BAD5174B9BC}" type="parTrans" cxnId="{C5BB2C3D-B6FC-4C12-A4FE-13473E3A77B2}">
      <dgm:prSet/>
      <dgm:spPr/>
      <dgm:t>
        <a:bodyPr/>
        <a:lstStyle/>
        <a:p>
          <a:endParaRPr lang="en-US"/>
        </a:p>
      </dgm:t>
    </dgm:pt>
    <dgm:pt modelId="{83438B77-A650-4A91-B267-D99BCAA89533}" type="sibTrans" cxnId="{C5BB2C3D-B6FC-4C12-A4FE-13473E3A77B2}">
      <dgm:prSet/>
      <dgm:spPr/>
      <dgm:t>
        <a:bodyPr/>
        <a:lstStyle/>
        <a:p>
          <a:endParaRPr lang="en-US"/>
        </a:p>
      </dgm:t>
    </dgm:pt>
    <dgm:pt modelId="{32A88E37-39F0-46E0-802D-E0FC2B1CC23F}">
      <dgm:prSet phldrT="[Text]"/>
      <dgm:spPr/>
      <dgm:t>
        <a:bodyPr/>
        <a:lstStyle/>
        <a:p>
          <a:r>
            <a:rPr lang="en-US"/>
            <a:t>Tasks</a:t>
          </a:r>
        </a:p>
      </dgm:t>
    </dgm:pt>
    <dgm:pt modelId="{5E402FBC-B69C-4F58-B849-DEA48385A0DB}" type="parTrans" cxnId="{68B0BBDE-B4A6-43A8-8CCE-3AACA82046C5}">
      <dgm:prSet/>
      <dgm:spPr/>
      <dgm:t>
        <a:bodyPr/>
        <a:lstStyle/>
        <a:p>
          <a:endParaRPr lang="en-US"/>
        </a:p>
      </dgm:t>
    </dgm:pt>
    <dgm:pt modelId="{3E69BC97-3BD2-4211-9CE6-D613B198773A}" type="sibTrans" cxnId="{68B0BBDE-B4A6-43A8-8CCE-3AACA82046C5}">
      <dgm:prSet/>
      <dgm:spPr/>
      <dgm:t>
        <a:bodyPr/>
        <a:lstStyle/>
        <a:p>
          <a:endParaRPr lang="en-US"/>
        </a:p>
      </dgm:t>
    </dgm:pt>
    <dgm:pt modelId="{464BBD8F-4F3B-418F-A356-F747C761B74E}">
      <dgm:prSet phldrT="[Text]"/>
      <dgm:spPr/>
      <dgm:t>
        <a:bodyPr/>
        <a:lstStyle/>
        <a:p>
          <a:r>
            <a:rPr lang="en-US"/>
            <a:t>Task Details</a:t>
          </a:r>
        </a:p>
      </dgm:t>
    </dgm:pt>
    <dgm:pt modelId="{F2A40F45-FEBC-4E53-9970-7789E122245A}" type="parTrans" cxnId="{4BDD4169-B3D3-4E97-96BD-F194834928C8}">
      <dgm:prSet/>
      <dgm:spPr/>
      <dgm:t>
        <a:bodyPr/>
        <a:lstStyle/>
        <a:p>
          <a:endParaRPr lang="en-US"/>
        </a:p>
      </dgm:t>
    </dgm:pt>
    <dgm:pt modelId="{C3B4C1E0-840E-4419-ABC8-72BF4CA27BE0}" type="sibTrans" cxnId="{4BDD4169-B3D3-4E97-96BD-F194834928C8}">
      <dgm:prSet/>
      <dgm:spPr/>
      <dgm:t>
        <a:bodyPr/>
        <a:lstStyle/>
        <a:p>
          <a:endParaRPr lang="en-US"/>
        </a:p>
      </dgm:t>
    </dgm:pt>
    <dgm:pt modelId="{7C676315-3D8B-4FEE-ABB4-10615B5EEC28}">
      <dgm:prSet phldrT="[Text]"/>
      <dgm:spPr/>
      <dgm:t>
        <a:bodyPr/>
        <a:lstStyle/>
        <a:p>
          <a:r>
            <a:rPr lang="en-US"/>
            <a:t>Data</a:t>
          </a:r>
        </a:p>
      </dgm:t>
    </dgm:pt>
    <dgm:pt modelId="{0D71EF17-26A9-4F3B-9432-3AEB343CC660}" type="parTrans" cxnId="{29CD2214-8D63-4E61-9DC7-A850DC5510CE}">
      <dgm:prSet/>
      <dgm:spPr/>
      <dgm:t>
        <a:bodyPr/>
        <a:lstStyle/>
        <a:p>
          <a:endParaRPr lang="en-US"/>
        </a:p>
      </dgm:t>
    </dgm:pt>
    <dgm:pt modelId="{316B90C7-6179-4C1C-BD11-A5893226EE40}" type="sibTrans" cxnId="{29CD2214-8D63-4E61-9DC7-A850DC5510CE}">
      <dgm:prSet/>
      <dgm:spPr/>
      <dgm:t>
        <a:bodyPr/>
        <a:lstStyle/>
        <a:p>
          <a:endParaRPr lang="en-US"/>
        </a:p>
      </dgm:t>
    </dgm:pt>
    <dgm:pt modelId="{BA6C1EAB-2B40-4F4C-9EEB-32227BC22268}">
      <dgm:prSet phldrT="[Text]" phldr="1"/>
      <dgm:spPr/>
      <dgm:t>
        <a:bodyPr/>
        <a:lstStyle/>
        <a:p>
          <a:endParaRPr lang="en-US"/>
        </a:p>
      </dgm:t>
    </dgm:pt>
    <dgm:pt modelId="{7D617C64-353B-47CD-B819-22BBCCC0B560}" type="parTrans" cxnId="{8B6F407F-93A3-4C96-9031-42CA7B977408}">
      <dgm:prSet/>
      <dgm:spPr/>
      <dgm:t>
        <a:bodyPr/>
        <a:lstStyle/>
        <a:p>
          <a:endParaRPr lang="en-US"/>
        </a:p>
      </dgm:t>
    </dgm:pt>
    <dgm:pt modelId="{15F45706-6F95-485C-93A2-145A8E9FD41F}" type="sibTrans" cxnId="{8B6F407F-93A3-4C96-9031-42CA7B977408}">
      <dgm:prSet/>
      <dgm:spPr/>
      <dgm:t>
        <a:bodyPr/>
        <a:lstStyle/>
        <a:p>
          <a:endParaRPr lang="en-US"/>
        </a:p>
      </dgm:t>
    </dgm:pt>
    <dgm:pt modelId="{B83CD2E2-EB6D-4DA4-AB6F-8FA369C73CD9}">
      <dgm:prSet phldrT="[Text]"/>
      <dgm:spPr/>
      <dgm:t>
        <a:bodyPr/>
        <a:lstStyle/>
        <a:p>
          <a:r>
            <a:rPr lang="en-US"/>
            <a:t>Documents</a:t>
          </a:r>
        </a:p>
      </dgm:t>
    </dgm:pt>
    <dgm:pt modelId="{5033891A-7412-4765-82D9-53CCA900893C}" type="parTrans" cxnId="{8FB26F18-DEED-4E29-BFF6-E72EFF9B5F15}">
      <dgm:prSet/>
      <dgm:spPr/>
      <dgm:t>
        <a:bodyPr/>
        <a:lstStyle/>
        <a:p>
          <a:endParaRPr lang="en-US"/>
        </a:p>
      </dgm:t>
    </dgm:pt>
    <dgm:pt modelId="{AB3A4FBA-E4C4-4989-8308-B17823EE0027}" type="sibTrans" cxnId="{8FB26F18-DEED-4E29-BFF6-E72EFF9B5F15}">
      <dgm:prSet/>
      <dgm:spPr/>
      <dgm:t>
        <a:bodyPr/>
        <a:lstStyle/>
        <a:p>
          <a:endParaRPr lang="en-US"/>
        </a:p>
      </dgm:t>
    </dgm:pt>
    <dgm:pt modelId="{9ABF9916-99BE-4A34-B7E7-803D0D7451B9}">
      <dgm:prSet phldrT="[Text]"/>
      <dgm:spPr/>
      <dgm:t>
        <a:bodyPr/>
        <a:lstStyle/>
        <a:p>
          <a:r>
            <a:rPr lang="en-US"/>
            <a:t>History</a:t>
          </a:r>
        </a:p>
      </dgm:t>
    </dgm:pt>
    <dgm:pt modelId="{C930C3E5-BCC1-421C-83FD-251883B2D165}" type="parTrans" cxnId="{CC0BC920-5ACB-4AAB-9ACE-CCE1A4612BAD}">
      <dgm:prSet/>
      <dgm:spPr/>
      <dgm:t>
        <a:bodyPr/>
        <a:lstStyle/>
        <a:p>
          <a:endParaRPr lang="en-US"/>
        </a:p>
      </dgm:t>
    </dgm:pt>
    <dgm:pt modelId="{45AEA2E9-929A-469E-9C5C-BC7337E05020}" type="sibTrans" cxnId="{CC0BC920-5ACB-4AAB-9ACE-CCE1A4612BAD}">
      <dgm:prSet/>
      <dgm:spPr/>
      <dgm:t>
        <a:bodyPr/>
        <a:lstStyle/>
        <a:p>
          <a:endParaRPr lang="en-US"/>
        </a:p>
      </dgm:t>
    </dgm:pt>
    <dgm:pt modelId="{03952D45-AECF-4A82-94DF-7E008C5AC30B}">
      <dgm:prSet phldrT="[Text]"/>
      <dgm:spPr/>
      <dgm:t>
        <a:bodyPr/>
        <a:lstStyle/>
        <a:p>
          <a:r>
            <a:rPr lang="en-US"/>
            <a:t>New Client User Provisioning</a:t>
          </a:r>
        </a:p>
      </dgm:t>
    </dgm:pt>
    <dgm:pt modelId="{9E61048C-A10E-470B-A6AE-831CE28696AF}" type="parTrans" cxnId="{8C5E39E7-35DE-4DDB-9232-F852317BF534}">
      <dgm:prSet/>
      <dgm:spPr/>
      <dgm:t>
        <a:bodyPr/>
        <a:lstStyle/>
        <a:p>
          <a:endParaRPr lang="en-US"/>
        </a:p>
      </dgm:t>
    </dgm:pt>
    <dgm:pt modelId="{FA24B44E-98C1-49C8-B1BB-D969CC255396}" type="sibTrans" cxnId="{8C5E39E7-35DE-4DDB-9232-F852317BF534}">
      <dgm:prSet/>
      <dgm:spPr/>
      <dgm:t>
        <a:bodyPr/>
        <a:lstStyle/>
        <a:p>
          <a:endParaRPr lang="en-US"/>
        </a:p>
      </dgm:t>
    </dgm:pt>
    <dgm:pt modelId="{41BA8205-191A-47E1-8F59-EB2F8147EAC9}">
      <dgm:prSet phldrT="[Text]"/>
      <dgm:spPr/>
      <dgm:t>
        <a:bodyPr/>
        <a:lstStyle/>
        <a:p>
          <a:r>
            <a:rPr lang="en-US"/>
            <a:t>Milestones </a:t>
          </a:r>
        </a:p>
      </dgm:t>
    </dgm:pt>
    <dgm:pt modelId="{A9A50177-B6AD-4FE1-B58C-07C73FEC9EF3}" type="parTrans" cxnId="{536A3195-8420-4A48-BD93-F04B5ED08F9B}">
      <dgm:prSet/>
      <dgm:spPr/>
      <dgm:t>
        <a:bodyPr/>
        <a:lstStyle/>
        <a:p>
          <a:endParaRPr lang="en-US"/>
        </a:p>
      </dgm:t>
    </dgm:pt>
    <dgm:pt modelId="{879CD442-F485-4FB1-A52B-D04C87BA1D9A}" type="sibTrans" cxnId="{536A3195-8420-4A48-BD93-F04B5ED08F9B}">
      <dgm:prSet/>
      <dgm:spPr/>
      <dgm:t>
        <a:bodyPr/>
        <a:lstStyle/>
        <a:p>
          <a:endParaRPr lang="en-US"/>
        </a:p>
      </dgm:t>
    </dgm:pt>
    <dgm:pt modelId="{0318CD64-48DE-463D-91FF-135B8DE74F4B}">
      <dgm:prSet phldrT="[Text]"/>
      <dgm:spPr/>
      <dgm:t>
        <a:bodyPr/>
        <a:lstStyle/>
        <a:p>
          <a:r>
            <a:rPr lang="en-US"/>
            <a:t>Tasks</a:t>
          </a:r>
        </a:p>
      </dgm:t>
    </dgm:pt>
    <dgm:pt modelId="{1FCBA55A-A86A-4A0D-8544-27AF8CE69F06}" type="parTrans" cxnId="{B42944BC-413A-4831-B573-BFB1BF975F7F}">
      <dgm:prSet/>
      <dgm:spPr/>
      <dgm:t>
        <a:bodyPr/>
        <a:lstStyle/>
        <a:p>
          <a:endParaRPr lang="en-US"/>
        </a:p>
      </dgm:t>
    </dgm:pt>
    <dgm:pt modelId="{D3AE0A83-9F1F-45AD-A0E6-DB564E6ED7C3}" type="sibTrans" cxnId="{B42944BC-413A-4831-B573-BFB1BF975F7F}">
      <dgm:prSet/>
      <dgm:spPr/>
      <dgm:t>
        <a:bodyPr/>
        <a:lstStyle/>
        <a:p>
          <a:endParaRPr lang="en-US"/>
        </a:p>
      </dgm:t>
    </dgm:pt>
    <dgm:pt modelId="{BB66458C-2925-418C-B630-9BD60E4743CC}">
      <dgm:prSet phldrT="[Text]"/>
      <dgm:spPr>
        <a:solidFill>
          <a:schemeClr val="tx1">
            <a:alpha val="90000"/>
          </a:schemeClr>
        </a:solidFill>
      </dgm:spPr>
      <dgm:t>
        <a:bodyPr/>
        <a:lstStyle/>
        <a:p>
          <a:r>
            <a:rPr lang="en-US">
              <a:solidFill>
                <a:schemeClr val="bg1"/>
              </a:solidFill>
            </a:rPr>
            <a:t>Initiate Onboarding</a:t>
          </a:r>
        </a:p>
      </dgm:t>
    </dgm:pt>
    <dgm:pt modelId="{4C520025-A9A3-44FA-99DE-CAABCBBEC9E7}" type="parTrans" cxnId="{9F681554-BA6B-4FA5-BF97-0B63538A2CA1}">
      <dgm:prSet/>
      <dgm:spPr/>
      <dgm:t>
        <a:bodyPr/>
        <a:lstStyle/>
        <a:p>
          <a:endParaRPr lang="en-US"/>
        </a:p>
      </dgm:t>
    </dgm:pt>
    <dgm:pt modelId="{E7E677BD-95CA-4B8D-A3CB-402A2A34E4B3}" type="sibTrans" cxnId="{9F681554-BA6B-4FA5-BF97-0B63538A2CA1}">
      <dgm:prSet/>
      <dgm:spPr/>
      <dgm:t>
        <a:bodyPr/>
        <a:lstStyle/>
        <a:p>
          <a:endParaRPr lang="en-US"/>
        </a:p>
      </dgm:t>
    </dgm:pt>
    <dgm:pt modelId="{90D09FDB-F431-4C18-A3AA-4DAC6C1D00D9}">
      <dgm:prSet phldrT="[Text]"/>
      <dgm:spPr/>
      <dgm:t>
        <a:bodyPr/>
        <a:lstStyle/>
        <a:p>
          <a:r>
            <a:rPr lang="en-US"/>
            <a:t>Common Intake</a:t>
          </a:r>
        </a:p>
      </dgm:t>
    </dgm:pt>
    <dgm:pt modelId="{6A4D3076-AB34-492F-86F6-5FEAB803AB24}" type="parTrans" cxnId="{B9D15436-BBB2-4C35-B728-D7F6D465AEC8}">
      <dgm:prSet/>
      <dgm:spPr/>
      <dgm:t>
        <a:bodyPr/>
        <a:lstStyle/>
        <a:p>
          <a:endParaRPr lang="en-US"/>
        </a:p>
      </dgm:t>
    </dgm:pt>
    <dgm:pt modelId="{E127634C-0141-4E89-A96B-1746E7576498}" type="sibTrans" cxnId="{B9D15436-BBB2-4C35-B728-D7F6D465AEC8}">
      <dgm:prSet/>
      <dgm:spPr/>
      <dgm:t>
        <a:bodyPr/>
        <a:lstStyle/>
        <a:p>
          <a:endParaRPr lang="en-US"/>
        </a:p>
      </dgm:t>
    </dgm:pt>
    <dgm:pt modelId="{6A636615-D1F8-4CB8-A6A1-F92F1FD6FEFE}">
      <dgm:prSet phldrT="[Text]"/>
      <dgm:spPr/>
      <dgm:t>
        <a:bodyPr/>
        <a:lstStyle/>
        <a:p>
          <a:r>
            <a:rPr lang="en-US"/>
            <a:t>Documents</a:t>
          </a:r>
        </a:p>
      </dgm:t>
    </dgm:pt>
    <dgm:pt modelId="{46C1B677-61CB-4473-ADF8-EEBBE01A66B2}" type="parTrans" cxnId="{46372DA2-1C98-45D3-8F4C-206ABB1596B8}">
      <dgm:prSet/>
      <dgm:spPr/>
    </dgm:pt>
    <dgm:pt modelId="{CA9A5A23-3207-4EF6-A7D1-31FF76245E90}" type="sibTrans" cxnId="{46372DA2-1C98-45D3-8F4C-206ABB1596B8}">
      <dgm:prSet/>
      <dgm:spPr/>
    </dgm:pt>
    <dgm:pt modelId="{0E7CF034-A4D5-4830-BC92-A0A00E722AB3}" type="pres">
      <dgm:prSet presAssocID="{DB08AF1C-7414-4EC9-9EDD-5D11ECB31BF1}" presName="Name0" presStyleCnt="0">
        <dgm:presLayoutVars>
          <dgm:chPref val="3"/>
          <dgm:dir/>
          <dgm:animLvl val="lvl"/>
          <dgm:resizeHandles/>
        </dgm:presLayoutVars>
      </dgm:prSet>
      <dgm:spPr/>
    </dgm:pt>
    <dgm:pt modelId="{9AC079B0-F61C-4BEB-9C4A-7A6108DFA0FB}" type="pres">
      <dgm:prSet presAssocID="{35EAF267-B043-4055-AB41-FFF03FE5384B}" presName="horFlow" presStyleCnt="0"/>
      <dgm:spPr/>
    </dgm:pt>
    <dgm:pt modelId="{B1DD3034-F820-40E8-B1B4-64EB02CEC552}" type="pres">
      <dgm:prSet presAssocID="{35EAF267-B043-4055-AB41-FFF03FE5384B}" presName="bigChev" presStyleLbl="node1" presStyleIdx="0" presStyleCnt="4"/>
      <dgm:spPr/>
    </dgm:pt>
    <dgm:pt modelId="{B74C7659-0B91-45C8-A85E-CD4D6ECA9170}" type="pres">
      <dgm:prSet presAssocID="{7DEC81F5-287C-4076-B9FD-2DA7A060060E}" presName="parTrans" presStyleCnt="0"/>
      <dgm:spPr/>
    </dgm:pt>
    <dgm:pt modelId="{D703AF9D-7C37-4C8A-ADFD-FAC705534464}" type="pres">
      <dgm:prSet presAssocID="{466CE388-0FD9-45CC-8AEA-52F5E09E9607}" presName="node" presStyleLbl="alignAccFollowNode1" presStyleIdx="0" presStyleCnt="13">
        <dgm:presLayoutVars>
          <dgm:bulletEnabled val="1"/>
        </dgm:presLayoutVars>
      </dgm:prSet>
      <dgm:spPr/>
    </dgm:pt>
    <dgm:pt modelId="{8D9E4008-3C11-430E-988B-8097A2831CBF}" type="pres">
      <dgm:prSet presAssocID="{68E87E9C-5666-44B3-AADA-C6666EFDE6C4}" presName="sibTrans" presStyleCnt="0"/>
      <dgm:spPr/>
    </dgm:pt>
    <dgm:pt modelId="{68C892A7-1EB5-4FCE-9370-DE5FD546DD81}" type="pres">
      <dgm:prSet presAssocID="{39D82D31-3E57-4255-ABEB-1C3D4E99A339}" presName="node" presStyleLbl="alignAccFollowNode1" presStyleIdx="1" presStyleCnt="13">
        <dgm:presLayoutVars>
          <dgm:bulletEnabled val="1"/>
        </dgm:presLayoutVars>
      </dgm:prSet>
      <dgm:spPr/>
    </dgm:pt>
    <dgm:pt modelId="{1B3D6F50-F707-462E-8154-F933CA430B66}" type="pres">
      <dgm:prSet presAssocID="{FDDFA8F3-06BB-4229-B990-3FC6F112D5CA}" presName="sibTrans" presStyleCnt="0"/>
      <dgm:spPr/>
    </dgm:pt>
    <dgm:pt modelId="{F0008462-321C-49AF-8F7B-4FE0C92509ED}" type="pres">
      <dgm:prSet presAssocID="{41BA8205-191A-47E1-8F59-EB2F8147EAC9}" presName="node" presStyleLbl="alignAccFollowNode1" presStyleIdx="2" presStyleCnt="13">
        <dgm:presLayoutVars>
          <dgm:bulletEnabled val="1"/>
        </dgm:presLayoutVars>
      </dgm:prSet>
      <dgm:spPr/>
    </dgm:pt>
    <dgm:pt modelId="{BAEB0768-8618-4E3D-9BEF-D2FD371261A1}" type="pres">
      <dgm:prSet presAssocID="{879CD442-F485-4FB1-A52B-D04C87BA1D9A}" presName="sibTrans" presStyleCnt="0"/>
      <dgm:spPr/>
    </dgm:pt>
    <dgm:pt modelId="{D7D88FB0-18E1-4283-A99F-A84329BE8BFD}" type="pres">
      <dgm:prSet presAssocID="{0318CD64-48DE-463D-91FF-135B8DE74F4B}" presName="node" presStyleLbl="alignAccFollowNode1" presStyleIdx="3" presStyleCnt="13">
        <dgm:presLayoutVars>
          <dgm:bulletEnabled val="1"/>
        </dgm:presLayoutVars>
      </dgm:prSet>
      <dgm:spPr/>
    </dgm:pt>
    <dgm:pt modelId="{B4340B88-C794-448C-9E1F-B9A539157F08}" type="pres">
      <dgm:prSet presAssocID="{D3AE0A83-9F1F-45AD-A0E6-DB564E6ED7C3}" presName="sibTrans" presStyleCnt="0"/>
      <dgm:spPr/>
    </dgm:pt>
    <dgm:pt modelId="{F84AD8FF-2203-4170-B5FE-E32768B62CE9}" type="pres">
      <dgm:prSet presAssocID="{BB66458C-2925-418C-B630-9BD60E4743CC}" presName="node" presStyleLbl="alignAccFollowNode1" presStyleIdx="4" presStyleCnt="13">
        <dgm:presLayoutVars>
          <dgm:bulletEnabled val="1"/>
        </dgm:presLayoutVars>
      </dgm:prSet>
      <dgm:spPr/>
    </dgm:pt>
    <dgm:pt modelId="{ECE6B2E4-6167-4E50-8623-A9DD0D822298}" type="pres">
      <dgm:prSet presAssocID="{35EAF267-B043-4055-AB41-FFF03FE5384B}" presName="vSp" presStyleCnt="0"/>
      <dgm:spPr/>
    </dgm:pt>
    <dgm:pt modelId="{29535DBF-2E09-4B6F-912B-7D15511E1FC6}" type="pres">
      <dgm:prSet presAssocID="{2FFA9472-657F-404F-B8FB-0A1D9F803718}" presName="horFlow" presStyleCnt="0"/>
      <dgm:spPr/>
    </dgm:pt>
    <dgm:pt modelId="{D614A0FE-83EB-4806-9287-6DEB4CCB11AF}" type="pres">
      <dgm:prSet presAssocID="{2FFA9472-657F-404F-B8FB-0A1D9F803718}" presName="bigChev" presStyleLbl="node1" presStyleIdx="1" presStyleCnt="4"/>
      <dgm:spPr/>
    </dgm:pt>
    <dgm:pt modelId="{D01FFAE0-2CDF-4239-BF2E-7B1D3AF752DA}" type="pres">
      <dgm:prSet presAssocID="{49FE8F8A-1233-43C5-B6C0-9BAD5174B9BC}" presName="parTrans" presStyleCnt="0"/>
      <dgm:spPr/>
    </dgm:pt>
    <dgm:pt modelId="{4642647D-26AB-4E4E-BE95-3744BA283BE8}" type="pres">
      <dgm:prSet presAssocID="{78B7DE62-4DD3-43A6-8427-5D7CDA9D8B4B}" presName="node" presStyleLbl="alignAccFollowNode1" presStyleIdx="5" presStyleCnt="13">
        <dgm:presLayoutVars>
          <dgm:bulletEnabled val="1"/>
        </dgm:presLayoutVars>
      </dgm:prSet>
      <dgm:spPr/>
    </dgm:pt>
    <dgm:pt modelId="{D1F0AD48-D602-41EE-BCA8-6AE0D1487177}" type="pres">
      <dgm:prSet presAssocID="{83438B77-A650-4A91-B267-D99BCAA89533}" presName="sibTrans" presStyleCnt="0"/>
      <dgm:spPr/>
    </dgm:pt>
    <dgm:pt modelId="{7049863C-A611-4B28-A0F1-9337401AD402}" type="pres">
      <dgm:prSet presAssocID="{32A88E37-39F0-46E0-802D-E0FC2B1CC23F}" presName="node" presStyleLbl="alignAccFollowNode1" presStyleIdx="6" presStyleCnt="13">
        <dgm:presLayoutVars>
          <dgm:bulletEnabled val="1"/>
        </dgm:presLayoutVars>
      </dgm:prSet>
      <dgm:spPr/>
    </dgm:pt>
    <dgm:pt modelId="{1341F2FD-E049-4521-9B6C-B85AA025A63D}" type="pres">
      <dgm:prSet presAssocID="{3E69BC97-3BD2-4211-9CE6-D613B198773A}" presName="sibTrans" presStyleCnt="0"/>
      <dgm:spPr/>
    </dgm:pt>
    <dgm:pt modelId="{6B7753B8-88E3-4E4A-9E3F-1BB92263FE73}" type="pres">
      <dgm:prSet presAssocID="{B83CD2E2-EB6D-4DA4-AB6F-8FA369C73CD9}" presName="node" presStyleLbl="alignAccFollowNode1" presStyleIdx="7" presStyleCnt="13">
        <dgm:presLayoutVars>
          <dgm:bulletEnabled val="1"/>
        </dgm:presLayoutVars>
      </dgm:prSet>
      <dgm:spPr/>
    </dgm:pt>
    <dgm:pt modelId="{287CC977-6227-4B64-83AF-3D6AD564AC91}" type="pres">
      <dgm:prSet presAssocID="{AB3A4FBA-E4C4-4989-8308-B17823EE0027}" presName="sibTrans" presStyleCnt="0"/>
      <dgm:spPr/>
    </dgm:pt>
    <dgm:pt modelId="{B414DDB8-C902-483C-99FD-45602A1C0867}" type="pres">
      <dgm:prSet presAssocID="{9ABF9916-99BE-4A34-B7E7-803D0D7451B9}" presName="node" presStyleLbl="alignAccFollowNode1" presStyleIdx="8" presStyleCnt="13">
        <dgm:presLayoutVars>
          <dgm:bulletEnabled val="1"/>
        </dgm:presLayoutVars>
      </dgm:prSet>
      <dgm:spPr/>
    </dgm:pt>
    <dgm:pt modelId="{F89B791E-0397-4449-BE63-BC74E50EBD01}" type="pres">
      <dgm:prSet presAssocID="{45AEA2E9-929A-469E-9C5C-BC7337E05020}" presName="sibTrans" presStyleCnt="0"/>
      <dgm:spPr/>
    </dgm:pt>
    <dgm:pt modelId="{9D16B482-31A9-4821-B5FC-4F6DC6F55362}" type="pres">
      <dgm:prSet presAssocID="{03952D45-AECF-4A82-94DF-7E008C5AC30B}" presName="node" presStyleLbl="alignAccFollowNode1" presStyleIdx="9" presStyleCnt="13">
        <dgm:presLayoutVars>
          <dgm:bulletEnabled val="1"/>
        </dgm:presLayoutVars>
      </dgm:prSet>
      <dgm:spPr/>
    </dgm:pt>
    <dgm:pt modelId="{D67C6B1E-01CC-4AD6-976F-C2533815FB2D}" type="pres">
      <dgm:prSet presAssocID="{2FFA9472-657F-404F-B8FB-0A1D9F803718}" presName="vSp" presStyleCnt="0"/>
      <dgm:spPr/>
    </dgm:pt>
    <dgm:pt modelId="{B0D6C304-0D8E-4E49-BB35-BF5C71BEDA7A}" type="pres">
      <dgm:prSet presAssocID="{464BBD8F-4F3B-418F-A356-F747C761B74E}" presName="horFlow" presStyleCnt="0"/>
      <dgm:spPr/>
    </dgm:pt>
    <dgm:pt modelId="{B62D2E5F-613C-4922-81D2-BC0F8B22EA83}" type="pres">
      <dgm:prSet presAssocID="{464BBD8F-4F3B-418F-A356-F747C761B74E}" presName="bigChev" presStyleLbl="node1" presStyleIdx="2" presStyleCnt="4"/>
      <dgm:spPr/>
    </dgm:pt>
    <dgm:pt modelId="{D2F6A8C3-1680-43F5-9207-860504CD0965}" type="pres">
      <dgm:prSet presAssocID="{464BBD8F-4F3B-418F-A356-F747C761B74E}" presName="vSp" presStyleCnt="0"/>
      <dgm:spPr/>
    </dgm:pt>
    <dgm:pt modelId="{8B873135-92C4-4F5E-ABE1-D5F4CE2F5F97}" type="pres">
      <dgm:prSet presAssocID="{90D09FDB-F431-4C18-A3AA-4DAC6C1D00D9}" presName="horFlow" presStyleCnt="0"/>
      <dgm:spPr/>
    </dgm:pt>
    <dgm:pt modelId="{603D0C22-5FB3-4F47-A314-822CCB2C1A38}" type="pres">
      <dgm:prSet presAssocID="{90D09FDB-F431-4C18-A3AA-4DAC6C1D00D9}" presName="bigChev" presStyleLbl="node1" presStyleIdx="3" presStyleCnt="4"/>
      <dgm:spPr/>
    </dgm:pt>
    <dgm:pt modelId="{DFF92C21-BAEE-477E-9B90-040147A60CA7}" type="pres">
      <dgm:prSet presAssocID="{0D71EF17-26A9-4F3B-9432-3AEB343CC660}" presName="parTrans" presStyleCnt="0"/>
      <dgm:spPr/>
    </dgm:pt>
    <dgm:pt modelId="{2882535C-539C-4B8F-8D67-9875A3149616}" type="pres">
      <dgm:prSet presAssocID="{7C676315-3D8B-4FEE-ABB4-10615B5EEC28}" presName="node" presStyleLbl="alignAccFollowNode1" presStyleIdx="10" presStyleCnt="13">
        <dgm:presLayoutVars>
          <dgm:bulletEnabled val="1"/>
        </dgm:presLayoutVars>
      </dgm:prSet>
      <dgm:spPr/>
    </dgm:pt>
    <dgm:pt modelId="{12E782B1-A616-4065-9BE5-E7D4111A1C36}" type="pres">
      <dgm:prSet presAssocID="{316B90C7-6179-4C1C-BD11-A5893226EE40}" presName="sibTrans" presStyleCnt="0"/>
      <dgm:spPr/>
    </dgm:pt>
    <dgm:pt modelId="{16D109EF-AF51-4036-BD8C-0C8E91526F2F}" type="pres">
      <dgm:prSet presAssocID="{6A636615-D1F8-4CB8-A6A1-F92F1FD6FEFE}" presName="node" presStyleLbl="alignAccFollowNode1" presStyleIdx="11" presStyleCnt="13">
        <dgm:presLayoutVars>
          <dgm:bulletEnabled val="1"/>
        </dgm:presLayoutVars>
      </dgm:prSet>
      <dgm:spPr/>
    </dgm:pt>
    <dgm:pt modelId="{62F67FA5-057E-4048-AF26-125888969601}" type="pres">
      <dgm:prSet presAssocID="{CA9A5A23-3207-4EF6-A7D1-31FF76245E90}" presName="sibTrans" presStyleCnt="0"/>
      <dgm:spPr/>
    </dgm:pt>
    <dgm:pt modelId="{471CA0A1-5FD0-491F-A26B-CBB7C2CF5E5C}" type="pres">
      <dgm:prSet presAssocID="{BA6C1EAB-2B40-4F4C-9EEB-32227BC22268}" presName="node" presStyleLbl="alignAccFollowNode1" presStyleIdx="12" presStyleCnt="13">
        <dgm:presLayoutVars>
          <dgm:bulletEnabled val="1"/>
        </dgm:presLayoutVars>
      </dgm:prSet>
      <dgm:spPr/>
    </dgm:pt>
  </dgm:ptLst>
  <dgm:cxnLst>
    <dgm:cxn modelId="{43BB1302-6E4F-49A4-840D-B60000F843F4}" type="presOf" srcId="{35EAF267-B043-4055-AB41-FFF03FE5384B}" destId="{B1DD3034-F820-40E8-B1B4-64EB02CEC552}" srcOrd="0" destOrd="0" presId="urn:microsoft.com/office/officeart/2005/8/layout/lProcess3"/>
    <dgm:cxn modelId="{E1CA0E04-A0E1-4474-A287-BFEEC05D65EB}" type="presOf" srcId="{2FFA9472-657F-404F-B8FB-0A1D9F803718}" destId="{D614A0FE-83EB-4806-9287-6DEB4CCB11AF}" srcOrd="0" destOrd="0" presId="urn:microsoft.com/office/officeart/2005/8/layout/lProcess3"/>
    <dgm:cxn modelId="{BF46600A-C3F7-4A24-BCA4-B638B2744106}" type="presOf" srcId="{6A636615-D1F8-4CB8-A6A1-F92F1FD6FEFE}" destId="{16D109EF-AF51-4036-BD8C-0C8E91526F2F}" srcOrd="0" destOrd="0" presId="urn:microsoft.com/office/officeart/2005/8/layout/lProcess3"/>
    <dgm:cxn modelId="{4F09640A-98B8-4C50-9769-B6270822C33F}" srcId="{35EAF267-B043-4055-AB41-FFF03FE5384B}" destId="{39D82D31-3E57-4255-ABEB-1C3D4E99A339}" srcOrd="1" destOrd="0" parTransId="{76D70D8D-E04D-424A-A65F-1CC5143D4EFD}" sibTransId="{FDDFA8F3-06BB-4229-B990-3FC6F112D5CA}"/>
    <dgm:cxn modelId="{B659590D-9694-49AB-BE74-0A3A9ABDB138}" type="presOf" srcId="{03952D45-AECF-4A82-94DF-7E008C5AC30B}" destId="{9D16B482-31A9-4821-B5FC-4F6DC6F55362}" srcOrd="0" destOrd="0" presId="urn:microsoft.com/office/officeart/2005/8/layout/lProcess3"/>
    <dgm:cxn modelId="{29CD2214-8D63-4E61-9DC7-A850DC5510CE}" srcId="{90D09FDB-F431-4C18-A3AA-4DAC6C1D00D9}" destId="{7C676315-3D8B-4FEE-ABB4-10615B5EEC28}" srcOrd="0" destOrd="0" parTransId="{0D71EF17-26A9-4F3B-9432-3AEB343CC660}" sibTransId="{316B90C7-6179-4C1C-BD11-A5893226EE40}"/>
    <dgm:cxn modelId="{8FB26F18-DEED-4E29-BFF6-E72EFF9B5F15}" srcId="{2FFA9472-657F-404F-B8FB-0A1D9F803718}" destId="{B83CD2E2-EB6D-4DA4-AB6F-8FA369C73CD9}" srcOrd="2" destOrd="0" parTransId="{5033891A-7412-4765-82D9-53CCA900893C}" sibTransId="{AB3A4FBA-E4C4-4989-8308-B17823EE0027}"/>
    <dgm:cxn modelId="{51AAC11C-9692-4F29-A946-5E8C22DCF283}" type="presOf" srcId="{466CE388-0FD9-45CC-8AEA-52F5E09E9607}" destId="{D703AF9D-7C37-4C8A-ADFD-FAC705534464}" srcOrd="0" destOrd="0" presId="urn:microsoft.com/office/officeart/2005/8/layout/lProcess3"/>
    <dgm:cxn modelId="{CC0BC920-5ACB-4AAB-9ACE-CCE1A4612BAD}" srcId="{2FFA9472-657F-404F-B8FB-0A1D9F803718}" destId="{9ABF9916-99BE-4A34-B7E7-803D0D7451B9}" srcOrd="3" destOrd="0" parTransId="{C930C3E5-BCC1-421C-83FD-251883B2D165}" sibTransId="{45AEA2E9-929A-469E-9C5C-BC7337E05020}"/>
    <dgm:cxn modelId="{48F26322-4947-4285-B34F-CC251CF4E0BE}" type="presOf" srcId="{78B7DE62-4DD3-43A6-8427-5D7CDA9D8B4B}" destId="{4642647D-26AB-4E4E-BE95-3744BA283BE8}" srcOrd="0" destOrd="0" presId="urn:microsoft.com/office/officeart/2005/8/layout/lProcess3"/>
    <dgm:cxn modelId="{E4732B2B-014E-420F-9FDF-8C2686549344}" type="presOf" srcId="{39D82D31-3E57-4255-ABEB-1C3D4E99A339}" destId="{68C892A7-1EB5-4FCE-9370-DE5FD546DD81}" srcOrd="0" destOrd="0" presId="urn:microsoft.com/office/officeart/2005/8/layout/lProcess3"/>
    <dgm:cxn modelId="{72274E2C-51EB-49A1-83B8-BE80CA50556E}" srcId="{35EAF267-B043-4055-AB41-FFF03FE5384B}" destId="{466CE388-0FD9-45CC-8AEA-52F5E09E9607}" srcOrd="0" destOrd="0" parTransId="{7DEC81F5-287C-4076-B9FD-2DA7A060060E}" sibTransId="{68E87E9C-5666-44B3-AADA-C6666EFDE6C4}"/>
    <dgm:cxn modelId="{B9D15436-BBB2-4C35-B728-D7F6D465AEC8}" srcId="{DB08AF1C-7414-4EC9-9EDD-5D11ECB31BF1}" destId="{90D09FDB-F431-4C18-A3AA-4DAC6C1D00D9}" srcOrd="3" destOrd="0" parTransId="{6A4D3076-AB34-492F-86F6-5FEAB803AB24}" sibTransId="{E127634C-0141-4E89-A96B-1746E7576498}"/>
    <dgm:cxn modelId="{904A3837-943E-4062-8613-A70D15288622}" type="presOf" srcId="{90D09FDB-F431-4C18-A3AA-4DAC6C1D00D9}" destId="{603D0C22-5FB3-4F47-A314-822CCB2C1A38}" srcOrd="0" destOrd="0" presId="urn:microsoft.com/office/officeart/2005/8/layout/lProcess3"/>
    <dgm:cxn modelId="{C5BB2C3D-B6FC-4C12-A4FE-13473E3A77B2}" srcId="{2FFA9472-657F-404F-B8FB-0A1D9F803718}" destId="{78B7DE62-4DD3-43A6-8427-5D7CDA9D8B4B}" srcOrd="0" destOrd="0" parTransId="{49FE8F8A-1233-43C5-B6C0-9BAD5174B9BC}" sibTransId="{83438B77-A650-4A91-B267-D99BCAA89533}"/>
    <dgm:cxn modelId="{4BDD4169-B3D3-4E97-96BD-F194834928C8}" srcId="{DB08AF1C-7414-4EC9-9EDD-5D11ECB31BF1}" destId="{464BBD8F-4F3B-418F-A356-F747C761B74E}" srcOrd="2" destOrd="0" parTransId="{F2A40F45-FEBC-4E53-9970-7789E122245A}" sibTransId="{C3B4C1E0-840E-4419-ABC8-72BF4CA27BE0}"/>
    <dgm:cxn modelId="{9F681554-BA6B-4FA5-BF97-0B63538A2CA1}" srcId="{35EAF267-B043-4055-AB41-FFF03FE5384B}" destId="{BB66458C-2925-418C-B630-9BD60E4743CC}" srcOrd="4" destOrd="0" parTransId="{4C520025-A9A3-44FA-99DE-CAABCBBEC9E7}" sibTransId="{E7E677BD-95CA-4B8D-A3CB-402A2A34E4B3}"/>
    <dgm:cxn modelId="{FEE69354-C468-43DF-B267-8158C9BAD61F}" type="presOf" srcId="{B83CD2E2-EB6D-4DA4-AB6F-8FA369C73CD9}" destId="{6B7753B8-88E3-4E4A-9E3F-1BB92263FE73}" srcOrd="0" destOrd="0" presId="urn:microsoft.com/office/officeart/2005/8/layout/lProcess3"/>
    <dgm:cxn modelId="{207E1A79-1809-4EE1-86DB-CBE4F2D87CC9}" srcId="{DB08AF1C-7414-4EC9-9EDD-5D11ECB31BF1}" destId="{2FFA9472-657F-404F-B8FB-0A1D9F803718}" srcOrd="1" destOrd="0" parTransId="{07E5C736-D0B6-40B2-A05A-D164DB22AF9A}" sibTransId="{01C3C27C-2DCF-424A-8526-0B452823B5F6}"/>
    <dgm:cxn modelId="{55A4657D-9CB3-46D0-A601-B643058389E1}" type="presOf" srcId="{464BBD8F-4F3B-418F-A356-F747C761B74E}" destId="{B62D2E5F-613C-4922-81D2-BC0F8B22EA83}" srcOrd="0" destOrd="0" presId="urn:microsoft.com/office/officeart/2005/8/layout/lProcess3"/>
    <dgm:cxn modelId="{8B6F407F-93A3-4C96-9031-42CA7B977408}" srcId="{90D09FDB-F431-4C18-A3AA-4DAC6C1D00D9}" destId="{BA6C1EAB-2B40-4F4C-9EEB-32227BC22268}" srcOrd="2" destOrd="0" parTransId="{7D617C64-353B-47CD-B819-22BBCCC0B560}" sibTransId="{15F45706-6F95-485C-93A2-145A8E9FD41F}"/>
    <dgm:cxn modelId="{536A3195-8420-4A48-BD93-F04B5ED08F9B}" srcId="{35EAF267-B043-4055-AB41-FFF03FE5384B}" destId="{41BA8205-191A-47E1-8F59-EB2F8147EAC9}" srcOrd="2" destOrd="0" parTransId="{A9A50177-B6AD-4FE1-B58C-07C73FEC9EF3}" sibTransId="{879CD442-F485-4FB1-A52B-D04C87BA1D9A}"/>
    <dgm:cxn modelId="{DFB8BA9F-23F6-476E-B4B5-2FA58AE01794}" type="presOf" srcId="{9ABF9916-99BE-4A34-B7E7-803D0D7451B9}" destId="{B414DDB8-C902-483C-99FD-45602A1C0867}" srcOrd="0" destOrd="0" presId="urn:microsoft.com/office/officeart/2005/8/layout/lProcess3"/>
    <dgm:cxn modelId="{728ADDA1-9C34-4C6D-8DC2-FDB386333819}" type="presOf" srcId="{DB08AF1C-7414-4EC9-9EDD-5D11ECB31BF1}" destId="{0E7CF034-A4D5-4830-BC92-A0A00E722AB3}" srcOrd="0" destOrd="0" presId="urn:microsoft.com/office/officeart/2005/8/layout/lProcess3"/>
    <dgm:cxn modelId="{46372DA2-1C98-45D3-8F4C-206ABB1596B8}" srcId="{90D09FDB-F431-4C18-A3AA-4DAC6C1D00D9}" destId="{6A636615-D1F8-4CB8-A6A1-F92F1FD6FEFE}" srcOrd="1" destOrd="0" parTransId="{46C1B677-61CB-4473-ADF8-EEBBE01A66B2}" sibTransId="{CA9A5A23-3207-4EF6-A7D1-31FF76245E90}"/>
    <dgm:cxn modelId="{4FC5A7A7-F616-4A3C-A8E5-DA9E45A3AB87}" srcId="{DB08AF1C-7414-4EC9-9EDD-5D11ECB31BF1}" destId="{35EAF267-B043-4055-AB41-FFF03FE5384B}" srcOrd="0" destOrd="0" parTransId="{E5888DC7-8D1A-402C-BD0C-8AE2AC7DD076}" sibTransId="{ACA20E6C-F5A5-4BE4-8C6F-CD114EA73A05}"/>
    <dgm:cxn modelId="{41A171A9-13B6-4F5E-A560-F4951B8A6B3F}" type="presOf" srcId="{41BA8205-191A-47E1-8F59-EB2F8147EAC9}" destId="{F0008462-321C-49AF-8F7B-4FE0C92509ED}" srcOrd="0" destOrd="0" presId="urn:microsoft.com/office/officeart/2005/8/layout/lProcess3"/>
    <dgm:cxn modelId="{41D085B2-0DD1-4B2C-9A6F-95B4C79900E9}" type="presOf" srcId="{7C676315-3D8B-4FEE-ABB4-10615B5EEC28}" destId="{2882535C-539C-4B8F-8D67-9875A3149616}" srcOrd="0" destOrd="0" presId="urn:microsoft.com/office/officeart/2005/8/layout/lProcess3"/>
    <dgm:cxn modelId="{B42944BC-413A-4831-B573-BFB1BF975F7F}" srcId="{35EAF267-B043-4055-AB41-FFF03FE5384B}" destId="{0318CD64-48DE-463D-91FF-135B8DE74F4B}" srcOrd="3" destOrd="0" parTransId="{1FCBA55A-A86A-4A0D-8544-27AF8CE69F06}" sibTransId="{D3AE0A83-9F1F-45AD-A0E6-DB564E6ED7C3}"/>
    <dgm:cxn modelId="{AA4DD4D9-EFB5-45BB-93B4-22F596A703B3}" type="presOf" srcId="{0318CD64-48DE-463D-91FF-135B8DE74F4B}" destId="{D7D88FB0-18E1-4283-A99F-A84329BE8BFD}" srcOrd="0" destOrd="0" presId="urn:microsoft.com/office/officeart/2005/8/layout/lProcess3"/>
    <dgm:cxn modelId="{68B0BBDE-B4A6-43A8-8CCE-3AACA82046C5}" srcId="{2FFA9472-657F-404F-B8FB-0A1D9F803718}" destId="{32A88E37-39F0-46E0-802D-E0FC2B1CC23F}" srcOrd="1" destOrd="0" parTransId="{5E402FBC-B69C-4F58-B849-DEA48385A0DB}" sibTransId="{3E69BC97-3BD2-4211-9CE6-D613B198773A}"/>
    <dgm:cxn modelId="{D8AE74E2-C9E5-4DED-824E-0A907D38B91F}" type="presOf" srcId="{BA6C1EAB-2B40-4F4C-9EEB-32227BC22268}" destId="{471CA0A1-5FD0-491F-A26B-CBB7C2CF5E5C}" srcOrd="0" destOrd="0" presId="urn:microsoft.com/office/officeart/2005/8/layout/lProcess3"/>
    <dgm:cxn modelId="{8C5E39E7-35DE-4DDB-9232-F852317BF534}" srcId="{2FFA9472-657F-404F-B8FB-0A1D9F803718}" destId="{03952D45-AECF-4A82-94DF-7E008C5AC30B}" srcOrd="4" destOrd="0" parTransId="{9E61048C-A10E-470B-A6AE-831CE28696AF}" sibTransId="{FA24B44E-98C1-49C8-B1BB-D969CC255396}"/>
    <dgm:cxn modelId="{CF9F76ED-D3C5-4137-B346-B2B61CD090A0}" type="presOf" srcId="{BB66458C-2925-418C-B630-9BD60E4743CC}" destId="{F84AD8FF-2203-4170-B5FE-E32768B62CE9}" srcOrd="0" destOrd="0" presId="urn:microsoft.com/office/officeart/2005/8/layout/lProcess3"/>
    <dgm:cxn modelId="{EC017CF8-DFC2-4B9E-AF28-625138837971}" type="presOf" srcId="{32A88E37-39F0-46E0-802D-E0FC2B1CC23F}" destId="{7049863C-A611-4B28-A0F1-9337401AD402}" srcOrd="0" destOrd="0" presId="urn:microsoft.com/office/officeart/2005/8/layout/lProcess3"/>
    <dgm:cxn modelId="{D1B78C24-34E6-413E-9445-A73319727456}" type="presParOf" srcId="{0E7CF034-A4D5-4830-BC92-A0A00E722AB3}" destId="{9AC079B0-F61C-4BEB-9C4A-7A6108DFA0FB}" srcOrd="0" destOrd="0" presId="urn:microsoft.com/office/officeart/2005/8/layout/lProcess3"/>
    <dgm:cxn modelId="{58489D12-173C-4D0E-A40C-155769AAF893}" type="presParOf" srcId="{9AC079B0-F61C-4BEB-9C4A-7A6108DFA0FB}" destId="{B1DD3034-F820-40E8-B1B4-64EB02CEC552}" srcOrd="0" destOrd="0" presId="urn:microsoft.com/office/officeart/2005/8/layout/lProcess3"/>
    <dgm:cxn modelId="{7FE32CB2-A91E-4409-89C4-26964C7C652D}" type="presParOf" srcId="{9AC079B0-F61C-4BEB-9C4A-7A6108DFA0FB}" destId="{B74C7659-0B91-45C8-A85E-CD4D6ECA9170}" srcOrd="1" destOrd="0" presId="urn:microsoft.com/office/officeart/2005/8/layout/lProcess3"/>
    <dgm:cxn modelId="{B832BCFC-9585-4B28-A656-D3F84DC61B21}" type="presParOf" srcId="{9AC079B0-F61C-4BEB-9C4A-7A6108DFA0FB}" destId="{D703AF9D-7C37-4C8A-ADFD-FAC705534464}" srcOrd="2" destOrd="0" presId="urn:microsoft.com/office/officeart/2005/8/layout/lProcess3"/>
    <dgm:cxn modelId="{FEBA0CE7-DD33-49FC-85C8-CE540D6D4904}" type="presParOf" srcId="{9AC079B0-F61C-4BEB-9C4A-7A6108DFA0FB}" destId="{8D9E4008-3C11-430E-988B-8097A2831CBF}" srcOrd="3" destOrd="0" presId="urn:microsoft.com/office/officeart/2005/8/layout/lProcess3"/>
    <dgm:cxn modelId="{38B7B389-A24B-47B6-8D66-CD312F317EB2}" type="presParOf" srcId="{9AC079B0-F61C-4BEB-9C4A-7A6108DFA0FB}" destId="{68C892A7-1EB5-4FCE-9370-DE5FD546DD81}" srcOrd="4" destOrd="0" presId="urn:microsoft.com/office/officeart/2005/8/layout/lProcess3"/>
    <dgm:cxn modelId="{6428A060-E41E-4E31-A943-C89C8780F23A}" type="presParOf" srcId="{9AC079B0-F61C-4BEB-9C4A-7A6108DFA0FB}" destId="{1B3D6F50-F707-462E-8154-F933CA430B66}" srcOrd="5" destOrd="0" presId="urn:microsoft.com/office/officeart/2005/8/layout/lProcess3"/>
    <dgm:cxn modelId="{F3C15387-EB5C-4A35-94DE-219206EB801B}" type="presParOf" srcId="{9AC079B0-F61C-4BEB-9C4A-7A6108DFA0FB}" destId="{F0008462-321C-49AF-8F7B-4FE0C92509ED}" srcOrd="6" destOrd="0" presId="urn:microsoft.com/office/officeart/2005/8/layout/lProcess3"/>
    <dgm:cxn modelId="{ACF6C3FE-A50C-4613-8F9A-4342124876D3}" type="presParOf" srcId="{9AC079B0-F61C-4BEB-9C4A-7A6108DFA0FB}" destId="{BAEB0768-8618-4E3D-9BEF-D2FD371261A1}" srcOrd="7" destOrd="0" presId="urn:microsoft.com/office/officeart/2005/8/layout/lProcess3"/>
    <dgm:cxn modelId="{BF677E75-3989-490A-94D7-B43F6A081838}" type="presParOf" srcId="{9AC079B0-F61C-4BEB-9C4A-7A6108DFA0FB}" destId="{D7D88FB0-18E1-4283-A99F-A84329BE8BFD}" srcOrd="8" destOrd="0" presId="urn:microsoft.com/office/officeart/2005/8/layout/lProcess3"/>
    <dgm:cxn modelId="{CBF56AF0-127B-4551-A4AB-81A0147E59DF}" type="presParOf" srcId="{9AC079B0-F61C-4BEB-9C4A-7A6108DFA0FB}" destId="{B4340B88-C794-448C-9E1F-B9A539157F08}" srcOrd="9" destOrd="0" presId="urn:microsoft.com/office/officeart/2005/8/layout/lProcess3"/>
    <dgm:cxn modelId="{72D138C7-2496-4EEB-A991-04941996C738}" type="presParOf" srcId="{9AC079B0-F61C-4BEB-9C4A-7A6108DFA0FB}" destId="{F84AD8FF-2203-4170-B5FE-E32768B62CE9}" srcOrd="10" destOrd="0" presId="urn:microsoft.com/office/officeart/2005/8/layout/lProcess3"/>
    <dgm:cxn modelId="{8FA92AD5-D72B-4EC8-8606-48901D66FAE3}" type="presParOf" srcId="{0E7CF034-A4D5-4830-BC92-A0A00E722AB3}" destId="{ECE6B2E4-6167-4E50-8623-A9DD0D822298}" srcOrd="1" destOrd="0" presId="urn:microsoft.com/office/officeart/2005/8/layout/lProcess3"/>
    <dgm:cxn modelId="{93DC566F-0121-494A-B0F5-11806929BD9D}" type="presParOf" srcId="{0E7CF034-A4D5-4830-BC92-A0A00E722AB3}" destId="{29535DBF-2E09-4B6F-912B-7D15511E1FC6}" srcOrd="2" destOrd="0" presId="urn:microsoft.com/office/officeart/2005/8/layout/lProcess3"/>
    <dgm:cxn modelId="{FC7A5176-2342-4BF6-8E41-C2CC23DC49B5}" type="presParOf" srcId="{29535DBF-2E09-4B6F-912B-7D15511E1FC6}" destId="{D614A0FE-83EB-4806-9287-6DEB4CCB11AF}" srcOrd="0" destOrd="0" presId="urn:microsoft.com/office/officeart/2005/8/layout/lProcess3"/>
    <dgm:cxn modelId="{FAB158A1-CCC3-4499-87DB-C2A098C8D1A9}" type="presParOf" srcId="{29535DBF-2E09-4B6F-912B-7D15511E1FC6}" destId="{D01FFAE0-2CDF-4239-BF2E-7B1D3AF752DA}" srcOrd="1" destOrd="0" presId="urn:microsoft.com/office/officeart/2005/8/layout/lProcess3"/>
    <dgm:cxn modelId="{CEF283D5-258F-4448-999B-0F918CC14D32}" type="presParOf" srcId="{29535DBF-2E09-4B6F-912B-7D15511E1FC6}" destId="{4642647D-26AB-4E4E-BE95-3744BA283BE8}" srcOrd="2" destOrd="0" presId="urn:microsoft.com/office/officeart/2005/8/layout/lProcess3"/>
    <dgm:cxn modelId="{DF633EDA-6013-4ED6-8F0B-8CEBADA0A414}" type="presParOf" srcId="{29535DBF-2E09-4B6F-912B-7D15511E1FC6}" destId="{D1F0AD48-D602-41EE-BCA8-6AE0D1487177}" srcOrd="3" destOrd="0" presId="urn:microsoft.com/office/officeart/2005/8/layout/lProcess3"/>
    <dgm:cxn modelId="{1BD1A06C-F75F-43AD-BF9F-8B9890AB617D}" type="presParOf" srcId="{29535DBF-2E09-4B6F-912B-7D15511E1FC6}" destId="{7049863C-A611-4B28-A0F1-9337401AD402}" srcOrd="4" destOrd="0" presId="urn:microsoft.com/office/officeart/2005/8/layout/lProcess3"/>
    <dgm:cxn modelId="{9540592D-198A-47E0-B00C-7ABAC4E80A9C}" type="presParOf" srcId="{29535DBF-2E09-4B6F-912B-7D15511E1FC6}" destId="{1341F2FD-E049-4521-9B6C-B85AA025A63D}" srcOrd="5" destOrd="0" presId="urn:microsoft.com/office/officeart/2005/8/layout/lProcess3"/>
    <dgm:cxn modelId="{F39E3477-0C01-417B-8672-50A4F0D8D133}" type="presParOf" srcId="{29535DBF-2E09-4B6F-912B-7D15511E1FC6}" destId="{6B7753B8-88E3-4E4A-9E3F-1BB92263FE73}" srcOrd="6" destOrd="0" presId="urn:microsoft.com/office/officeart/2005/8/layout/lProcess3"/>
    <dgm:cxn modelId="{7C47029E-25A3-4FA1-B39C-48930C239196}" type="presParOf" srcId="{29535DBF-2E09-4B6F-912B-7D15511E1FC6}" destId="{287CC977-6227-4B64-83AF-3D6AD564AC91}" srcOrd="7" destOrd="0" presId="urn:microsoft.com/office/officeart/2005/8/layout/lProcess3"/>
    <dgm:cxn modelId="{344DA8B7-2848-4696-AE65-8FE4D9C534CE}" type="presParOf" srcId="{29535DBF-2E09-4B6F-912B-7D15511E1FC6}" destId="{B414DDB8-C902-483C-99FD-45602A1C0867}" srcOrd="8" destOrd="0" presId="urn:microsoft.com/office/officeart/2005/8/layout/lProcess3"/>
    <dgm:cxn modelId="{9A18430B-2CFD-4C10-9213-8BFEB4901F0F}" type="presParOf" srcId="{29535DBF-2E09-4B6F-912B-7D15511E1FC6}" destId="{F89B791E-0397-4449-BE63-BC74E50EBD01}" srcOrd="9" destOrd="0" presId="urn:microsoft.com/office/officeart/2005/8/layout/lProcess3"/>
    <dgm:cxn modelId="{B8934048-7176-4FDD-A92F-9158529658FD}" type="presParOf" srcId="{29535DBF-2E09-4B6F-912B-7D15511E1FC6}" destId="{9D16B482-31A9-4821-B5FC-4F6DC6F55362}" srcOrd="10" destOrd="0" presId="urn:microsoft.com/office/officeart/2005/8/layout/lProcess3"/>
    <dgm:cxn modelId="{A1004908-959B-417F-9C5B-92BE711B6511}" type="presParOf" srcId="{0E7CF034-A4D5-4830-BC92-A0A00E722AB3}" destId="{D67C6B1E-01CC-4AD6-976F-C2533815FB2D}" srcOrd="3" destOrd="0" presId="urn:microsoft.com/office/officeart/2005/8/layout/lProcess3"/>
    <dgm:cxn modelId="{E807ED32-D8A3-444D-ADAE-44742B7A7E14}" type="presParOf" srcId="{0E7CF034-A4D5-4830-BC92-A0A00E722AB3}" destId="{B0D6C304-0D8E-4E49-BB35-BF5C71BEDA7A}" srcOrd="4" destOrd="0" presId="urn:microsoft.com/office/officeart/2005/8/layout/lProcess3"/>
    <dgm:cxn modelId="{A528DD74-0201-4136-9C39-968C22C781EC}" type="presParOf" srcId="{B0D6C304-0D8E-4E49-BB35-BF5C71BEDA7A}" destId="{B62D2E5F-613C-4922-81D2-BC0F8B22EA83}" srcOrd="0" destOrd="0" presId="urn:microsoft.com/office/officeart/2005/8/layout/lProcess3"/>
    <dgm:cxn modelId="{1B818168-7979-4B22-A692-DCD81B000CF7}" type="presParOf" srcId="{0E7CF034-A4D5-4830-BC92-A0A00E722AB3}" destId="{D2F6A8C3-1680-43F5-9207-860504CD0965}" srcOrd="5" destOrd="0" presId="urn:microsoft.com/office/officeart/2005/8/layout/lProcess3"/>
    <dgm:cxn modelId="{5727CA1D-5F5F-4C52-83EF-F35A3E6DA96A}" type="presParOf" srcId="{0E7CF034-A4D5-4830-BC92-A0A00E722AB3}" destId="{8B873135-92C4-4F5E-ABE1-D5F4CE2F5F97}" srcOrd="6" destOrd="0" presId="urn:microsoft.com/office/officeart/2005/8/layout/lProcess3"/>
    <dgm:cxn modelId="{DCEFEFEF-A13F-47B4-99AE-730D495BE067}" type="presParOf" srcId="{8B873135-92C4-4F5E-ABE1-D5F4CE2F5F97}" destId="{603D0C22-5FB3-4F47-A314-822CCB2C1A38}" srcOrd="0" destOrd="0" presId="urn:microsoft.com/office/officeart/2005/8/layout/lProcess3"/>
    <dgm:cxn modelId="{8155EAAF-ECCC-455E-9030-CCE2EF1EB5E9}" type="presParOf" srcId="{8B873135-92C4-4F5E-ABE1-D5F4CE2F5F97}" destId="{DFF92C21-BAEE-477E-9B90-040147A60CA7}" srcOrd="1" destOrd="0" presId="urn:microsoft.com/office/officeart/2005/8/layout/lProcess3"/>
    <dgm:cxn modelId="{8EA37400-D974-4F92-A186-4645118A358A}" type="presParOf" srcId="{8B873135-92C4-4F5E-ABE1-D5F4CE2F5F97}" destId="{2882535C-539C-4B8F-8D67-9875A3149616}" srcOrd="2" destOrd="0" presId="urn:microsoft.com/office/officeart/2005/8/layout/lProcess3"/>
    <dgm:cxn modelId="{0A525273-6294-4AE0-84DD-0004D7AF15EC}" type="presParOf" srcId="{8B873135-92C4-4F5E-ABE1-D5F4CE2F5F97}" destId="{12E782B1-A616-4065-9BE5-E7D4111A1C36}" srcOrd="3" destOrd="0" presId="urn:microsoft.com/office/officeart/2005/8/layout/lProcess3"/>
    <dgm:cxn modelId="{4CE2B43E-5077-4900-984A-C645CE895ACA}" type="presParOf" srcId="{8B873135-92C4-4F5E-ABE1-D5F4CE2F5F97}" destId="{16D109EF-AF51-4036-BD8C-0C8E91526F2F}" srcOrd="4" destOrd="0" presId="urn:microsoft.com/office/officeart/2005/8/layout/lProcess3"/>
    <dgm:cxn modelId="{3B29C864-6D42-4101-B892-58F32628E8E4}" type="presParOf" srcId="{8B873135-92C4-4F5E-ABE1-D5F4CE2F5F97}" destId="{62F67FA5-057E-4048-AF26-125888969601}" srcOrd="5" destOrd="0" presId="urn:microsoft.com/office/officeart/2005/8/layout/lProcess3"/>
    <dgm:cxn modelId="{349596AB-38CA-4176-8DB7-0E75A2E0F025}" type="presParOf" srcId="{8B873135-92C4-4F5E-ABE1-D5F4CE2F5F97}" destId="{471CA0A1-5FD0-491F-A26B-CBB7C2CF5E5C}" srcOrd="6"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08AF1C-7414-4EC9-9EDD-5D11ECB31BF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466CE388-0FD9-45CC-8AEA-52F5E09E9607}">
      <dgm:prSet phldrT="[Text]"/>
      <dgm:spPr/>
      <dgm:t>
        <a:bodyPr/>
        <a:lstStyle/>
        <a:p>
          <a:r>
            <a:rPr lang="en-US"/>
            <a:t>Opportunity Setup</a:t>
          </a:r>
        </a:p>
      </dgm:t>
    </dgm:pt>
    <dgm:pt modelId="{7DEC81F5-287C-4076-B9FD-2DA7A060060E}" type="parTrans" cxnId="{72274E2C-51EB-49A1-83B8-BE80CA50556E}">
      <dgm:prSet/>
      <dgm:spPr/>
      <dgm:t>
        <a:bodyPr/>
        <a:lstStyle/>
        <a:p>
          <a:endParaRPr lang="en-US"/>
        </a:p>
      </dgm:t>
    </dgm:pt>
    <dgm:pt modelId="{68E87E9C-5666-44B3-AADA-C6666EFDE6C4}" type="sibTrans" cxnId="{72274E2C-51EB-49A1-83B8-BE80CA50556E}">
      <dgm:prSet/>
      <dgm:spPr/>
      <dgm:t>
        <a:bodyPr/>
        <a:lstStyle/>
        <a:p>
          <a:endParaRPr lang="en-US"/>
        </a:p>
      </dgm:t>
    </dgm:pt>
    <dgm:pt modelId="{39D82D31-3E57-4255-ABEB-1C3D4E99A339}">
      <dgm:prSet phldrT="[Text]"/>
      <dgm:spPr/>
      <dgm:t>
        <a:bodyPr/>
        <a:lstStyle/>
        <a:p>
          <a:r>
            <a:rPr lang="en-US"/>
            <a:t>GFS Salesforce</a:t>
          </a:r>
        </a:p>
      </dgm:t>
    </dgm:pt>
    <dgm:pt modelId="{76D70D8D-E04D-424A-A65F-1CC5143D4EFD}" type="parTrans" cxnId="{4F09640A-98B8-4C50-9769-B6270822C33F}">
      <dgm:prSet/>
      <dgm:spPr/>
      <dgm:t>
        <a:bodyPr/>
        <a:lstStyle/>
        <a:p>
          <a:endParaRPr lang="en-US"/>
        </a:p>
      </dgm:t>
    </dgm:pt>
    <dgm:pt modelId="{FDDFA8F3-06BB-4229-B990-3FC6F112D5CA}" type="sibTrans" cxnId="{4F09640A-98B8-4C50-9769-B6270822C33F}">
      <dgm:prSet/>
      <dgm:spPr/>
      <dgm:t>
        <a:bodyPr/>
        <a:lstStyle/>
        <a:p>
          <a:endParaRPr lang="en-US"/>
        </a:p>
      </dgm:t>
    </dgm:pt>
    <dgm:pt modelId="{78B7DE62-4DD3-43A6-8427-5D7CDA9D8B4B}">
      <dgm:prSet phldrT="[Text]"/>
      <dgm:spPr/>
      <dgm:t>
        <a:bodyPr/>
        <a:lstStyle/>
        <a:p>
          <a:r>
            <a:rPr lang="en-US"/>
            <a:t>Fee Modeling</a:t>
          </a:r>
        </a:p>
      </dgm:t>
    </dgm:pt>
    <dgm:pt modelId="{49FE8F8A-1233-43C5-B6C0-9BAD5174B9BC}" type="parTrans" cxnId="{C5BB2C3D-B6FC-4C12-A4FE-13473E3A77B2}">
      <dgm:prSet/>
      <dgm:spPr/>
      <dgm:t>
        <a:bodyPr/>
        <a:lstStyle/>
        <a:p>
          <a:endParaRPr lang="en-US"/>
        </a:p>
      </dgm:t>
    </dgm:pt>
    <dgm:pt modelId="{83438B77-A650-4A91-B267-D99BCAA89533}" type="sibTrans" cxnId="{C5BB2C3D-B6FC-4C12-A4FE-13473E3A77B2}">
      <dgm:prSet/>
      <dgm:spPr/>
      <dgm:t>
        <a:bodyPr/>
        <a:lstStyle/>
        <a:p>
          <a:endParaRPr lang="en-US"/>
        </a:p>
      </dgm:t>
    </dgm:pt>
    <dgm:pt modelId="{32A88E37-39F0-46E0-802D-E0FC2B1CC23F}">
      <dgm:prSet phldrT="[Text]"/>
      <dgm:spPr/>
      <dgm:t>
        <a:bodyPr/>
        <a:lstStyle/>
        <a:p>
          <a:r>
            <a:rPr lang="en-US"/>
            <a:t>Fee Proposal</a:t>
          </a:r>
        </a:p>
      </dgm:t>
    </dgm:pt>
    <dgm:pt modelId="{5E402FBC-B69C-4F58-B849-DEA48385A0DB}" type="parTrans" cxnId="{68B0BBDE-B4A6-43A8-8CCE-3AACA82046C5}">
      <dgm:prSet/>
      <dgm:spPr/>
      <dgm:t>
        <a:bodyPr/>
        <a:lstStyle/>
        <a:p>
          <a:endParaRPr lang="en-US"/>
        </a:p>
      </dgm:t>
    </dgm:pt>
    <dgm:pt modelId="{3E69BC97-3BD2-4211-9CE6-D613B198773A}" type="sibTrans" cxnId="{68B0BBDE-B4A6-43A8-8CCE-3AACA82046C5}">
      <dgm:prSet/>
      <dgm:spPr/>
      <dgm:t>
        <a:bodyPr/>
        <a:lstStyle/>
        <a:p>
          <a:endParaRPr lang="en-US"/>
        </a:p>
      </dgm:t>
    </dgm:pt>
    <dgm:pt modelId="{7C676315-3D8B-4FEE-ABB4-10615B5EEC28}">
      <dgm:prSet phldrT="[Text]"/>
      <dgm:spPr/>
      <dgm:t>
        <a:bodyPr/>
        <a:lstStyle/>
        <a:p>
          <a:r>
            <a:rPr lang="en-US"/>
            <a:t>Fee proposal</a:t>
          </a:r>
        </a:p>
      </dgm:t>
    </dgm:pt>
    <dgm:pt modelId="{0D71EF17-26A9-4F3B-9432-3AEB343CC660}" type="parTrans" cxnId="{29CD2214-8D63-4E61-9DC7-A850DC5510CE}">
      <dgm:prSet/>
      <dgm:spPr/>
      <dgm:t>
        <a:bodyPr/>
        <a:lstStyle/>
        <a:p>
          <a:endParaRPr lang="en-US"/>
        </a:p>
      </dgm:t>
    </dgm:pt>
    <dgm:pt modelId="{316B90C7-6179-4C1C-BD11-A5893226EE40}" type="sibTrans" cxnId="{29CD2214-8D63-4E61-9DC7-A850DC5510CE}">
      <dgm:prSet/>
      <dgm:spPr/>
      <dgm:t>
        <a:bodyPr/>
        <a:lstStyle/>
        <a:p>
          <a:endParaRPr lang="en-US"/>
        </a:p>
      </dgm:t>
    </dgm:pt>
    <dgm:pt modelId="{BA6C1EAB-2B40-4F4C-9EEB-32227BC22268}">
      <dgm:prSet phldrT="[Text]"/>
      <dgm:spPr/>
      <dgm:t>
        <a:bodyPr/>
        <a:lstStyle/>
        <a:p>
          <a:r>
            <a:rPr lang="en-US"/>
            <a:t>Digital Acct Opening Packet</a:t>
          </a:r>
        </a:p>
      </dgm:t>
    </dgm:pt>
    <dgm:pt modelId="{7D617C64-353B-47CD-B819-22BBCCC0B560}" type="parTrans" cxnId="{8B6F407F-93A3-4C96-9031-42CA7B977408}">
      <dgm:prSet/>
      <dgm:spPr/>
      <dgm:t>
        <a:bodyPr/>
        <a:lstStyle/>
        <a:p>
          <a:endParaRPr lang="en-US"/>
        </a:p>
      </dgm:t>
    </dgm:pt>
    <dgm:pt modelId="{15F45706-6F95-485C-93A2-145A8E9FD41F}" type="sibTrans" cxnId="{8B6F407F-93A3-4C96-9031-42CA7B977408}">
      <dgm:prSet/>
      <dgm:spPr/>
      <dgm:t>
        <a:bodyPr/>
        <a:lstStyle/>
        <a:p>
          <a:endParaRPr lang="en-US"/>
        </a:p>
      </dgm:t>
    </dgm:pt>
    <dgm:pt modelId="{D797CFD1-5774-4626-ACAA-42DAAA2BD05B}">
      <dgm:prSet phldrT="[Text]"/>
      <dgm:spPr/>
      <dgm:t>
        <a:bodyPr/>
        <a:lstStyle/>
        <a:p>
          <a:r>
            <a:rPr lang="en-US"/>
            <a:t>Contracts</a:t>
          </a:r>
        </a:p>
      </dgm:t>
    </dgm:pt>
    <dgm:pt modelId="{21B68EE0-89E1-48D0-A0EB-1B79D94AAB68}" type="sibTrans" cxnId="{B1E80B25-42CE-4BF4-8547-760F2FB6F188}">
      <dgm:prSet/>
      <dgm:spPr/>
      <dgm:t>
        <a:bodyPr/>
        <a:lstStyle/>
        <a:p>
          <a:endParaRPr lang="en-US"/>
        </a:p>
      </dgm:t>
    </dgm:pt>
    <dgm:pt modelId="{2FCDDB8C-8D3A-4BAB-AF39-BE40F12D95AA}" type="parTrans" cxnId="{B1E80B25-42CE-4BF4-8547-760F2FB6F188}">
      <dgm:prSet/>
      <dgm:spPr/>
      <dgm:t>
        <a:bodyPr/>
        <a:lstStyle/>
        <a:p>
          <a:endParaRPr lang="en-US"/>
        </a:p>
      </dgm:t>
    </dgm:pt>
    <dgm:pt modelId="{464BBD8F-4F3B-418F-A356-F747C761B74E}">
      <dgm:prSet phldrT="[Text]"/>
      <dgm:spPr/>
      <dgm:t>
        <a:bodyPr/>
        <a:lstStyle/>
        <a:p>
          <a:r>
            <a:rPr lang="en-US"/>
            <a:t>Digital Packet Creation</a:t>
          </a:r>
        </a:p>
      </dgm:t>
    </dgm:pt>
    <dgm:pt modelId="{C3B4C1E0-840E-4419-ABC8-72BF4CA27BE0}" type="sibTrans" cxnId="{4BDD4169-B3D3-4E97-96BD-F194834928C8}">
      <dgm:prSet/>
      <dgm:spPr/>
      <dgm:t>
        <a:bodyPr/>
        <a:lstStyle/>
        <a:p>
          <a:endParaRPr lang="en-US"/>
        </a:p>
      </dgm:t>
    </dgm:pt>
    <dgm:pt modelId="{F2A40F45-FEBC-4E53-9970-7789E122245A}" type="parTrans" cxnId="{4BDD4169-B3D3-4E97-96BD-F194834928C8}">
      <dgm:prSet/>
      <dgm:spPr/>
      <dgm:t>
        <a:bodyPr/>
        <a:lstStyle/>
        <a:p>
          <a:endParaRPr lang="en-US"/>
        </a:p>
      </dgm:t>
    </dgm:pt>
    <dgm:pt modelId="{2FFA9472-657F-404F-B8FB-0A1D9F803718}">
      <dgm:prSet phldrT="[Text]"/>
      <dgm:spPr/>
      <dgm:t>
        <a:bodyPr/>
        <a:lstStyle/>
        <a:p>
          <a:r>
            <a:rPr lang="en-US"/>
            <a:t>Fee Negotiation</a:t>
          </a:r>
        </a:p>
      </dgm:t>
    </dgm:pt>
    <dgm:pt modelId="{01C3C27C-2DCF-424A-8526-0B452823B5F6}" type="sibTrans" cxnId="{207E1A79-1809-4EE1-86DB-CBE4F2D87CC9}">
      <dgm:prSet/>
      <dgm:spPr/>
      <dgm:t>
        <a:bodyPr/>
        <a:lstStyle/>
        <a:p>
          <a:endParaRPr lang="en-US"/>
        </a:p>
      </dgm:t>
    </dgm:pt>
    <dgm:pt modelId="{07E5C736-D0B6-40B2-A05A-D164DB22AF9A}" type="parTrans" cxnId="{207E1A79-1809-4EE1-86DB-CBE4F2D87CC9}">
      <dgm:prSet/>
      <dgm:spPr/>
      <dgm:t>
        <a:bodyPr/>
        <a:lstStyle/>
        <a:p>
          <a:endParaRPr lang="en-US"/>
        </a:p>
      </dgm:t>
    </dgm:pt>
    <dgm:pt modelId="{9510995E-3475-44B8-949A-32F96EF19814}">
      <dgm:prSet phldrT="[Text]"/>
      <dgm:spPr/>
      <dgm:t>
        <a:bodyPr/>
        <a:lstStyle/>
        <a:p>
          <a:r>
            <a:rPr lang="en-US"/>
            <a:t>GCT Salesforce</a:t>
          </a:r>
        </a:p>
      </dgm:t>
    </dgm:pt>
    <dgm:pt modelId="{CA3DF53C-5B30-4C09-8177-4E9120590EDE}" type="parTrans" cxnId="{75CE019A-995D-4638-BBBB-E9BBBD3F27A4}">
      <dgm:prSet/>
      <dgm:spPr/>
      <dgm:t>
        <a:bodyPr/>
        <a:lstStyle/>
        <a:p>
          <a:endParaRPr lang="en-US"/>
        </a:p>
      </dgm:t>
    </dgm:pt>
    <dgm:pt modelId="{86669E56-1CA8-402A-ABBB-3835D008543F}" type="sibTrans" cxnId="{75CE019A-995D-4638-BBBB-E9BBBD3F27A4}">
      <dgm:prSet/>
      <dgm:spPr/>
      <dgm:t>
        <a:bodyPr/>
        <a:lstStyle/>
        <a:p>
          <a:endParaRPr lang="en-US"/>
        </a:p>
      </dgm:t>
    </dgm:pt>
    <dgm:pt modelId="{E0B5C281-E143-4BE7-97B0-9920B87EBBA7}">
      <dgm:prSet phldrT="[Text]"/>
      <dgm:spPr/>
      <dgm:t>
        <a:bodyPr/>
        <a:lstStyle/>
        <a:p>
          <a:r>
            <a:rPr lang="en-US"/>
            <a:t>Other</a:t>
          </a:r>
        </a:p>
      </dgm:t>
    </dgm:pt>
    <dgm:pt modelId="{714D44F4-417A-4B26-BE24-43C648F05D86}" type="parTrans" cxnId="{8DE40AC7-18B0-4D05-82D9-A50C39AD00D4}">
      <dgm:prSet/>
      <dgm:spPr/>
      <dgm:t>
        <a:bodyPr/>
        <a:lstStyle/>
        <a:p>
          <a:endParaRPr lang="en-US"/>
        </a:p>
      </dgm:t>
    </dgm:pt>
    <dgm:pt modelId="{DDAFEF45-9137-422C-8A54-9943EC2F78B0}" type="sibTrans" cxnId="{8DE40AC7-18B0-4D05-82D9-A50C39AD00D4}">
      <dgm:prSet/>
      <dgm:spPr/>
      <dgm:t>
        <a:bodyPr/>
        <a:lstStyle/>
        <a:p>
          <a:endParaRPr lang="en-US"/>
        </a:p>
      </dgm:t>
    </dgm:pt>
    <dgm:pt modelId="{0E7CF034-A4D5-4830-BC92-A0A00E722AB3}" type="pres">
      <dgm:prSet presAssocID="{DB08AF1C-7414-4EC9-9EDD-5D11ECB31BF1}" presName="Name0" presStyleCnt="0">
        <dgm:presLayoutVars>
          <dgm:chPref val="3"/>
          <dgm:dir/>
          <dgm:animLvl val="lvl"/>
          <dgm:resizeHandles/>
        </dgm:presLayoutVars>
      </dgm:prSet>
      <dgm:spPr/>
    </dgm:pt>
    <dgm:pt modelId="{0A19448B-FB10-423B-85B7-47D1CC6A9F19}" type="pres">
      <dgm:prSet presAssocID="{466CE388-0FD9-45CC-8AEA-52F5E09E9607}" presName="horFlow" presStyleCnt="0"/>
      <dgm:spPr/>
    </dgm:pt>
    <dgm:pt modelId="{DFAE7486-2845-477A-A6CF-3994D555ECF5}" type="pres">
      <dgm:prSet presAssocID="{466CE388-0FD9-45CC-8AEA-52F5E09E9607}" presName="bigChev" presStyleLbl="node1" presStyleIdx="0" presStyleCnt="3"/>
      <dgm:spPr/>
    </dgm:pt>
    <dgm:pt modelId="{72E9DC9F-DBF9-423C-B5CB-E66C42AEAF7D}" type="pres">
      <dgm:prSet presAssocID="{76D70D8D-E04D-424A-A65F-1CC5143D4EFD}" presName="parTrans" presStyleCnt="0"/>
      <dgm:spPr/>
    </dgm:pt>
    <dgm:pt modelId="{68C892A7-1EB5-4FCE-9370-DE5FD546DD81}" type="pres">
      <dgm:prSet presAssocID="{39D82D31-3E57-4255-ABEB-1C3D4E99A339}" presName="node" presStyleLbl="alignAccFollowNode1" presStyleIdx="0" presStyleCnt="8">
        <dgm:presLayoutVars>
          <dgm:bulletEnabled val="1"/>
        </dgm:presLayoutVars>
      </dgm:prSet>
      <dgm:spPr/>
    </dgm:pt>
    <dgm:pt modelId="{8E430CAB-85B9-45E1-8EC0-0A8E1794B644}" type="pres">
      <dgm:prSet presAssocID="{FDDFA8F3-06BB-4229-B990-3FC6F112D5CA}" presName="sibTrans" presStyleCnt="0"/>
      <dgm:spPr/>
    </dgm:pt>
    <dgm:pt modelId="{B51FEB8A-33EB-47E0-8882-B0A6D8EC8B73}" type="pres">
      <dgm:prSet presAssocID="{9510995E-3475-44B8-949A-32F96EF19814}" presName="node" presStyleLbl="alignAccFollowNode1" presStyleIdx="1" presStyleCnt="8">
        <dgm:presLayoutVars>
          <dgm:bulletEnabled val="1"/>
        </dgm:presLayoutVars>
      </dgm:prSet>
      <dgm:spPr/>
    </dgm:pt>
    <dgm:pt modelId="{EAFA596F-4E7D-4061-8258-C063F507FBB2}" type="pres">
      <dgm:prSet presAssocID="{86669E56-1CA8-402A-ABBB-3835D008543F}" presName="sibTrans" presStyleCnt="0"/>
      <dgm:spPr/>
    </dgm:pt>
    <dgm:pt modelId="{CCB1A0EC-4C22-42FA-A784-133FAC925333}" type="pres">
      <dgm:prSet presAssocID="{E0B5C281-E143-4BE7-97B0-9920B87EBBA7}" presName="node" presStyleLbl="alignAccFollowNode1" presStyleIdx="2" presStyleCnt="8">
        <dgm:presLayoutVars>
          <dgm:bulletEnabled val="1"/>
        </dgm:presLayoutVars>
      </dgm:prSet>
      <dgm:spPr/>
    </dgm:pt>
    <dgm:pt modelId="{D8FF0873-D539-4902-9B57-CF5C6697E0A7}" type="pres">
      <dgm:prSet presAssocID="{466CE388-0FD9-45CC-8AEA-52F5E09E9607}" presName="vSp" presStyleCnt="0"/>
      <dgm:spPr/>
    </dgm:pt>
    <dgm:pt modelId="{29535DBF-2E09-4B6F-912B-7D15511E1FC6}" type="pres">
      <dgm:prSet presAssocID="{2FFA9472-657F-404F-B8FB-0A1D9F803718}" presName="horFlow" presStyleCnt="0"/>
      <dgm:spPr/>
    </dgm:pt>
    <dgm:pt modelId="{D614A0FE-83EB-4806-9287-6DEB4CCB11AF}" type="pres">
      <dgm:prSet presAssocID="{2FFA9472-657F-404F-B8FB-0A1D9F803718}" presName="bigChev" presStyleLbl="node1" presStyleIdx="1" presStyleCnt="3"/>
      <dgm:spPr/>
    </dgm:pt>
    <dgm:pt modelId="{D01FFAE0-2CDF-4239-BF2E-7B1D3AF752DA}" type="pres">
      <dgm:prSet presAssocID="{49FE8F8A-1233-43C5-B6C0-9BAD5174B9BC}" presName="parTrans" presStyleCnt="0"/>
      <dgm:spPr/>
    </dgm:pt>
    <dgm:pt modelId="{4642647D-26AB-4E4E-BE95-3744BA283BE8}" type="pres">
      <dgm:prSet presAssocID="{78B7DE62-4DD3-43A6-8427-5D7CDA9D8B4B}" presName="node" presStyleLbl="alignAccFollowNode1" presStyleIdx="3" presStyleCnt="8">
        <dgm:presLayoutVars>
          <dgm:bulletEnabled val="1"/>
        </dgm:presLayoutVars>
      </dgm:prSet>
      <dgm:spPr/>
    </dgm:pt>
    <dgm:pt modelId="{D1F0AD48-D602-41EE-BCA8-6AE0D1487177}" type="pres">
      <dgm:prSet presAssocID="{83438B77-A650-4A91-B267-D99BCAA89533}" presName="sibTrans" presStyleCnt="0"/>
      <dgm:spPr/>
    </dgm:pt>
    <dgm:pt modelId="{7049863C-A611-4B28-A0F1-9337401AD402}" type="pres">
      <dgm:prSet presAssocID="{32A88E37-39F0-46E0-802D-E0FC2B1CC23F}" presName="node" presStyleLbl="alignAccFollowNode1" presStyleIdx="4" presStyleCnt="8">
        <dgm:presLayoutVars>
          <dgm:bulletEnabled val="1"/>
        </dgm:presLayoutVars>
      </dgm:prSet>
      <dgm:spPr/>
    </dgm:pt>
    <dgm:pt modelId="{406DE22F-53F3-46DC-82E2-76EC3317CF23}" type="pres">
      <dgm:prSet presAssocID="{3E69BC97-3BD2-4211-9CE6-D613B198773A}" presName="sibTrans" presStyleCnt="0"/>
      <dgm:spPr/>
    </dgm:pt>
    <dgm:pt modelId="{DD9F9BA3-F48F-467D-87D6-34D2CE00CB4D}" type="pres">
      <dgm:prSet presAssocID="{D797CFD1-5774-4626-ACAA-42DAAA2BD05B}" presName="node" presStyleLbl="alignAccFollowNode1" presStyleIdx="5" presStyleCnt="8">
        <dgm:presLayoutVars>
          <dgm:bulletEnabled val="1"/>
        </dgm:presLayoutVars>
      </dgm:prSet>
      <dgm:spPr/>
    </dgm:pt>
    <dgm:pt modelId="{D67C6B1E-01CC-4AD6-976F-C2533815FB2D}" type="pres">
      <dgm:prSet presAssocID="{2FFA9472-657F-404F-B8FB-0A1D9F803718}" presName="vSp" presStyleCnt="0"/>
      <dgm:spPr/>
    </dgm:pt>
    <dgm:pt modelId="{B0D6C304-0D8E-4E49-BB35-BF5C71BEDA7A}" type="pres">
      <dgm:prSet presAssocID="{464BBD8F-4F3B-418F-A356-F747C761B74E}" presName="horFlow" presStyleCnt="0"/>
      <dgm:spPr/>
    </dgm:pt>
    <dgm:pt modelId="{B62D2E5F-613C-4922-81D2-BC0F8B22EA83}" type="pres">
      <dgm:prSet presAssocID="{464BBD8F-4F3B-418F-A356-F747C761B74E}" presName="bigChev" presStyleLbl="node1" presStyleIdx="2" presStyleCnt="3"/>
      <dgm:spPr/>
    </dgm:pt>
    <dgm:pt modelId="{DFF92C21-BAEE-477E-9B90-040147A60CA7}" type="pres">
      <dgm:prSet presAssocID="{0D71EF17-26A9-4F3B-9432-3AEB343CC660}" presName="parTrans" presStyleCnt="0"/>
      <dgm:spPr/>
    </dgm:pt>
    <dgm:pt modelId="{2882535C-539C-4B8F-8D67-9875A3149616}" type="pres">
      <dgm:prSet presAssocID="{7C676315-3D8B-4FEE-ABB4-10615B5EEC28}" presName="node" presStyleLbl="alignAccFollowNode1" presStyleIdx="6" presStyleCnt="8">
        <dgm:presLayoutVars>
          <dgm:bulletEnabled val="1"/>
        </dgm:presLayoutVars>
      </dgm:prSet>
      <dgm:spPr/>
    </dgm:pt>
    <dgm:pt modelId="{12E782B1-A616-4065-9BE5-E7D4111A1C36}" type="pres">
      <dgm:prSet presAssocID="{316B90C7-6179-4C1C-BD11-A5893226EE40}" presName="sibTrans" presStyleCnt="0"/>
      <dgm:spPr/>
    </dgm:pt>
    <dgm:pt modelId="{471CA0A1-5FD0-491F-A26B-CBB7C2CF5E5C}" type="pres">
      <dgm:prSet presAssocID="{BA6C1EAB-2B40-4F4C-9EEB-32227BC22268}" presName="node" presStyleLbl="alignAccFollowNode1" presStyleIdx="7" presStyleCnt="8">
        <dgm:presLayoutVars>
          <dgm:bulletEnabled val="1"/>
        </dgm:presLayoutVars>
      </dgm:prSet>
      <dgm:spPr/>
    </dgm:pt>
  </dgm:ptLst>
  <dgm:cxnLst>
    <dgm:cxn modelId="{E1CA0E04-A0E1-4474-A287-BFEEC05D65EB}" type="presOf" srcId="{2FFA9472-657F-404F-B8FB-0A1D9F803718}" destId="{D614A0FE-83EB-4806-9287-6DEB4CCB11AF}" srcOrd="0" destOrd="0" presId="urn:microsoft.com/office/officeart/2005/8/layout/lProcess3"/>
    <dgm:cxn modelId="{4F09640A-98B8-4C50-9769-B6270822C33F}" srcId="{466CE388-0FD9-45CC-8AEA-52F5E09E9607}" destId="{39D82D31-3E57-4255-ABEB-1C3D4E99A339}" srcOrd="0" destOrd="0" parTransId="{76D70D8D-E04D-424A-A65F-1CC5143D4EFD}" sibTransId="{FDDFA8F3-06BB-4229-B990-3FC6F112D5CA}"/>
    <dgm:cxn modelId="{57CB3F12-5FD2-44E9-9001-847EA33D0748}" type="presOf" srcId="{9510995E-3475-44B8-949A-32F96EF19814}" destId="{B51FEB8A-33EB-47E0-8882-B0A6D8EC8B73}" srcOrd="0" destOrd="0" presId="urn:microsoft.com/office/officeart/2005/8/layout/lProcess3"/>
    <dgm:cxn modelId="{29CD2214-8D63-4E61-9DC7-A850DC5510CE}" srcId="{464BBD8F-4F3B-418F-A356-F747C761B74E}" destId="{7C676315-3D8B-4FEE-ABB4-10615B5EEC28}" srcOrd="0" destOrd="0" parTransId="{0D71EF17-26A9-4F3B-9432-3AEB343CC660}" sibTransId="{316B90C7-6179-4C1C-BD11-A5893226EE40}"/>
    <dgm:cxn modelId="{48F26322-4947-4285-B34F-CC251CF4E0BE}" type="presOf" srcId="{78B7DE62-4DD3-43A6-8427-5D7CDA9D8B4B}" destId="{4642647D-26AB-4E4E-BE95-3744BA283BE8}" srcOrd="0" destOrd="0" presId="urn:microsoft.com/office/officeart/2005/8/layout/lProcess3"/>
    <dgm:cxn modelId="{B1E80B25-42CE-4BF4-8547-760F2FB6F188}" srcId="{2FFA9472-657F-404F-B8FB-0A1D9F803718}" destId="{D797CFD1-5774-4626-ACAA-42DAAA2BD05B}" srcOrd="2" destOrd="0" parTransId="{2FCDDB8C-8D3A-4BAB-AF39-BE40F12D95AA}" sibTransId="{21B68EE0-89E1-48D0-A0EB-1B79D94AAB68}"/>
    <dgm:cxn modelId="{72274E2C-51EB-49A1-83B8-BE80CA50556E}" srcId="{DB08AF1C-7414-4EC9-9EDD-5D11ECB31BF1}" destId="{466CE388-0FD9-45CC-8AEA-52F5E09E9607}" srcOrd="0" destOrd="0" parTransId="{7DEC81F5-287C-4076-B9FD-2DA7A060060E}" sibTransId="{68E87E9C-5666-44B3-AADA-C6666EFDE6C4}"/>
    <dgm:cxn modelId="{C5BB2C3D-B6FC-4C12-A4FE-13473E3A77B2}" srcId="{2FFA9472-657F-404F-B8FB-0A1D9F803718}" destId="{78B7DE62-4DD3-43A6-8427-5D7CDA9D8B4B}" srcOrd="0" destOrd="0" parTransId="{49FE8F8A-1233-43C5-B6C0-9BAD5174B9BC}" sibTransId="{83438B77-A650-4A91-B267-D99BCAA89533}"/>
    <dgm:cxn modelId="{BFD77C68-DF9F-47D3-937D-CF5C7D27FE05}" type="presOf" srcId="{D797CFD1-5774-4626-ACAA-42DAAA2BD05B}" destId="{DD9F9BA3-F48F-467D-87D6-34D2CE00CB4D}" srcOrd="0" destOrd="0" presId="urn:microsoft.com/office/officeart/2005/8/layout/lProcess3"/>
    <dgm:cxn modelId="{4BDD4169-B3D3-4E97-96BD-F194834928C8}" srcId="{DB08AF1C-7414-4EC9-9EDD-5D11ECB31BF1}" destId="{464BBD8F-4F3B-418F-A356-F747C761B74E}" srcOrd="2" destOrd="0" parTransId="{F2A40F45-FEBC-4E53-9970-7789E122245A}" sibTransId="{C3B4C1E0-840E-4419-ABC8-72BF4CA27BE0}"/>
    <dgm:cxn modelId="{2929D169-48EB-4916-9B69-612D1DE02AE2}" type="presOf" srcId="{E0B5C281-E143-4BE7-97B0-9920B87EBBA7}" destId="{CCB1A0EC-4C22-42FA-A784-133FAC925333}" srcOrd="0" destOrd="0" presId="urn:microsoft.com/office/officeart/2005/8/layout/lProcess3"/>
    <dgm:cxn modelId="{0F27626F-B462-4D90-B0DD-679308D301C0}" type="presOf" srcId="{BA6C1EAB-2B40-4F4C-9EEB-32227BC22268}" destId="{471CA0A1-5FD0-491F-A26B-CBB7C2CF5E5C}" srcOrd="0" destOrd="0" presId="urn:microsoft.com/office/officeart/2005/8/layout/lProcess3"/>
    <dgm:cxn modelId="{1E9CD156-3F57-40DA-BB22-B82EE2E21A68}" type="presOf" srcId="{39D82D31-3E57-4255-ABEB-1C3D4E99A339}" destId="{68C892A7-1EB5-4FCE-9370-DE5FD546DD81}" srcOrd="0" destOrd="0" presId="urn:microsoft.com/office/officeart/2005/8/layout/lProcess3"/>
    <dgm:cxn modelId="{207E1A79-1809-4EE1-86DB-CBE4F2D87CC9}" srcId="{DB08AF1C-7414-4EC9-9EDD-5D11ECB31BF1}" destId="{2FFA9472-657F-404F-B8FB-0A1D9F803718}" srcOrd="1" destOrd="0" parTransId="{07E5C736-D0B6-40B2-A05A-D164DB22AF9A}" sibTransId="{01C3C27C-2DCF-424A-8526-0B452823B5F6}"/>
    <dgm:cxn modelId="{55A4657D-9CB3-46D0-A601-B643058389E1}" type="presOf" srcId="{464BBD8F-4F3B-418F-A356-F747C761B74E}" destId="{B62D2E5F-613C-4922-81D2-BC0F8B22EA83}" srcOrd="0" destOrd="0" presId="urn:microsoft.com/office/officeart/2005/8/layout/lProcess3"/>
    <dgm:cxn modelId="{9AEA037F-CAF0-4255-AC80-1288694F2CE2}" type="presOf" srcId="{466CE388-0FD9-45CC-8AEA-52F5E09E9607}" destId="{DFAE7486-2845-477A-A6CF-3994D555ECF5}" srcOrd="0" destOrd="0" presId="urn:microsoft.com/office/officeart/2005/8/layout/lProcess3"/>
    <dgm:cxn modelId="{8B6F407F-93A3-4C96-9031-42CA7B977408}" srcId="{464BBD8F-4F3B-418F-A356-F747C761B74E}" destId="{BA6C1EAB-2B40-4F4C-9EEB-32227BC22268}" srcOrd="1" destOrd="0" parTransId="{7D617C64-353B-47CD-B819-22BBCCC0B560}" sibTransId="{15F45706-6F95-485C-93A2-145A8E9FD41F}"/>
    <dgm:cxn modelId="{75CE019A-995D-4638-BBBB-E9BBBD3F27A4}" srcId="{466CE388-0FD9-45CC-8AEA-52F5E09E9607}" destId="{9510995E-3475-44B8-949A-32F96EF19814}" srcOrd="1" destOrd="0" parTransId="{CA3DF53C-5B30-4C09-8177-4E9120590EDE}" sibTransId="{86669E56-1CA8-402A-ABBB-3835D008543F}"/>
    <dgm:cxn modelId="{728ADDA1-9C34-4C6D-8DC2-FDB386333819}" type="presOf" srcId="{DB08AF1C-7414-4EC9-9EDD-5D11ECB31BF1}" destId="{0E7CF034-A4D5-4830-BC92-A0A00E722AB3}" srcOrd="0" destOrd="0" presId="urn:microsoft.com/office/officeart/2005/8/layout/lProcess3"/>
    <dgm:cxn modelId="{8DE40AC7-18B0-4D05-82D9-A50C39AD00D4}" srcId="{466CE388-0FD9-45CC-8AEA-52F5E09E9607}" destId="{E0B5C281-E143-4BE7-97B0-9920B87EBBA7}" srcOrd="2" destOrd="0" parTransId="{714D44F4-417A-4B26-BE24-43C648F05D86}" sibTransId="{DDAFEF45-9137-422C-8A54-9943EC2F78B0}"/>
    <dgm:cxn modelId="{68B0BBDE-B4A6-43A8-8CCE-3AACA82046C5}" srcId="{2FFA9472-657F-404F-B8FB-0A1D9F803718}" destId="{32A88E37-39F0-46E0-802D-E0FC2B1CC23F}" srcOrd="1" destOrd="0" parTransId="{5E402FBC-B69C-4F58-B849-DEA48385A0DB}" sibTransId="{3E69BC97-3BD2-4211-9CE6-D613B198773A}"/>
    <dgm:cxn modelId="{99BBE9EA-E949-4BD3-BF11-825979713E50}" type="presOf" srcId="{7C676315-3D8B-4FEE-ABB4-10615B5EEC28}" destId="{2882535C-539C-4B8F-8D67-9875A3149616}" srcOrd="0" destOrd="0" presId="urn:microsoft.com/office/officeart/2005/8/layout/lProcess3"/>
    <dgm:cxn modelId="{EC017CF8-DFC2-4B9E-AF28-625138837971}" type="presOf" srcId="{32A88E37-39F0-46E0-802D-E0FC2B1CC23F}" destId="{7049863C-A611-4B28-A0F1-9337401AD402}" srcOrd="0" destOrd="0" presId="urn:microsoft.com/office/officeart/2005/8/layout/lProcess3"/>
    <dgm:cxn modelId="{2D0BA856-7888-4DB5-87CE-DFC6A301FFC1}" type="presParOf" srcId="{0E7CF034-A4D5-4830-BC92-A0A00E722AB3}" destId="{0A19448B-FB10-423B-85B7-47D1CC6A9F19}" srcOrd="0" destOrd="0" presId="urn:microsoft.com/office/officeart/2005/8/layout/lProcess3"/>
    <dgm:cxn modelId="{62135DD3-A93B-450B-AB4C-A238B7E1DCF0}" type="presParOf" srcId="{0A19448B-FB10-423B-85B7-47D1CC6A9F19}" destId="{DFAE7486-2845-477A-A6CF-3994D555ECF5}" srcOrd="0" destOrd="0" presId="urn:microsoft.com/office/officeart/2005/8/layout/lProcess3"/>
    <dgm:cxn modelId="{0A1E4094-D450-445D-B975-B130EC7BEF10}" type="presParOf" srcId="{0A19448B-FB10-423B-85B7-47D1CC6A9F19}" destId="{72E9DC9F-DBF9-423C-B5CB-E66C42AEAF7D}" srcOrd="1" destOrd="0" presId="urn:microsoft.com/office/officeart/2005/8/layout/lProcess3"/>
    <dgm:cxn modelId="{F53DE14A-54CC-484F-8D3D-557F729D44AB}" type="presParOf" srcId="{0A19448B-FB10-423B-85B7-47D1CC6A9F19}" destId="{68C892A7-1EB5-4FCE-9370-DE5FD546DD81}" srcOrd="2" destOrd="0" presId="urn:microsoft.com/office/officeart/2005/8/layout/lProcess3"/>
    <dgm:cxn modelId="{8E97E957-2FFB-4DF0-B5DB-42A03D8E2D53}" type="presParOf" srcId="{0A19448B-FB10-423B-85B7-47D1CC6A9F19}" destId="{8E430CAB-85B9-45E1-8EC0-0A8E1794B644}" srcOrd="3" destOrd="0" presId="urn:microsoft.com/office/officeart/2005/8/layout/lProcess3"/>
    <dgm:cxn modelId="{AB969B8F-3E42-4AEA-8713-3462D7E9D560}" type="presParOf" srcId="{0A19448B-FB10-423B-85B7-47D1CC6A9F19}" destId="{B51FEB8A-33EB-47E0-8882-B0A6D8EC8B73}" srcOrd="4" destOrd="0" presId="urn:microsoft.com/office/officeart/2005/8/layout/lProcess3"/>
    <dgm:cxn modelId="{13656E8C-2385-4921-8700-BAD2443EE83F}" type="presParOf" srcId="{0A19448B-FB10-423B-85B7-47D1CC6A9F19}" destId="{EAFA596F-4E7D-4061-8258-C063F507FBB2}" srcOrd="5" destOrd="0" presId="urn:microsoft.com/office/officeart/2005/8/layout/lProcess3"/>
    <dgm:cxn modelId="{E9461193-E70A-4C13-BC7D-69158723503E}" type="presParOf" srcId="{0A19448B-FB10-423B-85B7-47D1CC6A9F19}" destId="{CCB1A0EC-4C22-42FA-A784-133FAC925333}" srcOrd="6" destOrd="0" presId="urn:microsoft.com/office/officeart/2005/8/layout/lProcess3"/>
    <dgm:cxn modelId="{69CF4D5D-B7D4-43FC-A056-D0542EE11D76}" type="presParOf" srcId="{0E7CF034-A4D5-4830-BC92-A0A00E722AB3}" destId="{D8FF0873-D539-4902-9B57-CF5C6697E0A7}" srcOrd="1" destOrd="0" presId="urn:microsoft.com/office/officeart/2005/8/layout/lProcess3"/>
    <dgm:cxn modelId="{93DC566F-0121-494A-B0F5-11806929BD9D}" type="presParOf" srcId="{0E7CF034-A4D5-4830-BC92-A0A00E722AB3}" destId="{29535DBF-2E09-4B6F-912B-7D15511E1FC6}" srcOrd="2" destOrd="0" presId="urn:microsoft.com/office/officeart/2005/8/layout/lProcess3"/>
    <dgm:cxn modelId="{FC7A5176-2342-4BF6-8E41-C2CC23DC49B5}" type="presParOf" srcId="{29535DBF-2E09-4B6F-912B-7D15511E1FC6}" destId="{D614A0FE-83EB-4806-9287-6DEB4CCB11AF}" srcOrd="0" destOrd="0" presId="urn:microsoft.com/office/officeart/2005/8/layout/lProcess3"/>
    <dgm:cxn modelId="{FAB158A1-CCC3-4499-87DB-C2A098C8D1A9}" type="presParOf" srcId="{29535DBF-2E09-4B6F-912B-7D15511E1FC6}" destId="{D01FFAE0-2CDF-4239-BF2E-7B1D3AF752DA}" srcOrd="1" destOrd="0" presId="urn:microsoft.com/office/officeart/2005/8/layout/lProcess3"/>
    <dgm:cxn modelId="{CEF283D5-258F-4448-999B-0F918CC14D32}" type="presParOf" srcId="{29535DBF-2E09-4B6F-912B-7D15511E1FC6}" destId="{4642647D-26AB-4E4E-BE95-3744BA283BE8}" srcOrd="2" destOrd="0" presId="urn:microsoft.com/office/officeart/2005/8/layout/lProcess3"/>
    <dgm:cxn modelId="{DF633EDA-6013-4ED6-8F0B-8CEBADA0A414}" type="presParOf" srcId="{29535DBF-2E09-4B6F-912B-7D15511E1FC6}" destId="{D1F0AD48-D602-41EE-BCA8-6AE0D1487177}" srcOrd="3" destOrd="0" presId="urn:microsoft.com/office/officeart/2005/8/layout/lProcess3"/>
    <dgm:cxn modelId="{1BD1A06C-F75F-43AD-BF9F-8B9890AB617D}" type="presParOf" srcId="{29535DBF-2E09-4B6F-912B-7D15511E1FC6}" destId="{7049863C-A611-4B28-A0F1-9337401AD402}" srcOrd="4" destOrd="0" presId="urn:microsoft.com/office/officeart/2005/8/layout/lProcess3"/>
    <dgm:cxn modelId="{C2B7D646-5F18-4C8E-BEC1-45C3BD25B073}" type="presParOf" srcId="{29535DBF-2E09-4B6F-912B-7D15511E1FC6}" destId="{406DE22F-53F3-46DC-82E2-76EC3317CF23}" srcOrd="5" destOrd="0" presId="urn:microsoft.com/office/officeart/2005/8/layout/lProcess3"/>
    <dgm:cxn modelId="{559532C3-F184-413A-8050-C32EAE91EA6D}" type="presParOf" srcId="{29535DBF-2E09-4B6F-912B-7D15511E1FC6}" destId="{DD9F9BA3-F48F-467D-87D6-34D2CE00CB4D}" srcOrd="6" destOrd="0" presId="urn:microsoft.com/office/officeart/2005/8/layout/lProcess3"/>
    <dgm:cxn modelId="{A1004908-959B-417F-9C5B-92BE711B6511}" type="presParOf" srcId="{0E7CF034-A4D5-4830-BC92-A0A00E722AB3}" destId="{D67C6B1E-01CC-4AD6-976F-C2533815FB2D}" srcOrd="3" destOrd="0" presId="urn:microsoft.com/office/officeart/2005/8/layout/lProcess3"/>
    <dgm:cxn modelId="{E807ED32-D8A3-444D-ADAE-44742B7A7E14}" type="presParOf" srcId="{0E7CF034-A4D5-4830-BC92-A0A00E722AB3}" destId="{B0D6C304-0D8E-4E49-BB35-BF5C71BEDA7A}" srcOrd="4" destOrd="0" presId="urn:microsoft.com/office/officeart/2005/8/layout/lProcess3"/>
    <dgm:cxn modelId="{A528DD74-0201-4136-9C39-968C22C781EC}" type="presParOf" srcId="{B0D6C304-0D8E-4E49-BB35-BF5C71BEDA7A}" destId="{B62D2E5F-613C-4922-81D2-BC0F8B22EA83}" srcOrd="0" destOrd="0" presId="urn:microsoft.com/office/officeart/2005/8/layout/lProcess3"/>
    <dgm:cxn modelId="{813FB29E-2503-4B6A-9EDA-D949EF303C7B}" type="presParOf" srcId="{B0D6C304-0D8E-4E49-BB35-BF5C71BEDA7A}" destId="{DFF92C21-BAEE-477E-9B90-040147A60CA7}" srcOrd="1" destOrd="0" presId="urn:microsoft.com/office/officeart/2005/8/layout/lProcess3"/>
    <dgm:cxn modelId="{291C98C2-0968-408C-8B83-0BDF1DA4608A}" type="presParOf" srcId="{B0D6C304-0D8E-4E49-BB35-BF5C71BEDA7A}" destId="{2882535C-539C-4B8F-8D67-9875A3149616}" srcOrd="2" destOrd="0" presId="urn:microsoft.com/office/officeart/2005/8/layout/lProcess3"/>
    <dgm:cxn modelId="{2461BF90-FEBA-443D-82EE-C21BBD3B3771}" type="presParOf" srcId="{B0D6C304-0D8E-4E49-BB35-BF5C71BEDA7A}" destId="{12E782B1-A616-4065-9BE5-E7D4111A1C36}" srcOrd="3" destOrd="0" presId="urn:microsoft.com/office/officeart/2005/8/layout/lProcess3"/>
    <dgm:cxn modelId="{5101F95E-8657-499F-B865-E227E8BEABD5}" type="presParOf" srcId="{B0D6C304-0D8E-4E49-BB35-BF5C71BEDA7A}" destId="{471CA0A1-5FD0-491F-A26B-CBB7C2CF5E5C}" srcOrd="4" destOrd="0" presId="urn:microsoft.com/office/officeart/2005/8/layout/l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08AF1C-7414-4EC9-9EDD-5D11ECB31BF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5EAF267-B043-4055-AB41-FFF03FE5384B}">
      <dgm:prSet phldrT="[Text]"/>
      <dgm:spPr/>
      <dgm:t>
        <a:bodyPr/>
        <a:lstStyle/>
        <a:p>
          <a:r>
            <a:rPr lang="en-US"/>
            <a:t>CIP Decision Engine</a:t>
          </a:r>
        </a:p>
      </dgm:t>
    </dgm:pt>
    <dgm:pt modelId="{E5888DC7-8D1A-402C-BD0C-8AE2AC7DD076}" type="parTrans" cxnId="{4FC5A7A7-F616-4A3C-A8E5-DA9E45A3AB87}">
      <dgm:prSet/>
      <dgm:spPr/>
      <dgm:t>
        <a:bodyPr/>
        <a:lstStyle/>
        <a:p>
          <a:endParaRPr lang="en-US"/>
        </a:p>
      </dgm:t>
    </dgm:pt>
    <dgm:pt modelId="{ACA20E6C-F5A5-4BE4-8C6F-CD114EA73A05}" type="sibTrans" cxnId="{4FC5A7A7-F616-4A3C-A8E5-DA9E45A3AB87}">
      <dgm:prSet/>
      <dgm:spPr/>
      <dgm:t>
        <a:bodyPr/>
        <a:lstStyle/>
        <a:p>
          <a:endParaRPr lang="en-US"/>
        </a:p>
      </dgm:t>
    </dgm:pt>
    <dgm:pt modelId="{2FFA9472-657F-404F-B8FB-0A1D9F803718}">
      <dgm:prSet phldrT="[Text]"/>
      <dgm:spPr/>
      <dgm:t>
        <a:bodyPr/>
        <a:lstStyle/>
        <a:p>
          <a:r>
            <a:rPr lang="en-US"/>
            <a:t>OneKYC</a:t>
          </a:r>
        </a:p>
      </dgm:t>
    </dgm:pt>
    <dgm:pt modelId="{07E5C736-D0B6-40B2-A05A-D164DB22AF9A}" type="parTrans" cxnId="{207E1A79-1809-4EE1-86DB-CBE4F2D87CC9}">
      <dgm:prSet/>
      <dgm:spPr/>
      <dgm:t>
        <a:bodyPr/>
        <a:lstStyle/>
        <a:p>
          <a:endParaRPr lang="en-US"/>
        </a:p>
      </dgm:t>
    </dgm:pt>
    <dgm:pt modelId="{01C3C27C-2DCF-424A-8526-0B452823B5F6}" type="sibTrans" cxnId="{207E1A79-1809-4EE1-86DB-CBE4F2D87CC9}">
      <dgm:prSet/>
      <dgm:spPr/>
      <dgm:t>
        <a:bodyPr/>
        <a:lstStyle/>
        <a:p>
          <a:endParaRPr lang="en-US"/>
        </a:p>
      </dgm:t>
    </dgm:pt>
    <dgm:pt modelId="{78B7DE62-4DD3-43A6-8427-5D7CDA9D8B4B}">
      <dgm:prSet phldrT="[Text]"/>
      <dgm:spPr/>
      <dgm:t>
        <a:bodyPr/>
        <a:lstStyle/>
        <a:p>
          <a:r>
            <a:rPr lang="en-US"/>
            <a:t>Omni KYC</a:t>
          </a:r>
        </a:p>
      </dgm:t>
    </dgm:pt>
    <dgm:pt modelId="{49FE8F8A-1233-43C5-B6C0-9BAD5174B9BC}" type="parTrans" cxnId="{C5BB2C3D-B6FC-4C12-A4FE-13473E3A77B2}">
      <dgm:prSet/>
      <dgm:spPr/>
      <dgm:t>
        <a:bodyPr/>
        <a:lstStyle/>
        <a:p>
          <a:endParaRPr lang="en-US"/>
        </a:p>
      </dgm:t>
    </dgm:pt>
    <dgm:pt modelId="{83438B77-A650-4A91-B267-D99BCAA89533}" type="sibTrans" cxnId="{C5BB2C3D-B6FC-4C12-A4FE-13473E3A77B2}">
      <dgm:prSet/>
      <dgm:spPr/>
      <dgm:t>
        <a:bodyPr/>
        <a:lstStyle/>
        <a:p>
          <a:endParaRPr lang="en-US"/>
        </a:p>
      </dgm:t>
    </dgm:pt>
    <dgm:pt modelId="{32A88E37-39F0-46E0-802D-E0FC2B1CC23F}">
      <dgm:prSet phldrT="[Text]"/>
      <dgm:spPr/>
      <dgm:t>
        <a:bodyPr/>
        <a:lstStyle/>
        <a:p>
          <a:r>
            <a:rPr lang="en-US"/>
            <a:t>Web KYC</a:t>
          </a:r>
        </a:p>
      </dgm:t>
    </dgm:pt>
    <dgm:pt modelId="{5E402FBC-B69C-4F58-B849-DEA48385A0DB}" type="parTrans" cxnId="{68B0BBDE-B4A6-43A8-8CCE-3AACA82046C5}">
      <dgm:prSet/>
      <dgm:spPr/>
      <dgm:t>
        <a:bodyPr/>
        <a:lstStyle/>
        <a:p>
          <a:endParaRPr lang="en-US"/>
        </a:p>
      </dgm:t>
    </dgm:pt>
    <dgm:pt modelId="{3E69BC97-3BD2-4211-9CE6-D613B198773A}" type="sibTrans" cxnId="{68B0BBDE-B4A6-43A8-8CCE-3AACA82046C5}">
      <dgm:prSet/>
      <dgm:spPr/>
      <dgm:t>
        <a:bodyPr/>
        <a:lstStyle/>
        <a:p>
          <a:endParaRPr lang="en-US"/>
        </a:p>
      </dgm:t>
    </dgm:pt>
    <dgm:pt modelId="{464BBD8F-4F3B-418F-A356-F747C761B74E}">
      <dgm:prSet phldrT="[Text]"/>
      <dgm:spPr/>
      <dgm:t>
        <a:bodyPr/>
        <a:lstStyle/>
        <a:p>
          <a:r>
            <a:rPr lang="en-US"/>
            <a:t>Web</a:t>
          </a:r>
        </a:p>
      </dgm:t>
    </dgm:pt>
    <dgm:pt modelId="{F2A40F45-FEBC-4E53-9970-7789E122245A}" type="parTrans" cxnId="{4BDD4169-B3D3-4E97-96BD-F194834928C8}">
      <dgm:prSet/>
      <dgm:spPr/>
      <dgm:t>
        <a:bodyPr/>
        <a:lstStyle/>
        <a:p>
          <a:endParaRPr lang="en-US"/>
        </a:p>
      </dgm:t>
    </dgm:pt>
    <dgm:pt modelId="{C3B4C1E0-840E-4419-ABC8-72BF4CA27BE0}" type="sibTrans" cxnId="{4BDD4169-B3D3-4E97-96BD-F194834928C8}">
      <dgm:prSet/>
      <dgm:spPr/>
      <dgm:t>
        <a:bodyPr/>
        <a:lstStyle/>
        <a:p>
          <a:endParaRPr lang="en-US"/>
        </a:p>
      </dgm:t>
    </dgm:pt>
    <dgm:pt modelId="{7C676315-3D8B-4FEE-ABB4-10615B5EEC28}">
      <dgm:prSet phldrT="[Text]" phldr="1"/>
      <dgm:spPr/>
      <dgm:t>
        <a:bodyPr/>
        <a:lstStyle/>
        <a:p>
          <a:endParaRPr lang="en-US"/>
        </a:p>
      </dgm:t>
    </dgm:pt>
    <dgm:pt modelId="{0D71EF17-26A9-4F3B-9432-3AEB343CC660}" type="parTrans" cxnId="{29CD2214-8D63-4E61-9DC7-A850DC5510CE}">
      <dgm:prSet/>
      <dgm:spPr/>
      <dgm:t>
        <a:bodyPr/>
        <a:lstStyle/>
        <a:p>
          <a:endParaRPr lang="en-US"/>
        </a:p>
      </dgm:t>
    </dgm:pt>
    <dgm:pt modelId="{316B90C7-6179-4C1C-BD11-A5893226EE40}" type="sibTrans" cxnId="{29CD2214-8D63-4E61-9DC7-A850DC5510CE}">
      <dgm:prSet/>
      <dgm:spPr/>
      <dgm:t>
        <a:bodyPr/>
        <a:lstStyle/>
        <a:p>
          <a:endParaRPr lang="en-US"/>
        </a:p>
      </dgm:t>
    </dgm:pt>
    <dgm:pt modelId="{BA6C1EAB-2B40-4F4C-9EEB-32227BC22268}">
      <dgm:prSet phldrT="[Text]" phldr="1"/>
      <dgm:spPr/>
      <dgm:t>
        <a:bodyPr/>
        <a:lstStyle/>
        <a:p>
          <a:endParaRPr lang="en-US"/>
        </a:p>
      </dgm:t>
    </dgm:pt>
    <dgm:pt modelId="{7D617C64-353B-47CD-B819-22BBCCC0B560}" type="parTrans" cxnId="{8B6F407F-93A3-4C96-9031-42CA7B977408}">
      <dgm:prSet/>
      <dgm:spPr/>
      <dgm:t>
        <a:bodyPr/>
        <a:lstStyle/>
        <a:p>
          <a:endParaRPr lang="en-US"/>
        </a:p>
      </dgm:t>
    </dgm:pt>
    <dgm:pt modelId="{15F45706-6F95-485C-93A2-145A8E9FD41F}" type="sibTrans" cxnId="{8B6F407F-93A3-4C96-9031-42CA7B977408}">
      <dgm:prSet/>
      <dgm:spPr/>
      <dgm:t>
        <a:bodyPr/>
        <a:lstStyle/>
        <a:p>
          <a:endParaRPr lang="en-US"/>
        </a:p>
      </dgm:t>
    </dgm:pt>
    <dgm:pt modelId="{D797CFD1-5774-4626-ACAA-42DAAA2BD05B}">
      <dgm:prSet phldrT="[Text]"/>
      <dgm:spPr/>
      <dgm:t>
        <a:bodyPr/>
        <a:lstStyle/>
        <a:p>
          <a:r>
            <a:rPr lang="en-US" err="1"/>
            <a:t>eSign</a:t>
          </a:r>
          <a:endParaRPr lang="en-US"/>
        </a:p>
      </dgm:t>
    </dgm:pt>
    <dgm:pt modelId="{2FCDDB8C-8D3A-4BAB-AF39-BE40F12D95AA}" type="parTrans" cxnId="{B1E80B25-42CE-4BF4-8547-760F2FB6F188}">
      <dgm:prSet/>
      <dgm:spPr/>
      <dgm:t>
        <a:bodyPr/>
        <a:lstStyle/>
        <a:p>
          <a:endParaRPr lang="en-US"/>
        </a:p>
      </dgm:t>
    </dgm:pt>
    <dgm:pt modelId="{21B68EE0-89E1-48D0-A0EB-1B79D94AAB68}" type="sibTrans" cxnId="{B1E80B25-42CE-4BF4-8547-760F2FB6F188}">
      <dgm:prSet/>
      <dgm:spPr/>
      <dgm:t>
        <a:bodyPr/>
        <a:lstStyle/>
        <a:p>
          <a:endParaRPr lang="en-US"/>
        </a:p>
      </dgm:t>
    </dgm:pt>
    <dgm:pt modelId="{35671469-86CE-45C6-8AF3-200912DE61C7}">
      <dgm:prSet phldrT="[Text]"/>
      <dgm:spPr/>
      <dgm:t>
        <a:bodyPr/>
        <a:lstStyle/>
        <a:p>
          <a:r>
            <a:rPr lang="en-US" err="1"/>
            <a:t>OneKYC</a:t>
          </a:r>
          <a:endParaRPr lang="en-US"/>
        </a:p>
      </dgm:t>
    </dgm:pt>
    <dgm:pt modelId="{66A7A146-E250-4C33-80E6-0635F3D63A6B}" type="parTrans" cxnId="{9F65A71D-3031-494C-9879-5348465FB9EB}">
      <dgm:prSet/>
      <dgm:spPr/>
    </dgm:pt>
    <dgm:pt modelId="{CD0D2E0D-9946-48F5-A9F1-1B2525A56D05}" type="sibTrans" cxnId="{9F65A71D-3031-494C-9879-5348465FB9EB}">
      <dgm:prSet/>
      <dgm:spPr/>
    </dgm:pt>
    <dgm:pt modelId="{3C6AE5DA-8AD5-465E-AA91-918D862689ED}">
      <dgm:prSet phldrT="[Text]"/>
      <dgm:spPr/>
      <dgm:t>
        <a:bodyPr/>
        <a:lstStyle/>
        <a:p>
          <a:r>
            <a:rPr lang="en-US"/>
            <a:t>IDP/KYC Dashboard</a:t>
          </a:r>
        </a:p>
      </dgm:t>
    </dgm:pt>
    <dgm:pt modelId="{9E5A124C-F521-4AC9-9737-55B63EE8F79F}" type="parTrans" cxnId="{99791E6D-6171-4247-AB92-11C4E3097D6B}">
      <dgm:prSet/>
      <dgm:spPr/>
    </dgm:pt>
    <dgm:pt modelId="{861BA9F5-80E0-4545-8F02-C5722BA9AC22}" type="sibTrans" cxnId="{99791E6D-6171-4247-AB92-11C4E3097D6B}">
      <dgm:prSet/>
      <dgm:spPr/>
    </dgm:pt>
    <dgm:pt modelId="{AC90F61E-99D0-4E86-AE55-4D170DD930C4}">
      <dgm:prSet phldrT="[Text]"/>
      <dgm:spPr/>
      <dgm:t>
        <a:bodyPr/>
        <a:lstStyle/>
        <a:p>
          <a:r>
            <a:rPr lang="en-US"/>
            <a:t>Update</a:t>
          </a:r>
        </a:p>
      </dgm:t>
    </dgm:pt>
    <dgm:pt modelId="{2AF8A3E4-8D2C-4973-9FA2-542EA7EFAA98}" type="parTrans" cxnId="{D1E6C5E4-2A92-804D-9F73-88919721CF74}">
      <dgm:prSet/>
      <dgm:spPr/>
    </dgm:pt>
    <dgm:pt modelId="{46806F46-FE1F-4CD4-B283-32CCAA57300E}" type="sibTrans" cxnId="{D1E6C5E4-2A92-804D-9F73-88919721CF74}">
      <dgm:prSet/>
      <dgm:spPr/>
    </dgm:pt>
    <dgm:pt modelId="{037AB860-005D-4D8F-9588-1C493B066C52}">
      <dgm:prSet phldrT="[Text]"/>
      <dgm:spPr/>
      <dgm:t>
        <a:bodyPr/>
        <a:lstStyle/>
        <a:p>
          <a:r>
            <a:rPr lang="en-US"/>
            <a:t>Upload Docs</a:t>
          </a:r>
        </a:p>
      </dgm:t>
    </dgm:pt>
    <dgm:pt modelId="{392B6930-A4B7-469F-9BE7-F4FAE9207A7A}" type="parTrans" cxnId="{F7DF6ECF-D44F-B644-9F2F-3E869CD5AA17}">
      <dgm:prSet/>
      <dgm:spPr/>
    </dgm:pt>
    <dgm:pt modelId="{251B5E4C-1EC4-4403-937E-C0DBBA298F38}" type="sibTrans" cxnId="{F7DF6ECF-D44F-B644-9F2F-3E869CD5AA17}">
      <dgm:prSet/>
      <dgm:spPr/>
    </dgm:pt>
    <dgm:pt modelId="{74D91122-6E77-4AE4-9DCA-D10AC1A12478}">
      <dgm:prSet phldrT="[Text]"/>
      <dgm:spPr/>
      <dgm:t>
        <a:bodyPr/>
        <a:lstStyle/>
        <a:p>
          <a:r>
            <a:rPr lang="en-US"/>
            <a:t>Manage KYC</a:t>
          </a:r>
        </a:p>
      </dgm:t>
    </dgm:pt>
    <dgm:pt modelId="{63362C48-6E28-4167-8E98-D5C63E0A3007}" type="parTrans" cxnId="{BC324CDC-89F1-9348-888E-3BD73C35220B}">
      <dgm:prSet/>
      <dgm:spPr/>
    </dgm:pt>
    <dgm:pt modelId="{90F37612-5569-439C-B3D0-7C1633D71638}" type="sibTrans" cxnId="{BC324CDC-89F1-9348-888E-3BD73C35220B}">
      <dgm:prSet/>
      <dgm:spPr/>
    </dgm:pt>
    <dgm:pt modelId="{0E7CF034-A4D5-4830-BC92-A0A00E722AB3}" type="pres">
      <dgm:prSet presAssocID="{DB08AF1C-7414-4EC9-9EDD-5D11ECB31BF1}" presName="Name0" presStyleCnt="0">
        <dgm:presLayoutVars>
          <dgm:chPref val="3"/>
          <dgm:dir/>
          <dgm:animLvl val="lvl"/>
          <dgm:resizeHandles/>
        </dgm:presLayoutVars>
      </dgm:prSet>
      <dgm:spPr/>
    </dgm:pt>
    <dgm:pt modelId="{9AC079B0-F61C-4BEB-9C4A-7A6108DFA0FB}" type="pres">
      <dgm:prSet presAssocID="{35EAF267-B043-4055-AB41-FFF03FE5384B}" presName="horFlow" presStyleCnt="0"/>
      <dgm:spPr/>
    </dgm:pt>
    <dgm:pt modelId="{B1DD3034-F820-40E8-B1B4-64EB02CEC552}" type="pres">
      <dgm:prSet presAssocID="{35EAF267-B043-4055-AB41-FFF03FE5384B}" presName="bigChev" presStyleLbl="node1" presStyleIdx="0" presStyleCnt="4"/>
      <dgm:spPr/>
    </dgm:pt>
    <dgm:pt modelId="{ECE6B2E4-6167-4E50-8623-A9DD0D822298}" type="pres">
      <dgm:prSet presAssocID="{35EAF267-B043-4055-AB41-FFF03FE5384B}" presName="vSp" presStyleCnt="0"/>
      <dgm:spPr/>
    </dgm:pt>
    <dgm:pt modelId="{29535DBF-2E09-4B6F-912B-7D15511E1FC6}" type="pres">
      <dgm:prSet presAssocID="{2FFA9472-657F-404F-B8FB-0A1D9F803718}" presName="horFlow" presStyleCnt="0"/>
      <dgm:spPr/>
    </dgm:pt>
    <dgm:pt modelId="{D614A0FE-83EB-4806-9287-6DEB4CCB11AF}" type="pres">
      <dgm:prSet presAssocID="{2FFA9472-657F-404F-B8FB-0A1D9F803718}" presName="bigChev" presStyleLbl="node1" presStyleIdx="1" presStyleCnt="4"/>
      <dgm:spPr/>
    </dgm:pt>
    <dgm:pt modelId="{D01FFAE0-2CDF-4239-BF2E-7B1D3AF752DA}" type="pres">
      <dgm:prSet presAssocID="{49FE8F8A-1233-43C5-B6C0-9BAD5174B9BC}" presName="parTrans" presStyleCnt="0"/>
      <dgm:spPr/>
    </dgm:pt>
    <dgm:pt modelId="{4642647D-26AB-4E4E-BE95-3744BA283BE8}" type="pres">
      <dgm:prSet presAssocID="{78B7DE62-4DD3-43A6-8427-5D7CDA9D8B4B}" presName="node" presStyleLbl="alignAccFollowNode1" presStyleIdx="0" presStyleCnt="9">
        <dgm:presLayoutVars>
          <dgm:bulletEnabled val="1"/>
        </dgm:presLayoutVars>
      </dgm:prSet>
      <dgm:spPr/>
    </dgm:pt>
    <dgm:pt modelId="{D1F0AD48-D602-41EE-BCA8-6AE0D1487177}" type="pres">
      <dgm:prSet presAssocID="{83438B77-A650-4A91-B267-D99BCAA89533}" presName="sibTrans" presStyleCnt="0"/>
      <dgm:spPr/>
    </dgm:pt>
    <dgm:pt modelId="{7049863C-A611-4B28-A0F1-9337401AD402}" type="pres">
      <dgm:prSet presAssocID="{32A88E37-39F0-46E0-802D-E0FC2B1CC23F}" presName="node" presStyleLbl="alignAccFollowNode1" presStyleIdx="1" presStyleCnt="9">
        <dgm:presLayoutVars>
          <dgm:bulletEnabled val="1"/>
        </dgm:presLayoutVars>
      </dgm:prSet>
      <dgm:spPr/>
    </dgm:pt>
    <dgm:pt modelId="{406DE22F-53F3-46DC-82E2-76EC3317CF23}" type="pres">
      <dgm:prSet presAssocID="{3E69BC97-3BD2-4211-9CE6-D613B198773A}" presName="sibTrans" presStyleCnt="0"/>
      <dgm:spPr/>
    </dgm:pt>
    <dgm:pt modelId="{63BBCAFD-018B-40D9-93A5-3A3BBD02083F}" type="pres">
      <dgm:prSet presAssocID="{35671469-86CE-45C6-8AF3-200912DE61C7}" presName="node" presStyleLbl="alignAccFollowNode1" presStyleIdx="2" presStyleCnt="9">
        <dgm:presLayoutVars>
          <dgm:bulletEnabled val="1"/>
        </dgm:presLayoutVars>
      </dgm:prSet>
      <dgm:spPr/>
    </dgm:pt>
    <dgm:pt modelId="{1DA4BC3E-18C5-434D-9177-86A9C4F17308}" type="pres">
      <dgm:prSet presAssocID="{CD0D2E0D-9946-48F5-A9F1-1B2525A56D05}" presName="sibTrans" presStyleCnt="0"/>
      <dgm:spPr/>
    </dgm:pt>
    <dgm:pt modelId="{DD9F9BA3-F48F-467D-87D6-34D2CE00CB4D}" type="pres">
      <dgm:prSet presAssocID="{D797CFD1-5774-4626-ACAA-42DAAA2BD05B}" presName="node" presStyleLbl="alignAccFollowNode1" presStyleIdx="3" presStyleCnt="9">
        <dgm:presLayoutVars>
          <dgm:bulletEnabled val="1"/>
        </dgm:presLayoutVars>
      </dgm:prSet>
      <dgm:spPr/>
    </dgm:pt>
    <dgm:pt modelId="{D67C6B1E-01CC-4AD6-976F-C2533815FB2D}" type="pres">
      <dgm:prSet presAssocID="{2FFA9472-657F-404F-B8FB-0A1D9F803718}" presName="vSp" presStyleCnt="0"/>
      <dgm:spPr/>
    </dgm:pt>
    <dgm:pt modelId="{B0D6C304-0D8E-4E49-BB35-BF5C71BEDA7A}" type="pres">
      <dgm:prSet presAssocID="{464BBD8F-4F3B-418F-A356-F747C761B74E}" presName="horFlow" presStyleCnt="0"/>
      <dgm:spPr/>
    </dgm:pt>
    <dgm:pt modelId="{B62D2E5F-613C-4922-81D2-BC0F8B22EA83}" type="pres">
      <dgm:prSet presAssocID="{464BBD8F-4F3B-418F-A356-F747C761B74E}" presName="bigChev" presStyleLbl="node1" presStyleIdx="2" presStyleCnt="4"/>
      <dgm:spPr/>
    </dgm:pt>
    <dgm:pt modelId="{CA73199D-90C3-4231-95CC-65FFB2E8B4A8}" type="pres">
      <dgm:prSet presAssocID="{464BBD8F-4F3B-418F-A356-F747C761B74E}" presName="vSp" presStyleCnt="0"/>
      <dgm:spPr/>
    </dgm:pt>
    <dgm:pt modelId="{174BD225-9CE6-4628-BC59-F241C430BE7A}" type="pres">
      <dgm:prSet presAssocID="{3C6AE5DA-8AD5-465E-AA91-918D862689ED}" presName="horFlow" presStyleCnt="0"/>
      <dgm:spPr/>
    </dgm:pt>
    <dgm:pt modelId="{629430EE-FF30-4640-820C-ACB1DEACAB2B}" type="pres">
      <dgm:prSet presAssocID="{3C6AE5DA-8AD5-465E-AA91-918D862689ED}" presName="bigChev" presStyleLbl="node1" presStyleIdx="3" presStyleCnt="4"/>
      <dgm:spPr/>
    </dgm:pt>
    <dgm:pt modelId="{3A37C59C-4816-4305-92AC-5C2C5E23B05E}" type="pres">
      <dgm:prSet presAssocID="{2AF8A3E4-8D2C-4973-9FA2-542EA7EFAA98}" presName="parTrans" presStyleCnt="0"/>
      <dgm:spPr/>
    </dgm:pt>
    <dgm:pt modelId="{B7691FF9-C604-44AB-8BB0-3B81A6595F56}" type="pres">
      <dgm:prSet presAssocID="{AC90F61E-99D0-4E86-AE55-4D170DD930C4}" presName="node" presStyleLbl="alignAccFollowNode1" presStyleIdx="4" presStyleCnt="9">
        <dgm:presLayoutVars>
          <dgm:bulletEnabled val="1"/>
        </dgm:presLayoutVars>
      </dgm:prSet>
      <dgm:spPr/>
    </dgm:pt>
    <dgm:pt modelId="{8F4EF804-CF62-4860-954F-B7A9A0ECE5FF}" type="pres">
      <dgm:prSet presAssocID="{46806F46-FE1F-4CD4-B283-32CCAA57300E}" presName="sibTrans" presStyleCnt="0"/>
      <dgm:spPr/>
    </dgm:pt>
    <dgm:pt modelId="{49D74990-A4BC-4301-89F9-3D978457CFEA}" type="pres">
      <dgm:prSet presAssocID="{037AB860-005D-4D8F-9588-1C493B066C52}" presName="node" presStyleLbl="alignAccFollowNode1" presStyleIdx="5" presStyleCnt="9">
        <dgm:presLayoutVars>
          <dgm:bulletEnabled val="1"/>
        </dgm:presLayoutVars>
      </dgm:prSet>
      <dgm:spPr/>
    </dgm:pt>
    <dgm:pt modelId="{93C0267F-7B38-4321-9C79-713C7C7EE124}" type="pres">
      <dgm:prSet presAssocID="{251B5E4C-1EC4-4403-937E-C0DBBA298F38}" presName="sibTrans" presStyleCnt="0"/>
      <dgm:spPr/>
    </dgm:pt>
    <dgm:pt modelId="{BAF815C7-AB2F-481D-ABBC-53549F32098F}" type="pres">
      <dgm:prSet presAssocID="{74D91122-6E77-4AE4-9DCA-D10AC1A12478}" presName="node" presStyleLbl="alignAccFollowNode1" presStyleIdx="6" presStyleCnt="9">
        <dgm:presLayoutVars>
          <dgm:bulletEnabled val="1"/>
        </dgm:presLayoutVars>
      </dgm:prSet>
      <dgm:spPr/>
    </dgm:pt>
    <dgm:pt modelId="{C21BB531-E18A-40D1-BB1B-F0CE374B761D}" type="pres">
      <dgm:prSet presAssocID="{90F37612-5569-439C-B3D0-7C1633D71638}" presName="sibTrans" presStyleCnt="0"/>
      <dgm:spPr/>
    </dgm:pt>
    <dgm:pt modelId="{2882535C-539C-4B8F-8D67-9875A3149616}" type="pres">
      <dgm:prSet presAssocID="{7C676315-3D8B-4FEE-ABB4-10615B5EEC28}" presName="node" presStyleLbl="alignAccFollowNode1" presStyleIdx="7" presStyleCnt="9">
        <dgm:presLayoutVars>
          <dgm:bulletEnabled val="1"/>
        </dgm:presLayoutVars>
      </dgm:prSet>
      <dgm:spPr/>
    </dgm:pt>
    <dgm:pt modelId="{12E782B1-A616-4065-9BE5-E7D4111A1C36}" type="pres">
      <dgm:prSet presAssocID="{316B90C7-6179-4C1C-BD11-A5893226EE40}" presName="sibTrans" presStyleCnt="0"/>
      <dgm:spPr/>
    </dgm:pt>
    <dgm:pt modelId="{471CA0A1-5FD0-491F-A26B-CBB7C2CF5E5C}" type="pres">
      <dgm:prSet presAssocID="{BA6C1EAB-2B40-4F4C-9EEB-32227BC22268}" presName="node" presStyleLbl="alignAccFollowNode1" presStyleIdx="8" presStyleCnt="9">
        <dgm:presLayoutVars>
          <dgm:bulletEnabled val="1"/>
        </dgm:presLayoutVars>
      </dgm:prSet>
      <dgm:spPr/>
    </dgm:pt>
  </dgm:ptLst>
  <dgm:cxnLst>
    <dgm:cxn modelId="{D73E7812-F7EC-7E49-8CB9-6A243070F4B6}" type="presOf" srcId="{AC90F61E-99D0-4E86-AE55-4D170DD930C4}" destId="{B7691FF9-C604-44AB-8BB0-3B81A6595F56}" srcOrd="0" destOrd="0" presId="urn:microsoft.com/office/officeart/2005/8/layout/lProcess3"/>
    <dgm:cxn modelId="{29CD2214-8D63-4E61-9DC7-A850DC5510CE}" srcId="{3C6AE5DA-8AD5-465E-AA91-918D862689ED}" destId="{7C676315-3D8B-4FEE-ABB4-10615B5EEC28}" srcOrd="3" destOrd="0" parTransId="{0D71EF17-26A9-4F3B-9432-3AEB343CC660}" sibTransId="{316B90C7-6179-4C1C-BD11-A5893226EE40}"/>
    <dgm:cxn modelId="{9F65A71D-3031-494C-9879-5348465FB9EB}" srcId="{2FFA9472-657F-404F-B8FB-0A1D9F803718}" destId="{35671469-86CE-45C6-8AF3-200912DE61C7}" srcOrd="2" destOrd="0" parTransId="{66A7A146-E250-4C33-80E6-0635F3D63A6B}" sibTransId="{CD0D2E0D-9946-48F5-A9F1-1B2525A56D05}"/>
    <dgm:cxn modelId="{BB13EF21-3962-654C-89D4-BC3AB7BA7B55}" type="presOf" srcId="{464BBD8F-4F3B-418F-A356-F747C761B74E}" destId="{B62D2E5F-613C-4922-81D2-BC0F8B22EA83}" srcOrd="0" destOrd="0" presId="urn:microsoft.com/office/officeart/2005/8/layout/lProcess3"/>
    <dgm:cxn modelId="{B1E80B25-42CE-4BF4-8547-760F2FB6F188}" srcId="{2FFA9472-657F-404F-B8FB-0A1D9F803718}" destId="{D797CFD1-5774-4626-ACAA-42DAAA2BD05B}" srcOrd="3" destOrd="0" parTransId="{2FCDDB8C-8D3A-4BAB-AF39-BE40F12D95AA}" sibTransId="{21B68EE0-89E1-48D0-A0EB-1B79D94AAB68}"/>
    <dgm:cxn modelId="{FD096F35-C7AA-594F-815E-A5305132BEC6}" type="presOf" srcId="{78B7DE62-4DD3-43A6-8427-5D7CDA9D8B4B}" destId="{4642647D-26AB-4E4E-BE95-3744BA283BE8}" srcOrd="0" destOrd="0" presId="urn:microsoft.com/office/officeart/2005/8/layout/lProcess3"/>
    <dgm:cxn modelId="{38112737-2006-724F-AC4E-887E23EA92F4}" type="presOf" srcId="{037AB860-005D-4D8F-9588-1C493B066C52}" destId="{49D74990-A4BC-4301-89F9-3D978457CFEA}" srcOrd="0" destOrd="0" presId="urn:microsoft.com/office/officeart/2005/8/layout/lProcess3"/>
    <dgm:cxn modelId="{C5BB2C3D-B6FC-4C12-A4FE-13473E3A77B2}" srcId="{2FFA9472-657F-404F-B8FB-0A1D9F803718}" destId="{78B7DE62-4DD3-43A6-8427-5D7CDA9D8B4B}" srcOrd="0" destOrd="0" parTransId="{49FE8F8A-1233-43C5-B6C0-9BAD5174B9BC}" sibTransId="{83438B77-A650-4A91-B267-D99BCAA89533}"/>
    <dgm:cxn modelId="{7C445B43-2624-6A4A-964D-D83F864D1A9A}" type="presOf" srcId="{74D91122-6E77-4AE4-9DCA-D10AC1A12478}" destId="{BAF815C7-AB2F-481D-ABBC-53549F32098F}" srcOrd="0" destOrd="0" presId="urn:microsoft.com/office/officeart/2005/8/layout/lProcess3"/>
    <dgm:cxn modelId="{4BDD4169-B3D3-4E97-96BD-F194834928C8}" srcId="{DB08AF1C-7414-4EC9-9EDD-5D11ECB31BF1}" destId="{464BBD8F-4F3B-418F-A356-F747C761B74E}" srcOrd="2" destOrd="0" parTransId="{F2A40F45-FEBC-4E53-9970-7789E122245A}" sibTransId="{C3B4C1E0-840E-4419-ABC8-72BF4CA27BE0}"/>
    <dgm:cxn modelId="{99791E6D-6171-4247-AB92-11C4E3097D6B}" srcId="{DB08AF1C-7414-4EC9-9EDD-5D11ECB31BF1}" destId="{3C6AE5DA-8AD5-465E-AA91-918D862689ED}" srcOrd="3" destOrd="0" parTransId="{9E5A124C-F521-4AC9-9737-55B63EE8F79F}" sibTransId="{861BA9F5-80E0-4545-8F02-C5722BA9AC22}"/>
    <dgm:cxn modelId="{207E1A79-1809-4EE1-86DB-CBE4F2D87CC9}" srcId="{DB08AF1C-7414-4EC9-9EDD-5D11ECB31BF1}" destId="{2FFA9472-657F-404F-B8FB-0A1D9F803718}" srcOrd="1" destOrd="0" parTransId="{07E5C736-D0B6-40B2-A05A-D164DB22AF9A}" sibTransId="{01C3C27C-2DCF-424A-8526-0B452823B5F6}"/>
    <dgm:cxn modelId="{3EA5FC5A-B9C1-0A42-955B-EC9761521E89}" type="presOf" srcId="{32A88E37-39F0-46E0-802D-E0FC2B1CC23F}" destId="{7049863C-A611-4B28-A0F1-9337401AD402}" srcOrd="0" destOrd="0" presId="urn:microsoft.com/office/officeart/2005/8/layout/lProcess3"/>
    <dgm:cxn modelId="{8B6F407F-93A3-4C96-9031-42CA7B977408}" srcId="{3C6AE5DA-8AD5-465E-AA91-918D862689ED}" destId="{BA6C1EAB-2B40-4F4C-9EEB-32227BC22268}" srcOrd="4" destOrd="0" parTransId="{7D617C64-353B-47CD-B819-22BBCCC0B560}" sibTransId="{15F45706-6F95-485C-93A2-145A8E9FD41F}"/>
    <dgm:cxn modelId="{9815B790-2432-6C44-8B19-186508A42045}" type="presOf" srcId="{3C6AE5DA-8AD5-465E-AA91-918D862689ED}" destId="{629430EE-FF30-4640-820C-ACB1DEACAB2B}" srcOrd="0" destOrd="0" presId="urn:microsoft.com/office/officeart/2005/8/layout/lProcess3"/>
    <dgm:cxn modelId="{1F78A89A-FF00-004E-917B-85CCE2633BD8}" type="presOf" srcId="{D797CFD1-5774-4626-ACAA-42DAAA2BD05B}" destId="{DD9F9BA3-F48F-467D-87D6-34D2CE00CB4D}" srcOrd="0" destOrd="0" presId="urn:microsoft.com/office/officeart/2005/8/layout/lProcess3"/>
    <dgm:cxn modelId="{728ADDA1-9C34-4C6D-8DC2-FDB386333819}" type="presOf" srcId="{DB08AF1C-7414-4EC9-9EDD-5D11ECB31BF1}" destId="{0E7CF034-A4D5-4830-BC92-A0A00E722AB3}" srcOrd="0" destOrd="0" presId="urn:microsoft.com/office/officeart/2005/8/layout/lProcess3"/>
    <dgm:cxn modelId="{4FC5A7A7-F616-4A3C-A8E5-DA9E45A3AB87}" srcId="{DB08AF1C-7414-4EC9-9EDD-5D11ECB31BF1}" destId="{35EAF267-B043-4055-AB41-FFF03FE5384B}" srcOrd="0" destOrd="0" parTransId="{E5888DC7-8D1A-402C-BD0C-8AE2AC7DD076}" sibTransId="{ACA20E6C-F5A5-4BE4-8C6F-CD114EA73A05}"/>
    <dgm:cxn modelId="{FD252FBB-3E6D-9848-BB72-A75A0BCAEFF2}" type="presOf" srcId="{2FFA9472-657F-404F-B8FB-0A1D9F803718}" destId="{D614A0FE-83EB-4806-9287-6DEB4CCB11AF}" srcOrd="0" destOrd="0" presId="urn:microsoft.com/office/officeart/2005/8/layout/lProcess3"/>
    <dgm:cxn modelId="{274BF5C4-EDE7-2D4C-BA0A-CD1B906A11E3}" type="presOf" srcId="{35671469-86CE-45C6-8AF3-200912DE61C7}" destId="{63BBCAFD-018B-40D9-93A5-3A3BBD02083F}" srcOrd="0" destOrd="0" presId="urn:microsoft.com/office/officeart/2005/8/layout/lProcess3"/>
    <dgm:cxn modelId="{F7DF6ECF-D44F-B644-9F2F-3E869CD5AA17}" srcId="{3C6AE5DA-8AD5-465E-AA91-918D862689ED}" destId="{037AB860-005D-4D8F-9588-1C493B066C52}" srcOrd="1" destOrd="0" parTransId="{392B6930-A4B7-469F-9BE7-F4FAE9207A7A}" sibTransId="{251B5E4C-1EC4-4403-937E-C0DBBA298F38}"/>
    <dgm:cxn modelId="{BC324CDC-89F1-9348-888E-3BD73C35220B}" srcId="{3C6AE5DA-8AD5-465E-AA91-918D862689ED}" destId="{74D91122-6E77-4AE4-9DCA-D10AC1A12478}" srcOrd="2" destOrd="0" parTransId="{63362C48-6E28-4167-8E98-D5C63E0A3007}" sibTransId="{90F37612-5569-439C-B3D0-7C1633D71638}"/>
    <dgm:cxn modelId="{68B0BBDE-B4A6-43A8-8CCE-3AACA82046C5}" srcId="{2FFA9472-657F-404F-B8FB-0A1D9F803718}" destId="{32A88E37-39F0-46E0-802D-E0FC2B1CC23F}" srcOrd="1" destOrd="0" parTransId="{5E402FBC-B69C-4F58-B849-DEA48385A0DB}" sibTransId="{3E69BC97-3BD2-4211-9CE6-D613B198773A}"/>
    <dgm:cxn modelId="{01E000E2-F6A1-924C-ABF9-6E9386E04A02}" type="presOf" srcId="{BA6C1EAB-2B40-4F4C-9EEB-32227BC22268}" destId="{471CA0A1-5FD0-491F-A26B-CBB7C2CF5E5C}" srcOrd="0" destOrd="0" presId="urn:microsoft.com/office/officeart/2005/8/layout/lProcess3"/>
    <dgm:cxn modelId="{39070FE3-71A1-664D-B70C-D82DD7F71B17}" type="presOf" srcId="{7C676315-3D8B-4FEE-ABB4-10615B5EEC28}" destId="{2882535C-539C-4B8F-8D67-9875A3149616}" srcOrd="0" destOrd="0" presId="urn:microsoft.com/office/officeart/2005/8/layout/lProcess3"/>
    <dgm:cxn modelId="{D1E6C5E4-2A92-804D-9F73-88919721CF74}" srcId="{3C6AE5DA-8AD5-465E-AA91-918D862689ED}" destId="{AC90F61E-99D0-4E86-AE55-4D170DD930C4}" srcOrd="0" destOrd="0" parTransId="{2AF8A3E4-8D2C-4973-9FA2-542EA7EFAA98}" sibTransId="{46806F46-FE1F-4CD4-B283-32CCAA57300E}"/>
    <dgm:cxn modelId="{E010A9ED-DB3D-544B-BE1F-49783513DA9F}" type="presOf" srcId="{35EAF267-B043-4055-AB41-FFF03FE5384B}" destId="{B1DD3034-F820-40E8-B1B4-64EB02CEC552}" srcOrd="0" destOrd="0" presId="urn:microsoft.com/office/officeart/2005/8/layout/lProcess3"/>
    <dgm:cxn modelId="{67E6BFCC-4735-D743-8375-F2D0B5441A81}" type="presParOf" srcId="{0E7CF034-A4D5-4830-BC92-A0A00E722AB3}" destId="{9AC079B0-F61C-4BEB-9C4A-7A6108DFA0FB}" srcOrd="0" destOrd="0" presId="urn:microsoft.com/office/officeart/2005/8/layout/lProcess3"/>
    <dgm:cxn modelId="{121F3C93-D43C-C040-AA55-E4D3E6CD0BDE}" type="presParOf" srcId="{9AC079B0-F61C-4BEB-9C4A-7A6108DFA0FB}" destId="{B1DD3034-F820-40E8-B1B4-64EB02CEC552}" srcOrd="0" destOrd="0" presId="urn:microsoft.com/office/officeart/2005/8/layout/lProcess3"/>
    <dgm:cxn modelId="{A21418F0-E9E7-9742-A292-7A6A518A90BB}" type="presParOf" srcId="{0E7CF034-A4D5-4830-BC92-A0A00E722AB3}" destId="{ECE6B2E4-6167-4E50-8623-A9DD0D822298}" srcOrd="1" destOrd="0" presId="urn:microsoft.com/office/officeart/2005/8/layout/lProcess3"/>
    <dgm:cxn modelId="{1742ED27-4BF1-384F-9370-44FB617474F9}" type="presParOf" srcId="{0E7CF034-A4D5-4830-BC92-A0A00E722AB3}" destId="{29535DBF-2E09-4B6F-912B-7D15511E1FC6}" srcOrd="2" destOrd="0" presId="urn:microsoft.com/office/officeart/2005/8/layout/lProcess3"/>
    <dgm:cxn modelId="{7D1A8F0E-73A2-6440-8CCB-9322FF7EDE6A}" type="presParOf" srcId="{29535DBF-2E09-4B6F-912B-7D15511E1FC6}" destId="{D614A0FE-83EB-4806-9287-6DEB4CCB11AF}" srcOrd="0" destOrd="0" presId="urn:microsoft.com/office/officeart/2005/8/layout/lProcess3"/>
    <dgm:cxn modelId="{D1D095CA-06E0-0D47-955D-68D2D5A8E71A}" type="presParOf" srcId="{29535DBF-2E09-4B6F-912B-7D15511E1FC6}" destId="{D01FFAE0-2CDF-4239-BF2E-7B1D3AF752DA}" srcOrd="1" destOrd="0" presId="urn:microsoft.com/office/officeart/2005/8/layout/lProcess3"/>
    <dgm:cxn modelId="{26D5EA44-F755-7242-8F39-471767F2DBB7}" type="presParOf" srcId="{29535DBF-2E09-4B6F-912B-7D15511E1FC6}" destId="{4642647D-26AB-4E4E-BE95-3744BA283BE8}" srcOrd="2" destOrd="0" presId="urn:microsoft.com/office/officeart/2005/8/layout/lProcess3"/>
    <dgm:cxn modelId="{0F8494E4-3E43-794E-B564-337C63ACDEAA}" type="presParOf" srcId="{29535DBF-2E09-4B6F-912B-7D15511E1FC6}" destId="{D1F0AD48-D602-41EE-BCA8-6AE0D1487177}" srcOrd="3" destOrd="0" presId="urn:microsoft.com/office/officeart/2005/8/layout/lProcess3"/>
    <dgm:cxn modelId="{579DFF88-A85D-E344-925B-F0ED4DEA50BC}" type="presParOf" srcId="{29535DBF-2E09-4B6F-912B-7D15511E1FC6}" destId="{7049863C-A611-4B28-A0F1-9337401AD402}" srcOrd="4" destOrd="0" presId="urn:microsoft.com/office/officeart/2005/8/layout/lProcess3"/>
    <dgm:cxn modelId="{7232BF71-9CBB-5843-8A49-18EE225F74FA}" type="presParOf" srcId="{29535DBF-2E09-4B6F-912B-7D15511E1FC6}" destId="{406DE22F-53F3-46DC-82E2-76EC3317CF23}" srcOrd="5" destOrd="0" presId="urn:microsoft.com/office/officeart/2005/8/layout/lProcess3"/>
    <dgm:cxn modelId="{50D9D8C3-FFD4-CA41-A3C3-5A2558BBDBAD}" type="presParOf" srcId="{29535DBF-2E09-4B6F-912B-7D15511E1FC6}" destId="{63BBCAFD-018B-40D9-93A5-3A3BBD02083F}" srcOrd="6" destOrd="0" presId="urn:microsoft.com/office/officeart/2005/8/layout/lProcess3"/>
    <dgm:cxn modelId="{E697D65E-C257-834D-B52C-8966266060FC}" type="presParOf" srcId="{29535DBF-2E09-4B6F-912B-7D15511E1FC6}" destId="{1DA4BC3E-18C5-434D-9177-86A9C4F17308}" srcOrd="7" destOrd="0" presId="urn:microsoft.com/office/officeart/2005/8/layout/lProcess3"/>
    <dgm:cxn modelId="{CE15B7FB-DE14-3D4A-9E06-DB02C4740529}" type="presParOf" srcId="{29535DBF-2E09-4B6F-912B-7D15511E1FC6}" destId="{DD9F9BA3-F48F-467D-87D6-34D2CE00CB4D}" srcOrd="8" destOrd="0" presId="urn:microsoft.com/office/officeart/2005/8/layout/lProcess3"/>
    <dgm:cxn modelId="{C1678EB3-82F5-DB4C-BA90-CF4AB292FD66}" type="presParOf" srcId="{0E7CF034-A4D5-4830-BC92-A0A00E722AB3}" destId="{D67C6B1E-01CC-4AD6-976F-C2533815FB2D}" srcOrd="3" destOrd="0" presId="urn:microsoft.com/office/officeart/2005/8/layout/lProcess3"/>
    <dgm:cxn modelId="{6261E6C0-D503-E348-B5A2-417C22199168}" type="presParOf" srcId="{0E7CF034-A4D5-4830-BC92-A0A00E722AB3}" destId="{B0D6C304-0D8E-4E49-BB35-BF5C71BEDA7A}" srcOrd="4" destOrd="0" presId="urn:microsoft.com/office/officeart/2005/8/layout/lProcess3"/>
    <dgm:cxn modelId="{A4E6644A-1453-1B40-BACC-6AAD010F281D}" type="presParOf" srcId="{B0D6C304-0D8E-4E49-BB35-BF5C71BEDA7A}" destId="{B62D2E5F-613C-4922-81D2-BC0F8B22EA83}" srcOrd="0" destOrd="0" presId="urn:microsoft.com/office/officeart/2005/8/layout/lProcess3"/>
    <dgm:cxn modelId="{0D588DA6-0F4B-B749-B28E-B482AF93A201}" type="presParOf" srcId="{0E7CF034-A4D5-4830-BC92-A0A00E722AB3}" destId="{CA73199D-90C3-4231-95CC-65FFB2E8B4A8}" srcOrd="5" destOrd="0" presId="urn:microsoft.com/office/officeart/2005/8/layout/lProcess3"/>
    <dgm:cxn modelId="{DE4E9AFC-B52C-B14B-B721-19261BA8D829}" type="presParOf" srcId="{0E7CF034-A4D5-4830-BC92-A0A00E722AB3}" destId="{174BD225-9CE6-4628-BC59-F241C430BE7A}" srcOrd="6" destOrd="0" presId="urn:microsoft.com/office/officeart/2005/8/layout/lProcess3"/>
    <dgm:cxn modelId="{8CE9F23E-E078-BA4E-9B1F-0ECE61759B2F}" type="presParOf" srcId="{174BD225-9CE6-4628-BC59-F241C430BE7A}" destId="{629430EE-FF30-4640-820C-ACB1DEACAB2B}" srcOrd="0" destOrd="0" presId="urn:microsoft.com/office/officeart/2005/8/layout/lProcess3"/>
    <dgm:cxn modelId="{24EC6932-DAAA-7541-A728-A2DC65A29E42}" type="presParOf" srcId="{174BD225-9CE6-4628-BC59-F241C430BE7A}" destId="{3A37C59C-4816-4305-92AC-5C2C5E23B05E}" srcOrd="1" destOrd="0" presId="urn:microsoft.com/office/officeart/2005/8/layout/lProcess3"/>
    <dgm:cxn modelId="{D1EE434C-39C6-D042-BF1F-3EF81F44FBDC}" type="presParOf" srcId="{174BD225-9CE6-4628-BC59-F241C430BE7A}" destId="{B7691FF9-C604-44AB-8BB0-3B81A6595F56}" srcOrd="2" destOrd="0" presId="urn:microsoft.com/office/officeart/2005/8/layout/lProcess3"/>
    <dgm:cxn modelId="{85FB68FF-5A7E-D24E-AAB7-EAA8CAB84640}" type="presParOf" srcId="{174BD225-9CE6-4628-BC59-F241C430BE7A}" destId="{8F4EF804-CF62-4860-954F-B7A9A0ECE5FF}" srcOrd="3" destOrd="0" presId="urn:microsoft.com/office/officeart/2005/8/layout/lProcess3"/>
    <dgm:cxn modelId="{505C682C-76A6-8B4B-A8F9-56A514A8532C}" type="presParOf" srcId="{174BD225-9CE6-4628-BC59-F241C430BE7A}" destId="{49D74990-A4BC-4301-89F9-3D978457CFEA}" srcOrd="4" destOrd="0" presId="urn:microsoft.com/office/officeart/2005/8/layout/lProcess3"/>
    <dgm:cxn modelId="{3A27D255-F48F-894D-A8C8-921760873153}" type="presParOf" srcId="{174BD225-9CE6-4628-BC59-F241C430BE7A}" destId="{93C0267F-7B38-4321-9C79-713C7C7EE124}" srcOrd="5" destOrd="0" presId="urn:microsoft.com/office/officeart/2005/8/layout/lProcess3"/>
    <dgm:cxn modelId="{D8C3A57D-1EF1-4941-88C1-5D7F35082DF2}" type="presParOf" srcId="{174BD225-9CE6-4628-BC59-F241C430BE7A}" destId="{BAF815C7-AB2F-481D-ABBC-53549F32098F}" srcOrd="6" destOrd="0" presId="urn:microsoft.com/office/officeart/2005/8/layout/lProcess3"/>
    <dgm:cxn modelId="{C9DAAE40-277E-9D41-B842-DFB1F5D7064F}" type="presParOf" srcId="{174BD225-9CE6-4628-BC59-F241C430BE7A}" destId="{C21BB531-E18A-40D1-BB1B-F0CE374B761D}" srcOrd="7" destOrd="0" presId="urn:microsoft.com/office/officeart/2005/8/layout/lProcess3"/>
    <dgm:cxn modelId="{E2E5DAAC-A335-1C42-AEC1-85D7DB6BEB66}" type="presParOf" srcId="{174BD225-9CE6-4628-BC59-F241C430BE7A}" destId="{2882535C-539C-4B8F-8D67-9875A3149616}" srcOrd="8" destOrd="0" presId="urn:microsoft.com/office/officeart/2005/8/layout/lProcess3"/>
    <dgm:cxn modelId="{5F5F9548-CC4C-0E4F-BB55-FF4A21BDE19C}" type="presParOf" srcId="{174BD225-9CE6-4628-BC59-F241C430BE7A}" destId="{12E782B1-A616-4065-9BE5-E7D4111A1C36}" srcOrd="9" destOrd="0" presId="urn:microsoft.com/office/officeart/2005/8/layout/lProcess3"/>
    <dgm:cxn modelId="{9E497901-8426-D44C-92A0-0AC0DE550BAF}" type="presParOf" srcId="{174BD225-9CE6-4628-BC59-F241C430BE7A}" destId="{471CA0A1-5FD0-491F-A26B-CBB7C2CF5E5C}" srcOrd="10" destOrd="0" presId="urn:microsoft.com/office/officeart/2005/8/layout/lProcess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13E27-838A-4596-9313-B3D539D8E985}">
      <dsp:nvSpPr>
        <dsp:cNvPr id="0" name=""/>
        <dsp:cNvSpPr/>
      </dsp:nvSpPr>
      <dsp:spPr>
        <a:xfrm>
          <a:off x="4408137" y="978"/>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Employee Dashboard</a:t>
          </a:r>
        </a:p>
      </dsp:txBody>
      <dsp:txXfrm>
        <a:off x="4586820" y="978"/>
        <a:ext cx="536049" cy="357366"/>
      </dsp:txXfrm>
    </dsp:sp>
    <dsp:sp modelId="{A9E74AAD-F4AF-465B-9317-BF7613A32E60}">
      <dsp:nvSpPr>
        <dsp:cNvPr id="0" name=""/>
        <dsp:cNvSpPr/>
      </dsp:nvSpPr>
      <dsp:spPr>
        <a:xfrm>
          <a:off x="5185408" y="31355"/>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33715" y="31355"/>
        <a:ext cx="444921" cy="296613"/>
      </dsp:txXfrm>
    </dsp:sp>
    <dsp:sp modelId="{D9A23D2C-E133-4959-B9A2-0A7AC974880D}">
      <dsp:nvSpPr>
        <dsp:cNvPr id="0" name=""/>
        <dsp:cNvSpPr/>
      </dsp:nvSpPr>
      <dsp:spPr>
        <a:xfrm>
          <a:off x="5823128" y="31355"/>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71435" y="31355"/>
        <a:ext cx="444921" cy="296613"/>
      </dsp:txXfrm>
    </dsp:sp>
    <dsp:sp modelId="{A92F12A1-278F-498A-B615-30E91BCA901A}">
      <dsp:nvSpPr>
        <dsp:cNvPr id="0" name=""/>
        <dsp:cNvSpPr/>
      </dsp:nvSpPr>
      <dsp:spPr>
        <a:xfrm>
          <a:off x="4408137" y="408376"/>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Event Details</a:t>
          </a:r>
        </a:p>
      </dsp:txBody>
      <dsp:txXfrm>
        <a:off x="4586820" y="408376"/>
        <a:ext cx="536049" cy="357366"/>
      </dsp:txXfrm>
    </dsp:sp>
    <dsp:sp modelId="{08776004-0AE9-4CC9-9EAE-83D36E9BC005}">
      <dsp:nvSpPr>
        <dsp:cNvPr id="0" name=""/>
        <dsp:cNvSpPr/>
      </dsp:nvSpPr>
      <dsp:spPr>
        <a:xfrm>
          <a:off x="5185408" y="438752"/>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33715" y="438752"/>
        <a:ext cx="444921" cy="296613"/>
      </dsp:txXfrm>
    </dsp:sp>
    <dsp:sp modelId="{B7ED1823-DCC9-4A9B-B0FA-A1BE71450043}">
      <dsp:nvSpPr>
        <dsp:cNvPr id="0" name=""/>
        <dsp:cNvSpPr/>
      </dsp:nvSpPr>
      <dsp:spPr>
        <a:xfrm>
          <a:off x="5823128" y="438752"/>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71435" y="438752"/>
        <a:ext cx="444921" cy="296613"/>
      </dsp:txXfrm>
    </dsp:sp>
    <dsp:sp modelId="{8C521B55-089E-42EA-B660-93AA3D1F9291}">
      <dsp:nvSpPr>
        <dsp:cNvPr id="0" name=""/>
        <dsp:cNvSpPr/>
      </dsp:nvSpPr>
      <dsp:spPr>
        <a:xfrm>
          <a:off x="4408137" y="815773"/>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Task Details</a:t>
          </a:r>
        </a:p>
      </dsp:txBody>
      <dsp:txXfrm>
        <a:off x="4586820" y="815773"/>
        <a:ext cx="536049" cy="357366"/>
      </dsp:txXfrm>
    </dsp:sp>
    <dsp:sp modelId="{B2370FF5-3E76-4167-A1FE-34F0DB5091C0}">
      <dsp:nvSpPr>
        <dsp:cNvPr id="0" name=""/>
        <dsp:cNvSpPr/>
      </dsp:nvSpPr>
      <dsp:spPr>
        <a:xfrm>
          <a:off x="4408137" y="1223170"/>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Unified Customer View (UCV)</a:t>
          </a:r>
        </a:p>
      </dsp:txBody>
      <dsp:txXfrm>
        <a:off x="4586820" y="1223170"/>
        <a:ext cx="536049" cy="357366"/>
      </dsp:txXfrm>
    </dsp:sp>
    <dsp:sp modelId="{B729E79A-AABB-4EA3-8357-FA79745D8B12}">
      <dsp:nvSpPr>
        <dsp:cNvPr id="0" name=""/>
        <dsp:cNvSpPr/>
      </dsp:nvSpPr>
      <dsp:spPr>
        <a:xfrm>
          <a:off x="4408137" y="1630568"/>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KYC</a:t>
          </a:r>
        </a:p>
      </dsp:txBody>
      <dsp:txXfrm>
        <a:off x="4586820" y="1630568"/>
        <a:ext cx="536049" cy="357366"/>
      </dsp:txXfrm>
    </dsp:sp>
    <dsp:sp modelId="{4810A231-2CB3-4B06-B2D0-F9B5E042D1F6}">
      <dsp:nvSpPr>
        <dsp:cNvPr id="0" name=""/>
        <dsp:cNvSpPr/>
      </dsp:nvSpPr>
      <dsp:spPr>
        <a:xfrm>
          <a:off x="4408137" y="2026440"/>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CIP</a:t>
          </a:r>
        </a:p>
      </dsp:txBody>
      <dsp:txXfrm>
        <a:off x="4586820" y="2026440"/>
        <a:ext cx="536049" cy="357366"/>
      </dsp:txXfrm>
    </dsp:sp>
    <dsp:sp modelId="{B77BAED9-8007-40F1-9623-A08F3505F549}">
      <dsp:nvSpPr>
        <dsp:cNvPr id="0" name=""/>
        <dsp:cNvSpPr/>
      </dsp:nvSpPr>
      <dsp:spPr>
        <a:xfrm>
          <a:off x="4408137" y="2445362"/>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Client Provisioning </a:t>
          </a:r>
        </a:p>
      </dsp:txBody>
      <dsp:txXfrm>
        <a:off x="4586820" y="2445362"/>
        <a:ext cx="536049" cy="357366"/>
      </dsp:txXfrm>
    </dsp:sp>
    <dsp:sp modelId="{EA19163D-0529-4BF6-A159-7EC4A8D93E5A}">
      <dsp:nvSpPr>
        <dsp:cNvPr id="0" name=""/>
        <dsp:cNvSpPr/>
      </dsp:nvSpPr>
      <dsp:spPr>
        <a:xfrm>
          <a:off x="4408137" y="2852760"/>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Client Experience</a:t>
          </a:r>
        </a:p>
      </dsp:txBody>
      <dsp:txXfrm>
        <a:off x="4586820" y="2852760"/>
        <a:ext cx="536049" cy="357366"/>
      </dsp:txXfrm>
    </dsp:sp>
    <dsp:sp modelId="{DD5639BB-C871-4076-8E05-DAABCC6CB987}">
      <dsp:nvSpPr>
        <dsp:cNvPr id="0" name=""/>
        <dsp:cNvSpPr/>
      </dsp:nvSpPr>
      <dsp:spPr>
        <a:xfrm>
          <a:off x="4408137" y="3260157"/>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Corp Connect </a:t>
          </a:r>
          <a:r>
            <a:rPr lang="en-US" sz="700" kern="1200" err="1"/>
            <a:t>sso</a:t>
          </a:r>
          <a:endParaRPr lang="en-US" sz="700" kern="1200"/>
        </a:p>
      </dsp:txBody>
      <dsp:txXfrm>
        <a:off x="4586820" y="3260157"/>
        <a:ext cx="536049" cy="357366"/>
      </dsp:txXfrm>
    </dsp:sp>
    <dsp:sp modelId="{681BE420-15FA-41C7-A312-D4E398CCA3C3}">
      <dsp:nvSpPr>
        <dsp:cNvPr id="0" name=""/>
        <dsp:cNvSpPr/>
      </dsp:nvSpPr>
      <dsp:spPr>
        <a:xfrm>
          <a:off x="4408137" y="3667555"/>
          <a:ext cx="893415" cy="357366"/>
        </a:xfrm>
        <a:prstGeom prst="chevr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586820" y="3667555"/>
        <a:ext cx="536049" cy="357366"/>
      </dsp:txXfrm>
    </dsp:sp>
    <dsp:sp modelId="{FF5724C0-2852-4A10-B8B8-DEC56E5C42D6}">
      <dsp:nvSpPr>
        <dsp:cNvPr id="0" name=""/>
        <dsp:cNvSpPr/>
      </dsp:nvSpPr>
      <dsp:spPr>
        <a:xfrm>
          <a:off x="5185408" y="3697931"/>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33715" y="3697931"/>
        <a:ext cx="444921" cy="296613"/>
      </dsp:txXfrm>
    </dsp:sp>
    <dsp:sp modelId="{DA1E586B-9319-40F9-B88C-B2FEBBA73A05}">
      <dsp:nvSpPr>
        <dsp:cNvPr id="0" name=""/>
        <dsp:cNvSpPr/>
      </dsp:nvSpPr>
      <dsp:spPr>
        <a:xfrm>
          <a:off x="5823128" y="3697931"/>
          <a:ext cx="741534" cy="296613"/>
        </a:xfrm>
        <a:prstGeom prst="chevron">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71435" y="3697931"/>
        <a:ext cx="444921" cy="296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BA4DA-C5A9-479D-BD1B-38ED385A6817}">
      <dsp:nvSpPr>
        <dsp:cNvPr id="0" name=""/>
        <dsp:cNvSpPr/>
      </dsp:nvSpPr>
      <dsp:spPr>
        <a:xfrm>
          <a:off x="4655"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t" anchorCtr="1">
          <a:noAutofit/>
        </a:bodyPr>
        <a:lstStyle/>
        <a:p>
          <a:pPr marL="0" lvl="0" indent="0" algn="l" defTabSz="400050">
            <a:lnSpc>
              <a:spcPct val="90000"/>
            </a:lnSpc>
            <a:spcBef>
              <a:spcPct val="0"/>
            </a:spcBef>
            <a:spcAft>
              <a:spcPct val="35000"/>
            </a:spcAft>
            <a:buNone/>
          </a:pPr>
          <a:r>
            <a:rPr lang="en-US" sz="900" kern="1200"/>
            <a:t>Initiate Onboarding</a:t>
          </a:r>
        </a:p>
        <a:p>
          <a:pPr marL="57150" lvl="1" indent="-57150" algn="l" defTabSz="311150">
            <a:lnSpc>
              <a:spcPct val="90000"/>
            </a:lnSpc>
            <a:spcBef>
              <a:spcPct val="0"/>
            </a:spcBef>
            <a:spcAft>
              <a:spcPct val="15000"/>
            </a:spcAft>
            <a:buChar char="•"/>
          </a:pPr>
          <a:r>
            <a:rPr lang="en-US" sz="700" kern="1200"/>
            <a:t>Manual entry</a:t>
          </a:r>
        </a:p>
      </dsp:txBody>
      <dsp:txXfrm>
        <a:off x="4655" y="919189"/>
        <a:ext cx="1400121" cy="919189"/>
      </dsp:txXfrm>
    </dsp:sp>
    <dsp:sp modelId="{B848A8E5-346A-407D-BBAE-41427EF28791}">
      <dsp:nvSpPr>
        <dsp:cNvPr id="0" name=""/>
        <dsp:cNvSpPr/>
      </dsp:nvSpPr>
      <dsp:spPr>
        <a:xfrm>
          <a:off x="322103" y="137878"/>
          <a:ext cx="765225" cy="765225"/>
        </a:xfrm>
        <a:prstGeom prst="ellipse">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69F471C-08C5-4C38-90D2-125B42447E18}">
      <dsp:nvSpPr>
        <dsp:cNvPr id="0" name=""/>
        <dsp:cNvSpPr/>
      </dsp:nvSpPr>
      <dsp:spPr>
        <a:xfrm>
          <a:off x="1446780"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a:t>Portals</a:t>
          </a:r>
        </a:p>
        <a:p>
          <a:pPr marL="57150" lvl="1" indent="-57150" algn="l" defTabSz="400050">
            <a:lnSpc>
              <a:spcPct val="90000"/>
            </a:lnSpc>
            <a:spcBef>
              <a:spcPct val="0"/>
            </a:spcBef>
            <a:spcAft>
              <a:spcPct val="15000"/>
            </a:spcAft>
            <a:buChar char="•"/>
          </a:pPr>
          <a:r>
            <a:rPr lang="en-US" sz="900" kern="1200"/>
            <a:t>Customer Login</a:t>
          </a:r>
        </a:p>
        <a:p>
          <a:pPr marL="57150" lvl="1" indent="-57150" algn="l" defTabSz="400050">
            <a:lnSpc>
              <a:spcPct val="90000"/>
            </a:lnSpc>
            <a:spcBef>
              <a:spcPct val="0"/>
            </a:spcBef>
            <a:spcAft>
              <a:spcPct val="15000"/>
            </a:spcAft>
            <a:buNone/>
          </a:pPr>
          <a:r>
            <a:rPr lang="en-US" sz="900" kern="1200"/>
            <a:t>     Corp Connect</a:t>
          </a:r>
        </a:p>
        <a:p>
          <a:pPr marL="57150" lvl="1" indent="-57150" algn="l" defTabSz="400050">
            <a:lnSpc>
              <a:spcPct val="90000"/>
            </a:lnSpc>
            <a:spcBef>
              <a:spcPct val="0"/>
            </a:spcBef>
            <a:spcAft>
              <a:spcPct val="15000"/>
            </a:spcAft>
            <a:buChar char="•"/>
          </a:pPr>
          <a:r>
            <a:rPr lang="en-US" sz="900" kern="1200"/>
            <a:t>Employee Login</a:t>
          </a:r>
        </a:p>
        <a:p>
          <a:pPr marL="57150" lvl="1" indent="-57150" algn="l" defTabSz="400050">
            <a:lnSpc>
              <a:spcPct val="90000"/>
            </a:lnSpc>
            <a:spcBef>
              <a:spcPct val="0"/>
            </a:spcBef>
            <a:spcAft>
              <a:spcPct val="15000"/>
            </a:spcAft>
            <a:buNone/>
          </a:pPr>
          <a:r>
            <a:rPr lang="en-US" sz="900" kern="1200"/>
            <a:t>     AD – UO URL</a:t>
          </a:r>
        </a:p>
      </dsp:txBody>
      <dsp:txXfrm>
        <a:off x="1446780" y="919189"/>
        <a:ext cx="1400121" cy="919189"/>
      </dsp:txXfrm>
    </dsp:sp>
    <dsp:sp modelId="{22D57C86-9F94-426B-8B22-2854E7F55587}">
      <dsp:nvSpPr>
        <dsp:cNvPr id="0" name=""/>
        <dsp:cNvSpPr/>
      </dsp:nvSpPr>
      <dsp:spPr>
        <a:xfrm>
          <a:off x="1764229" y="137878"/>
          <a:ext cx="765225" cy="765225"/>
        </a:xfrm>
        <a:prstGeom prst="ellipse">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BC12F4B-D84E-481B-B0FD-D537BA2F16CC}">
      <dsp:nvSpPr>
        <dsp:cNvPr id="0" name=""/>
        <dsp:cNvSpPr/>
      </dsp:nvSpPr>
      <dsp:spPr>
        <a:xfrm>
          <a:off x="2888906"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t" anchorCtr="1">
          <a:noAutofit/>
        </a:bodyPr>
        <a:lstStyle/>
        <a:p>
          <a:pPr marL="0" lvl="0" indent="0" algn="l" defTabSz="400050">
            <a:lnSpc>
              <a:spcPct val="90000"/>
            </a:lnSpc>
            <a:spcBef>
              <a:spcPct val="0"/>
            </a:spcBef>
            <a:spcAft>
              <a:spcPct val="35000"/>
            </a:spcAft>
            <a:buNone/>
          </a:pPr>
          <a:r>
            <a:rPr lang="en-US" sz="900" kern="1200"/>
            <a:t>Onboarding Event Management</a:t>
          </a:r>
        </a:p>
        <a:p>
          <a:pPr marL="57150" lvl="1" indent="-57150" algn="l" defTabSz="311150">
            <a:lnSpc>
              <a:spcPct val="90000"/>
            </a:lnSpc>
            <a:spcBef>
              <a:spcPct val="0"/>
            </a:spcBef>
            <a:spcAft>
              <a:spcPct val="15000"/>
            </a:spcAft>
            <a:buChar char="•"/>
          </a:pPr>
          <a:r>
            <a:rPr lang="en-US" sz="700" kern="1200"/>
            <a:t>Employee Dashboard</a:t>
          </a:r>
        </a:p>
        <a:p>
          <a:pPr marL="57150" lvl="1" indent="-57150" algn="l" defTabSz="311150">
            <a:lnSpc>
              <a:spcPct val="90000"/>
            </a:lnSpc>
            <a:spcBef>
              <a:spcPct val="0"/>
            </a:spcBef>
            <a:spcAft>
              <a:spcPct val="15000"/>
            </a:spcAft>
            <a:buNone/>
          </a:pPr>
          <a:r>
            <a:rPr lang="en-US" sz="700" kern="1200"/>
            <a:t>  Sales Team only</a:t>
          </a:r>
        </a:p>
        <a:p>
          <a:pPr marL="57150" lvl="1" indent="-57150" algn="l" defTabSz="311150">
            <a:lnSpc>
              <a:spcPct val="90000"/>
            </a:lnSpc>
            <a:spcBef>
              <a:spcPct val="0"/>
            </a:spcBef>
            <a:spcAft>
              <a:spcPct val="15000"/>
            </a:spcAft>
            <a:buChar char="•"/>
          </a:pPr>
          <a:r>
            <a:rPr lang="en-US" sz="700" kern="1200"/>
            <a:t>Client Dashboard</a:t>
          </a:r>
        </a:p>
        <a:p>
          <a:pPr marL="57150" lvl="1" indent="-57150" algn="l" defTabSz="311150">
            <a:lnSpc>
              <a:spcPct val="90000"/>
            </a:lnSpc>
            <a:spcBef>
              <a:spcPct val="0"/>
            </a:spcBef>
            <a:spcAft>
              <a:spcPct val="15000"/>
            </a:spcAft>
            <a:buChar char="•"/>
          </a:pPr>
          <a:r>
            <a:rPr lang="en-US" sz="700" kern="1200"/>
            <a:t>Employee Tasks</a:t>
          </a:r>
        </a:p>
      </dsp:txBody>
      <dsp:txXfrm>
        <a:off x="2888906" y="919189"/>
        <a:ext cx="1400121" cy="919189"/>
      </dsp:txXfrm>
    </dsp:sp>
    <dsp:sp modelId="{68F3C887-ED83-4C26-84D7-9755E7483B06}">
      <dsp:nvSpPr>
        <dsp:cNvPr id="0" name=""/>
        <dsp:cNvSpPr/>
      </dsp:nvSpPr>
      <dsp:spPr>
        <a:xfrm>
          <a:off x="3206354" y="137878"/>
          <a:ext cx="765225" cy="765225"/>
        </a:xfrm>
        <a:prstGeom prst="ellipse">
          <a:avLst/>
        </a:prstGeom>
        <a:blipFill>
          <a:blip xmlns:r="http://schemas.openxmlformats.org/officeDocument/2006/relationships" r:embed="rId3" cstate="screen">
            <a:extLst>
              <a:ext uri="{28A0092B-C50C-407E-A947-70E740481C1C}">
                <a14:useLocalDpi xmlns:a14="http://schemas.microsoft.com/office/drawing/2010/main" val="0"/>
              </a:ext>
            </a:extLst>
          </a:blip>
          <a:srcRect/>
          <a:stretch>
            <a:fillRect l="-27000" r="-2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A0D6CAC-A86B-4435-A35F-7AD57BAF815F}">
      <dsp:nvSpPr>
        <dsp:cNvPr id="0" name=""/>
        <dsp:cNvSpPr/>
      </dsp:nvSpPr>
      <dsp:spPr>
        <a:xfrm>
          <a:off x="4326117"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Customer 360 View</a:t>
          </a:r>
        </a:p>
        <a:p>
          <a:pPr marL="0" lvl="0" indent="0" algn="l" defTabSz="488950">
            <a:lnSpc>
              <a:spcPct val="90000"/>
            </a:lnSpc>
            <a:spcBef>
              <a:spcPct val="0"/>
            </a:spcBef>
            <a:spcAft>
              <a:spcPct val="35000"/>
            </a:spcAft>
            <a:buNone/>
          </a:pPr>
          <a:r>
            <a:rPr lang="en-US" sz="900" kern="1200"/>
            <a:t>Customer</a:t>
          </a:r>
        </a:p>
        <a:p>
          <a:pPr marL="0" lvl="0" indent="0" algn="l" defTabSz="488950">
            <a:lnSpc>
              <a:spcPct val="90000"/>
            </a:lnSpc>
            <a:spcBef>
              <a:spcPct val="0"/>
            </a:spcBef>
            <a:spcAft>
              <a:spcPct val="35000"/>
            </a:spcAft>
            <a:buNone/>
          </a:pPr>
          <a:r>
            <a:rPr lang="en-US" sz="900" kern="1200"/>
            <a:t>Tasks</a:t>
          </a:r>
        </a:p>
        <a:p>
          <a:pPr marL="0" lvl="0" indent="0" algn="l" defTabSz="488950">
            <a:lnSpc>
              <a:spcPct val="90000"/>
            </a:lnSpc>
            <a:spcBef>
              <a:spcPct val="0"/>
            </a:spcBef>
            <a:spcAft>
              <a:spcPct val="35000"/>
            </a:spcAft>
            <a:buNone/>
          </a:pPr>
          <a:r>
            <a:rPr lang="en-US" sz="900" kern="1200"/>
            <a:t>Documents</a:t>
          </a:r>
        </a:p>
        <a:p>
          <a:pPr marL="0" lvl="0" indent="0" algn="l" defTabSz="488950">
            <a:lnSpc>
              <a:spcPct val="90000"/>
            </a:lnSpc>
            <a:spcBef>
              <a:spcPct val="0"/>
            </a:spcBef>
            <a:spcAft>
              <a:spcPct val="35000"/>
            </a:spcAft>
            <a:buNone/>
          </a:pPr>
          <a:r>
            <a:rPr lang="en-US" sz="900" kern="1200"/>
            <a:t>Grant Access</a:t>
          </a:r>
        </a:p>
        <a:p>
          <a:pPr marL="0" lvl="0" indent="0" algn="l" defTabSz="488950">
            <a:lnSpc>
              <a:spcPct val="90000"/>
            </a:lnSpc>
            <a:spcBef>
              <a:spcPct val="0"/>
            </a:spcBef>
            <a:spcAft>
              <a:spcPct val="35000"/>
            </a:spcAft>
            <a:buNone/>
          </a:pPr>
          <a:r>
            <a:rPr lang="en-US" sz="900" kern="1200"/>
            <a:t>Audit</a:t>
          </a:r>
        </a:p>
      </dsp:txBody>
      <dsp:txXfrm>
        <a:off x="4326117" y="919189"/>
        <a:ext cx="1400121" cy="919189"/>
      </dsp:txXfrm>
    </dsp:sp>
    <dsp:sp modelId="{5C3EEBF6-880B-42C9-B2E7-FF7B5BA721E2}">
      <dsp:nvSpPr>
        <dsp:cNvPr id="0" name=""/>
        <dsp:cNvSpPr/>
      </dsp:nvSpPr>
      <dsp:spPr>
        <a:xfrm>
          <a:off x="4648479" y="137878"/>
          <a:ext cx="765225" cy="765225"/>
        </a:xfrm>
        <a:prstGeom prst="ellipse">
          <a:avLst/>
        </a:prstGeom>
        <a:blipFill>
          <a:blip xmlns:r="http://schemas.openxmlformats.org/officeDocument/2006/relationships" r:embed="rId4" cstate="screen">
            <a:extLst>
              <a:ext uri="{28A0092B-C50C-407E-A947-70E740481C1C}">
                <a14:useLocalDpi xmlns:a14="http://schemas.microsoft.com/office/drawing/2010/main" val="0"/>
              </a:ext>
            </a:extLst>
          </a:blip>
          <a:srcRect/>
          <a:stretch>
            <a:fillRect l="-51000" r="-51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34C37613-1CB4-4C06-B1C1-EDABCC50A210}">
      <dsp:nvSpPr>
        <dsp:cNvPr id="0" name=""/>
        <dsp:cNvSpPr/>
      </dsp:nvSpPr>
      <dsp:spPr>
        <a:xfrm>
          <a:off x="5773156"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Tasks Management</a:t>
          </a:r>
        </a:p>
        <a:p>
          <a:pPr marL="0" lvl="0" indent="0" algn="ctr" defTabSz="400050">
            <a:lnSpc>
              <a:spcPct val="90000"/>
            </a:lnSpc>
            <a:spcBef>
              <a:spcPct val="0"/>
            </a:spcBef>
            <a:spcAft>
              <a:spcPct val="35000"/>
            </a:spcAft>
            <a:buNone/>
          </a:pPr>
          <a:r>
            <a:rPr lang="en-US" sz="900" kern="1200"/>
            <a:t>Default/Basic</a:t>
          </a:r>
        </a:p>
      </dsp:txBody>
      <dsp:txXfrm>
        <a:off x="5773156" y="919189"/>
        <a:ext cx="1400121" cy="919189"/>
      </dsp:txXfrm>
    </dsp:sp>
    <dsp:sp modelId="{BF690A2D-0E07-45CA-880B-1E439DA322EB}">
      <dsp:nvSpPr>
        <dsp:cNvPr id="0" name=""/>
        <dsp:cNvSpPr/>
      </dsp:nvSpPr>
      <dsp:spPr>
        <a:xfrm>
          <a:off x="6090605" y="137878"/>
          <a:ext cx="765225" cy="765225"/>
        </a:xfrm>
        <a:prstGeom prst="ellipse">
          <a:avLst/>
        </a:prstGeom>
        <a:blipFill>
          <a:blip xmlns:r="http://schemas.openxmlformats.org/officeDocument/2006/relationships" r:embed="rId5" cstate="screen">
            <a:extLst>
              <a:ext uri="{28A0092B-C50C-407E-A947-70E740481C1C}">
                <a14:useLocalDpi xmlns:a14="http://schemas.microsoft.com/office/drawing/2010/main" val="0"/>
              </a:ext>
            </a:extLst>
          </a:blip>
          <a:srcRect/>
          <a:stretch>
            <a:fillRect l="-7000" r="-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B0A2E1E2-B72B-44F5-819B-93B9C0A73236}">
      <dsp:nvSpPr>
        <dsp:cNvPr id="0" name=""/>
        <dsp:cNvSpPr/>
      </dsp:nvSpPr>
      <dsp:spPr>
        <a:xfrm>
          <a:off x="7215282"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Document Management</a:t>
          </a:r>
        </a:p>
      </dsp:txBody>
      <dsp:txXfrm>
        <a:off x="7215282" y="919189"/>
        <a:ext cx="1400121" cy="919189"/>
      </dsp:txXfrm>
    </dsp:sp>
    <dsp:sp modelId="{8EA8FEDD-0C4E-48CE-9C1D-7565AAD8032C}">
      <dsp:nvSpPr>
        <dsp:cNvPr id="0" name=""/>
        <dsp:cNvSpPr/>
      </dsp:nvSpPr>
      <dsp:spPr>
        <a:xfrm>
          <a:off x="7532730" y="137878"/>
          <a:ext cx="765225" cy="765225"/>
        </a:xfrm>
        <a:prstGeom prst="ellipse">
          <a:avLst/>
        </a:prstGeom>
        <a:blipFill>
          <a:blip xmlns:r="http://schemas.openxmlformats.org/officeDocument/2006/relationships" r:embed="rId6" cstate="screen">
            <a:extLst>
              <a:ext uri="{28A0092B-C50C-407E-A947-70E740481C1C}">
                <a14:useLocalDpi xmlns:a14="http://schemas.microsoft.com/office/drawing/2010/main" val="0"/>
              </a:ext>
            </a:extLst>
          </a:blip>
          <a:srcRect/>
          <a:stretch>
            <a:fillRect l="-36000" r="-36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4E6641A-8D2B-45F1-88C7-18472E2F250C}">
      <dsp:nvSpPr>
        <dsp:cNvPr id="0" name=""/>
        <dsp:cNvSpPr/>
      </dsp:nvSpPr>
      <dsp:spPr>
        <a:xfrm>
          <a:off x="8657407"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Communication</a:t>
          </a:r>
        </a:p>
      </dsp:txBody>
      <dsp:txXfrm>
        <a:off x="8657407" y="919189"/>
        <a:ext cx="1400121" cy="919189"/>
      </dsp:txXfrm>
    </dsp:sp>
    <dsp:sp modelId="{6ACBD3D7-1739-4524-A192-CC148859B3D1}">
      <dsp:nvSpPr>
        <dsp:cNvPr id="0" name=""/>
        <dsp:cNvSpPr/>
      </dsp:nvSpPr>
      <dsp:spPr>
        <a:xfrm>
          <a:off x="8974855" y="137878"/>
          <a:ext cx="765225" cy="765225"/>
        </a:xfrm>
        <a:prstGeom prst="ellipse">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30D67C1-EF94-48EE-9EF7-34B1CF70788B}">
      <dsp:nvSpPr>
        <dsp:cNvPr id="0" name=""/>
        <dsp:cNvSpPr/>
      </dsp:nvSpPr>
      <dsp:spPr>
        <a:xfrm>
          <a:off x="10099532" y="0"/>
          <a:ext cx="1400121" cy="229797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Audit</a:t>
          </a:r>
        </a:p>
      </dsp:txBody>
      <dsp:txXfrm>
        <a:off x="10099532" y="919189"/>
        <a:ext cx="1400121" cy="919189"/>
      </dsp:txXfrm>
    </dsp:sp>
    <dsp:sp modelId="{5431B344-75F9-48C1-B4BC-6EF5866B68E8}">
      <dsp:nvSpPr>
        <dsp:cNvPr id="0" name=""/>
        <dsp:cNvSpPr/>
      </dsp:nvSpPr>
      <dsp:spPr>
        <a:xfrm>
          <a:off x="10416981" y="137878"/>
          <a:ext cx="765225" cy="765225"/>
        </a:xfrm>
        <a:prstGeom prst="ellipse">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980E108-85C1-431F-B320-225C8B67E14E}">
      <dsp:nvSpPr>
        <dsp:cNvPr id="0" name=""/>
        <dsp:cNvSpPr/>
      </dsp:nvSpPr>
      <dsp:spPr>
        <a:xfrm>
          <a:off x="-18" y="1945770"/>
          <a:ext cx="11504346" cy="161486"/>
        </a:xfrm>
        <a:prstGeom prst="leftRightArrow">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D3034-F820-40E8-B1B4-64EB02CEC552}">
      <dsp:nvSpPr>
        <dsp:cNvPr id="0" name=""/>
        <dsp:cNvSpPr/>
      </dsp:nvSpPr>
      <dsp:spPr>
        <a:xfrm>
          <a:off x="236975" y="927"/>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Client Dashboard</a:t>
          </a:r>
        </a:p>
      </dsp:txBody>
      <dsp:txXfrm>
        <a:off x="418210" y="927"/>
        <a:ext cx="543703" cy="362469"/>
      </dsp:txXfrm>
    </dsp:sp>
    <dsp:sp modelId="{D703AF9D-7C37-4C8A-ADFD-FAC705534464}">
      <dsp:nvSpPr>
        <dsp:cNvPr id="0" name=""/>
        <dsp:cNvSpPr/>
      </dsp:nvSpPr>
      <dsp:spPr>
        <a:xfrm>
          <a:off x="1025345" y="31737"/>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Onboarding Events</a:t>
          </a:r>
        </a:p>
      </dsp:txBody>
      <dsp:txXfrm>
        <a:off x="1175770" y="31737"/>
        <a:ext cx="451274" cy="300849"/>
      </dsp:txXfrm>
    </dsp:sp>
    <dsp:sp modelId="{68C892A7-1EB5-4FCE-9370-DE5FD546DD81}">
      <dsp:nvSpPr>
        <dsp:cNvPr id="0" name=""/>
        <dsp:cNvSpPr/>
      </dsp:nvSpPr>
      <dsp:spPr>
        <a:xfrm>
          <a:off x="1672171" y="31737"/>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Onboarding Tasks</a:t>
          </a:r>
        </a:p>
      </dsp:txBody>
      <dsp:txXfrm>
        <a:off x="1822596" y="31737"/>
        <a:ext cx="451274" cy="300849"/>
      </dsp:txXfrm>
    </dsp:sp>
    <dsp:sp modelId="{D614A0FE-83EB-4806-9287-6DEB4CCB11AF}">
      <dsp:nvSpPr>
        <dsp:cNvPr id="0" name=""/>
        <dsp:cNvSpPr/>
      </dsp:nvSpPr>
      <dsp:spPr>
        <a:xfrm>
          <a:off x="236975" y="414141"/>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Tasks Details</a:t>
          </a:r>
        </a:p>
      </dsp:txBody>
      <dsp:txXfrm>
        <a:off x="418210" y="414141"/>
        <a:ext cx="543703" cy="362469"/>
      </dsp:txXfrm>
    </dsp:sp>
    <dsp:sp modelId="{4642647D-26AB-4E4E-BE95-3744BA283BE8}">
      <dsp:nvSpPr>
        <dsp:cNvPr id="0" name=""/>
        <dsp:cNvSpPr/>
      </dsp:nvSpPr>
      <dsp:spPr>
        <a:xfrm>
          <a:off x="1025345"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Data Entry Form</a:t>
          </a:r>
        </a:p>
      </dsp:txBody>
      <dsp:txXfrm>
        <a:off x="1175770" y="444951"/>
        <a:ext cx="451274" cy="300849"/>
      </dsp:txXfrm>
    </dsp:sp>
    <dsp:sp modelId="{7049863C-A611-4B28-A0F1-9337401AD402}">
      <dsp:nvSpPr>
        <dsp:cNvPr id="0" name=""/>
        <dsp:cNvSpPr/>
      </dsp:nvSpPr>
      <dsp:spPr>
        <a:xfrm>
          <a:off x="1672171"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Documents</a:t>
          </a:r>
        </a:p>
      </dsp:txBody>
      <dsp:txXfrm>
        <a:off x="1822596" y="444951"/>
        <a:ext cx="451274" cy="300849"/>
      </dsp:txXfrm>
    </dsp:sp>
    <dsp:sp modelId="{DD9F9BA3-F48F-467D-87D6-34D2CE00CB4D}">
      <dsp:nvSpPr>
        <dsp:cNvPr id="0" name=""/>
        <dsp:cNvSpPr/>
      </dsp:nvSpPr>
      <dsp:spPr>
        <a:xfrm>
          <a:off x="2318997"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err="1"/>
            <a:t>eSign</a:t>
          </a:r>
          <a:endParaRPr lang="en-US" sz="600" kern="1200"/>
        </a:p>
      </dsp:txBody>
      <dsp:txXfrm>
        <a:off x="2469422" y="444951"/>
        <a:ext cx="451274" cy="300849"/>
      </dsp:txXfrm>
    </dsp:sp>
    <dsp:sp modelId="{B62D2E5F-613C-4922-81D2-BC0F8B22EA83}">
      <dsp:nvSpPr>
        <dsp:cNvPr id="0" name=""/>
        <dsp:cNvSpPr/>
      </dsp:nvSpPr>
      <dsp:spPr>
        <a:xfrm>
          <a:off x="236975" y="827356"/>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Common Intake</a:t>
          </a:r>
        </a:p>
      </dsp:txBody>
      <dsp:txXfrm>
        <a:off x="418210" y="827356"/>
        <a:ext cx="543703" cy="362469"/>
      </dsp:txXfrm>
    </dsp:sp>
    <dsp:sp modelId="{2882535C-539C-4B8F-8D67-9875A3149616}">
      <dsp:nvSpPr>
        <dsp:cNvPr id="0" name=""/>
        <dsp:cNvSpPr/>
      </dsp:nvSpPr>
      <dsp:spPr>
        <a:xfrm>
          <a:off x="1025345" y="85816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75770" y="858166"/>
        <a:ext cx="451274" cy="300849"/>
      </dsp:txXfrm>
    </dsp:sp>
    <dsp:sp modelId="{471CA0A1-5FD0-491F-A26B-CBB7C2CF5E5C}">
      <dsp:nvSpPr>
        <dsp:cNvPr id="0" name=""/>
        <dsp:cNvSpPr/>
      </dsp:nvSpPr>
      <dsp:spPr>
        <a:xfrm>
          <a:off x="1672171" y="85816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822596" y="858166"/>
        <a:ext cx="451274" cy="3008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D3034-F820-40E8-B1B4-64EB02CEC552}">
      <dsp:nvSpPr>
        <dsp:cNvPr id="0" name=""/>
        <dsp:cNvSpPr/>
      </dsp:nvSpPr>
      <dsp:spPr>
        <a:xfrm>
          <a:off x="444211" y="507"/>
          <a:ext cx="731926" cy="292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Employee Dashboard</a:t>
          </a:r>
        </a:p>
      </dsp:txBody>
      <dsp:txXfrm>
        <a:off x="590596" y="507"/>
        <a:ext cx="439156" cy="292770"/>
      </dsp:txXfrm>
    </dsp:sp>
    <dsp:sp modelId="{D703AF9D-7C37-4C8A-ADFD-FAC705534464}">
      <dsp:nvSpPr>
        <dsp:cNvPr id="0" name=""/>
        <dsp:cNvSpPr/>
      </dsp:nvSpPr>
      <dsp:spPr>
        <a:xfrm>
          <a:off x="1080987" y="25392"/>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Event List</a:t>
          </a:r>
        </a:p>
      </dsp:txBody>
      <dsp:txXfrm>
        <a:off x="1202487" y="25392"/>
        <a:ext cx="364500" cy="242999"/>
      </dsp:txXfrm>
    </dsp:sp>
    <dsp:sp modelId="{68C892A7-1EB5-4FCE-9370-DE5FD546DD81}">
      <dsp:nvSpPr>
        <dsp:cNvPr id="0" name=""/>
        <dsp:cNvSpPr/>
      </dsp:nvSpPr>
      <dsp:spPr>
        <a:xfrm>
          <a:off x="1603437" y="25392"/>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Status</a:t>
          </a:r>
        </a:p>
      </dsp:txBody>
      <dsp:txXfrm>
        <a:off x="1724937" y="25392"/>
        <a:ext cx="364500" cy="242999"/>
      </dsp:txXfrm>
    </dsp:sp>
    <dsp:sp modelId="{F0008462-321C-49AF-8F7B-4FE0C92509ED}">
      <dsp:nvSpPr>
        <dsp:cNvPr id="0" name=""/>
        <dsp:cNvSpPr/>
      </dsp:nvSpPr>
      <dsp:spPr>
        <a:xfrm>
          <a:off x="2125886" y="25392"/>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Milestones </a:t>
          </a:r>
        </a:p>
      </dsp:txBody>
      <dsp:txXfrm>
        <a:off x="2247386" y="25392"/>
        <a:ext cx="364500" cy="242999"/>
      </dsp:txXfrm>
    </dsp:sp>
    <dsp:sp modelId="{D7D88FB0-18E1-4283-A99F-A84329BE8BFD}">
      <dsp:nvSpPr>
        <dsp:cNvPr id="0" name=""/>
        <dsp:cNvSpPr/>
      </dsp:nvSpPr>
      <dsp:spPr>
        <a:xfrm>
          <a:off x="2648335" y="25392"/>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Tasks</a:t>
          </a:r>
        </a:p>
      </dsp:txBody>
      <dsp:txXfrm>
        <a:off x="2769835" y="25392"/>
        <a:ext cx="364500" cy="242999"/>
      </dsp:txXfrm>
    </dsp:sp>
    <dsp:sp modelId="{F84AD8FF-2203-4170-B5FE-E32768B62CE9}">
      <dsp:nvSpPr>
        <dsp:cNvPr id="0" name=""/>
        <dsp:cNvSpPr/>
      </dsp:nvSpPr>
      <dsp:spPr>
        <a:xfrm>
          <a:off x="3170785" y="25392"/>
          <a:ext cx="607499" cy="242999"/>
        </a:xfrm>
        <a:prstGeom prst="chevron">
          <a:avLst/>
        </a:prstGeom>
        <a:solidFill>
          <a:schemeClr val="tx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solidFill>
                <a:schemeClr val="bg1"/>
              </a:solidFill>
            </a:rPr>
            <a:t>Initiate Onboarding</a:t>
          </a:r>
        </a:p>
      </dsp:txBody>
      <dsp:txXfrm>
        <a:off x="3292285" y="25392"/>
        <a:ext cx="364500" cy="242999"/>
      </dsp:txXfrm>
    </dsp:sp>
    <dsp:sp modelId="{D614A0FE-83EB-4806-9287-6DEB4CCB11AF}">
      <dsp:nvSpPr>
        <dsp:cNvPr id="0" name=""/>
        <dsp:cNvSpPr/>
      </dsp:nvSpPr>
      <dsp:spPr>
        <a:xfrm>
          <a:off x="444211" y="334265"/>
          <a:ext cx="731926" cy="292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Event Details</a:t>
          </a:r>
        </a:p>
      </dsp:txBody>
      <dsp:txXfrm>
        <a:off x="590596" y="334265"/>
        <a:ext cx="439156" cy="292770"/>
      </dsp:txXfrm>
    </dsp:sp>
    <dsp:sp modelId="{4642647D-26AB-4E4E-BE95-3744BA283BE8}">
      <dsp:nvSpPr>
        <dsp:cNvPr id="0" name=""/>
        <dsp:cNvSpPr/>
      </dsp:nvSpPr>
      <dsp:spPr>
        <a:xfrm>
          <a:off x="1080987" y="359151"/>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Client</a:t>
          </a:r>
        </a:p>
      </dsp:txBody>
      <dsp:txXfrm>
        <a:off x="1202487" y="359151"/>
        <a:ext cx="364500" cy="242999"/>
      </dsp:txXfrm>
    </dsp:sp>
    <dsp:sp modelId="{7049863C-A611-4B28-A0F1-9337401AD402}">
      <dsp:nvSpPr>
        <dsp:cNvPr id="0" name=""/>
        <dsp:cNvSpPr/>
      </dsp:nvSpPr>
      <dsp:spPr>
        <a:xfrm>
          <a:off x="1603437" y="359151"/>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Tasks</a:t>
          </a:r>
        </a:p>
      </dsp:txBody>
      <dsp:txXfrm>
        <a:off x="1724937" y="359151"/>
        <a:ext cx="364500" cy="242999"/>
      </dsp:txXfrm>
    </dsp:sp>
    <dsp:sp modelId="{6B7753B8-88E3-4E4A-9E3F-1BB92263FE73}">
      <dsp:nvSpPr>
        <dsp:cNvPr id="0" name=""/>
        <dsp:cNvSpPr/>
      </dsp:nvSpPr>
      <dsp:spPr>
        <a:xfrm>
          <a:off x="2125886" y="359151"/>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Documents</a:t>
          </a:r>
        </a:p>
      </dsp:txBody>
      <dsp:txXfrm>
        <a:off x="2247386" y="359151"/>
        <a:ext cx="364500" cy="242999"/>
      </dsp:txXfrm>
    </dsp:sp>
    <dsp:sp modelId="{B414DDB8-C902-483C-99FD-45602A1C0867}">
      <dsp:nvSpPr>
        <dsp:cNvPr id="0" name=""/>
        <dsp:cNvSpPr/>
      </dsp:nvSpPr>
      <dsp:spPr>
        <a:xfrm>
          <a:off x="2648335" y="359151"/>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History</a:t>
          </a:r>
        </a:p>
      </dsp:txBody>
      <dsp:txXfrm>
        <a:off x="2769835" y="359151"/>
        <a:ext cx="364500" cy="242999"/>
      </dsp:txXfrm>
    </dsp:sp>
    <dsp:sp modelId="{9D16B482-31A9-4821-B5FC-4F6DC6F55362}">
      <dsp:nvSpPr>
        <dsp:cNvPr id="0" name=""/>
        <dsp:cNvSpPr/>
      </dsp:nvSpPr>
      <dsp:spPr>
        <a:xfrm>
          <a:off x="3170785" y="359151"/>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New Client User Provisioning</a:t>
          </a:r>
        </a:p>
      </dsp:txBody>
      <dsp:txXfrm>
        <a:off x="3292285" y="359151"/>
        <a:ext cx="364500" cy="242999"/>
      </dsp:txXfrm>
    </dsp:sp>
    <dsp:sp modelId="{B62D2E5F-613C-4922-81D2-BC0F8B22EA83}">
      <dsp:nvSpPr>
        <dsp:cNvPr id="0" name=""/>
        <dsp:cNvSpPr/>
      </dsp:nvSpPr>
      <dsp:spPr>
        <a:xfrm>
          <a:off x="444211" y="668024"/>
          <a:ext cx="731926" cy="292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Task Details</a:t>
          </a:r>
        </a:p>
      </dsp:txBody>
      <dsp:txXfrm>
        <a:off x="590596" y="668024"/>
        <a:ext cx="439156" cy="292770"/>
      </dsp:txXfrm>
    </dsp:sp>
    <dsp:sp modelId="{603D0C22-5FB3-4F47-A314-822CCB2C1A38}">
      <dsp:nvSpPr>
        <dsp:cNvPr id="0" name=""/>
        <dsp:cNvSpPr/>
      </dsp:nvSpPr>
      <dsp:spPr>
        <a:xfrm>
          <a:off x="444211" y="1001783"/>
          <a:ext cx="731926" cy="292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Common Intake</a:t>
          </a:r>
        </a:p>
      </dsp:txBody>
      <dsp:txXfrm>
        <a:off x="590596" y="1001783"/>
        <a:ext cx="439156" cy="292770"/>
      </dsp:txXfrm>
    </dsp:sp>
    <dsp:sp modelId="{2882535C-539C-4B8F-8D67-9875A3149616}">
      <dsp:nvSpPr>
        <dsp:cNvPr id="0" name=""/>
        <dsp:cNvSpPr/>
      </dsp:nvSpPr>
      <dsp:spPr>
        <a:xfrm>
          <a:off x="1080987" y="1026668"/>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Data</a:t>
          </a:r>
        </a:p>
      </dsp:txBody>
      <dsp:txXfrm>
        <a:off x="1202487" y="1026668"/>
        <a:ext cx="364500" cy="242999"/>
      </dsp:txXfrm>
    </dsp:sp>
    <dsp:sp modelId="{16D109EF-AF51-4036-BD8C-0C8E91526F2F}">
      <dsp:nvSpPr>
        <dsp:cNvPr id="0" name=""/>
        <dsp:cNvSpPr/>
      </dsp:nvSpPr>
      <dsp:spPr>
        <a:xfrm>
          <a:off x="1603437" y="1026668"/>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r>
            <a:rPr lang="en-US" sz="500" kern="1200"/>
            <a:t>Documents</a:t>
          </a:r>
        </a:p>
      </dsp:txBody>
      <dsp:txXfrm>
        <a:off x="1724937" y="1026668"/>
        <a:ext cx="364500" cy="242999"/>
      </dsp:txXfrm>
    </dsp:sp>
    <dsp:sp modelId="{471CA0A1-5FD0-491F-A26B-CBB7C2CF5E5C}">
      <dsp:nvSpPr>
        <dsp:cNvPr id="0" name=""/>
        <dsp:cNvSpPr/>
      </dsp:nvSpPr>
      <dsp:spPr>
        <a:xfrm>
          <a:off x="2125886" y="1026668"/>
          <a:ext cx="607499" cy="24299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3175" rIns="0" bIns="3175"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7386" y="1026668"/>
        <a:ext cx="364500" cy="242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E7486-2845-477A-A6CF-3994D555ECF5}">
      <dsp:nvSpPr>
        <dsp:cNvPr id="0" name=""/>
        <dsp:cNvSpPr/>
      </dsp:nvSpPr>
      <dsp:spPr>
        <a:xfrm>
          <a:off x="236975" y="926"/>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Opportunity Setup</a:t>
          </a:r>
        </a:p>
      </dsp:txBody>
      <dsp:txXfrm>
        <a:off x="418210" y="926"/>
        <a:ext cx="543703" cy="362469"/>
      </dsp:txXfrm>
    </dsp:sp>
    <dsp:sp modelId="{68C892A7-1EB5-4FCE-9370-DE5FD546DD81}">
      <dsp:nvSpPr>
        <dsp:cNvPr id="0" name=""/>
        <dsp:cNvSpPr/>
      </dsp:nvSpPr>
      <dsp:spPr>
        <a:xfrm>
          <a:off x="1025345" y="3173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GFS Salesforce</a:t>
          </a:r>
        </a:p>
      </dsp:txBody>
      <dsp:txXfrm>
        <a:off x="1175770" y="31736"/>
        <a:ext cx="451274" cy="300849"/>
      </dsp:txXfrm>
    </dsp:sp>
    <dsp:sp modelId="{B51FEB8A-33EB-47E0-8882-B0A6D8EC8B73}">
      <dsp:nvSpPr>
        <dsp:cNvPr id="0" name=""/>
        <dsp:cNvSpPr/>
      </dsp:nvSpPr>
      <dsp:spPr>
        <a:xfrm>
          <a:off x="1672171" y="3173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GCT Salesforce</a:t>
          </a:r>
        </a:p>
      </dsp:txBody>
      <dsp:txXfrm>
        <a:off x="1822596" y="31736"/>
        <a:ext cx="451274" cy="300849"/>
      </dsp:txXfrm>
    </dsp:sp>
    <dsp:sp modelId="{CCB1A0EC-4C22-42FA-A784-133FAC925333}">
      <dsp:nvSpPr>
        <dsp:cNvPr id="0" name=""/>
        <dsp:cNvSpPr/>
      </dsp:nvSpPr>
      <dsp:spPr>
        <a:xfrm>
          <a:off x="2318997" y="3173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Other</a:t>
          </a:r>
        </a:p>
      </dsp:txBody>
      <dsp:txXfrm>
        <a:off x="2469422" y="31736"/>
        <a:ext cx="451274" cy="300849"/>
      </dsp:txXfrm>
    </dsp:sp>
    <dsp:sp modelId="{D614A0FE-83EB-4806-9287-6DEB4CCB11AF}">
      <dsp:nvSpPr>
        <dsp:cNvPr id="0" name=""/>
        <dsp:cNvSpPr/>
      </dsp:nvSpPr>
      <dsp:spPr>
        <a:xfrm>
          <a:off x="236975" y="414141"/>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Fee Negotiation</a:t>
          </a:r>
        </a:p>
      </dsp:txBody>
      <dsp:txXfrm>
        <a:off x="418210" y="414141"/>
        <a:ext cx="543703" cy="362469"/>
      </dsp:txXfrm>
    </dsp:sp>
    <dsp:sp modelId="{4642647D-26AB-4E4E-BE95-3744BA283BE8}">
      <dsp:nvSpPr>
        <dsp:cNvPr id="0" name=""/>
        <dsp:cNvSpPr/>
      </dsp:nvSpPr>
      <dsp:spPr>
        <a:xfrm>
          <a:off x="1025345"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Fee Modeling</a:t>
          </a:r>
        </a:p>
      </dsp:txBody>
      <dsp:txXfrm>
        <a:off x="1175770" y="444951"/>
        <a:ext cx="451274" cy="300849"/>
      </dsp:txXfrm>
    </dsp:sp>
    <dsp:sp modelId="{7049863C-A611-4B28-A0F1-9337401AD402}">
      <dsp:nvSpPr>
        <dsp:cNvPr id="0" name=""/>
        <dsp:cNvSpPr/>
      </dsp:nvSpPr>
      <dsp:spPr>
        <a:xfrm>
          <a:off x="1672171"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Fee Proposal</a:t>
          </a:r>
        </a:p>
      </dsp:txBody>
      <dsp:txXfrm>
        <a:off x="1822596" y="444951"/>
        <a:ext cx="451274" cy="300849"/>
      </dsp:txXfrm>
    </dsp:sp>
    <dsp:sp modelId="{DD9F9BA3-F48F-467D-87D6-34D2CE00CB4D}">
      <dsp:nvSpPr>
        <dsp:cNvPr id="0" name=""/>
        <dsp:cNvSpPr/>
      </dsp:nvSpPr>
      <dsp:spPr>
        <a:xfrm>
          <a:off x="2318997" y="444951"/>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Contracts</a:t>
          </a:r>
        </a:p>
      </dsp:txBody>
      <dsp:txXfrm>
        <a:off x="2469422" y="444951"/>
        <a:ext cx="451274" cy="300849"/>
      </dsp:txXfrm>
    </dsp:sp>
    <dsp:sp modelId="{B62D2E5F-613C-4922-81D2-BC0F8B22EA83}">
      <dsp:nvSpPr>
        <dsp:cNvPr id="0" name=""/>
        <dsp:cNvSpPr/>
      </dsp:nvSpPr>
      <dsp:spPr>
        <a:xfrm>
          <a:off x="236975" y="827356"/>
          <a:ext cx="906172" cy="36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a:t>Digital Packet Creation</a:t>
          </a:r>
        </a:p>
      </dsp:txBody>
      <dsp:txXfrm>
        <a:off x="418210" y="827356"/>
        <a:ext cx="543703" cy="362469"/>
      </dsp:txXfrm>
    </dsp:sp>
    <dsp:sp modelId="{2882535C-539C-4B8F-8D67-9875A3149616}">
      <dsp:nvSpPr>
        <dsp:cNvPr id="0" name=""/>
        <dsp:cNvSpPr/>
      </dsp:nvSpPr>
      <dsp:spPr>
        <a:xfrm>
          <a:off x="1025345" y="85816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Fee proposal</a:t>
          </a:r>
        </a:p>
      </dsp:txBody>
      <dsp:txXfrm>
        <a:off x="1175770" y="858166"/>
        <a:ext cx="451274" cy="300849"/>
      </dsp:txXfrm>
    </dsp:sp>
    <dsp:sp modelId="{471CA0A1-5FD0-491F-A26B-CBB7C2CF5E5C}">
      <dsp:nvSpPr>
        <dsp:cNvPr id="0" name=""/>
        <dsp:cNvSpPr/>
      </dsp:nvSpPr>
      <dsp:spPr>
        <a:xfrm>
          <a:off x="1672171" y="858166"/>
          <a:ext cx="752123" cy="3008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t>Digital Acct Opening Packet</a:t>
          </a:r>
        </a:p>
      </dsp:txBody>
      <dsp:txXfrm>
        <a:off x="1822596" y="858166"/>
        <a:ext cx="451274" cy="3008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D3034-F820-40E8-B1B4-64EB02CEC552}">
      <dsp:nvSpPr>
        <dsp:cNvPr id="0" name=""/>
        <dsp:cNvSpPr/>
      </dsp:nvSpPr>
      <dsp:spPr>
        <a:xfrm>
          <a:off x="368" y="78133"/>
          <a:ext cx="756173" cy="30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CIP Decision Engine</a:t>
          </a:r>
        </a:p>
      </dsp:txBody>
      <dsp:txXfrm>
        <a:off x="151603" y="78133"/>
        <a:ext cx="453704" cy="302469"/>
      </dsp:txXfrm>
    </dsp:sp>
    <dsp:sp modelId="{D614A0FE-83EB-4806-9287-6DEB4CCB11AF}">
      <dsp:nvSpPr>
        <dsp:cNvPr id="0" name=""/>
        <dsp:cNvSpPr/>
      </dsp:nvSpPr>
      <dsp:spPr>
        <a:xfrm>
          <a:off x="368" y="422948"/>
          <a:ext cx="756173" cy="30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OneKYC</a:t>
          </a:r>
        </a:p>
      </dsp:txBody>
      <dsp:txXfrm>
        <a:off x="151603" y="422948"/>
        <a:ext cx="453704" cy="302469"/>
      </dsp:txXfrm>
    </dsp:sp>
    <dsp:sp modelId="{4642647D-26AB-4E4E-BE95-3744BA283BE8}">
      <dsp:nvSpPr>
        <dsp:cNvPr id="0" name=""/>
        <dsp:cNvSpPr/>
      </dsp:nvSpPr>
      <dsp:spPr>
        <a:xfrm>
          <a:off x="658238" y="44865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Omni KYC</a:t>
          </a:r>
        </a:p>
      </dsp:txBody>
      <dsp:txXfrm>
        <a:off x="783763" y="448658"/>
        <a:ext cx="376574" cy="251049"/>
      </dsp:txXfrm>
    </dsp:sp>
    <dsp:sp modelId="{7049863C-A611-4B28-A0F1-9337401AD402}">
      <dsp:nvSpPr>
        <dsp:cNvPr id="0" name=""/>
        <dsp:cNvSpPr/>
      </dsp:nvSpPr>
      <dsp:spPr>
        <a:xfrm>
          <a:off x="1197995" y="44865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Web KYC</a:t>
          </a:r>
        </a:p>
      </dsp:txBody>
      <dsp:txXfrm>
        <a:off x="1323520" y="448658"/>
        <a:ext cx="376574" cy="251049"/>
      </dsp:txXfrm>
    </dsp:sp>
    <dsp:sp modelId="{63BBCAFD-018B-40D9-93A5-3A3BBD02083F}">
      <dsp:nvSpPr>
        <dsp:cNvPr id="0" name=""/>
        <dsp:cNvSpPr/>
      </dsp:nvSpPr>
      <dsp:spPr>
        <a:xfrm>
          <a:off x="1737751" y="44865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err="1"/>
            <a:t>OneKYC</a:t>
          </a:r>
          <a:endParaRPr lang="en-US" sz="700" kern="1200"/>
        </a:p>
      </dsp:txBody>
      <dsp:txXfrm>
        <a:off x="1863276" y="448658"/>
        <a:ext cx="376574" cy="251049"/>
      </dsp:txXfrm>
    </dsp:sp>
    <dsp:sp modelId="{DD9F9BA3-F48F-467D-87D6-34D2CE00CB4D}">
      <dsp:nvSpPr>
        <dsp:cNvPr id="0" name=""/>
        <dsp:cNvSpPr/>
      </dsp:nvSpPr>
      <dsp:spPr>
        <a:xfrm>
          <a:off x="2277507" y="44865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err="1"/>
            <a:t>eSign</a:t>
          </a:r>
          <a:endParaRPr lang="en-US" sz="700" kern="1200"/>
        </a:p>
      </dsp:txBody>
      <dsp:txXfrm>
        <a:off x="2403032" y="448658"/>
        <a:ext cx="376574" cy="251049"/>
      </dsp:txXfrm>
    </dsp:sp>
    <dsp:sp modelId="{B62D2E5F-613C-4922-81D2-BC0F8B22EA83}">
      <dsp:nvSpPr>
        <dsp:cNvPr id="0" name=""/>
        <dsp:cNvSpPr/>
      </dsp:nvSpPr>
      <dsp:spPr>
        <a:xfrm>
          <a:off x="368" y="767763"/>
          <a:ext cx="756173" cy="30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Web</a:t>
          </a:r>
        </a:p>
      </dsp:txBody>
      <dsp:txXfrm>
        <a:off x="151603" y="767763"/>
        <a:ext cx="453704" cy="302469"/>
      </dsp:txXfrm>
    </dsp:sp>
    <dsp:sp modelId="{629430EE-FF30-4640-820C-ACB1DEACAB2B}">
      <dsp:nvSpPr>
        <dsp:cNvPr id="0" name=""/>
        <dsp:cNvSpPr/>
      </dsp:nvSpPr>
      <dsp:spPr>
        <a:xfrm>
          <a:off x="368" y="1112578"/>
          <a:ext cx="756173" cy="3024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IDP/KYC Dashboard</a:t>
          </a:r>
        </a:p>
      </dsp:txBody>
      <dsp:txXfrm>
        <a:off x="151603" y="1112578"/>
        <a:ext cx="453704" cy="302469"/>
      </dsp:txXfrm>
    </dsp:sp>
    <dsp:sp modelId="{B7691FF9-C604-44AB-8BB0-3B81A6595F56}">
      <dsp:nvSpPr>
        <dsp:cNvPr id="0" name=""/>
        <dsp:cNvSpPr/>
      </dsp:nvSpPr>
      <dsp:spPr>
        <a:xfrm>
          <a:off x="658238" y="113828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Update</a:t>
          </a:r>
        </a:p>
      </dsp:txBody>
      <dsp:txXfrm>
        <a:off x="783763" y="1138288"/>
        <a:ext cx="376574" cy="251049"/>
      </dsp:txXfrm>
    </dsp:sp>
    <dsp:sp modelId="{49D74990-A4BC-4301-89F9-3D978457CFEA}">
      <dsp:nvSpPr>
        <dsp:cNvPr id="0" name=""/>
        <dsp:cNvSpPr/>
      </dsp:nvSpPr>
      <dsp:spPr>
        <a:xfrm>
          <a:off x="1197995" y="113828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Upload Docs</a:t>
          </a:r>
        </a:p>
      </dsp:txBody>
      <dsp:txXfrm>
        <a:off x="1323520" y="1138288"/>
        <a:ext cx="376574" cy="251049"/>
      </dsp:txXfrm>
    </dsp:sp>
    <dsp:sp modelId="{BAF815C7-AB2F-481D-ABBC-53549F32098F}">
      <dsp:nvSpPr>
        <dsp:cNvPr id="0" name=""/>
        <dsp:cNvSpPr/>
      </dsp:nvSpPr>
      <dsp:spPr>
        <a:xfrm>
          <a:off x="1737751" y="113828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kern="1200"/>
            <a:t>Manage KYC</a:t>
          </a:r>
        </a:p>
      </dsp:txBody>
      <dsp:txXfrm>
        <a:off x="1863276" y="1138288"/>
        <a:ext cx="376574" cy="251049"/>
      </dsp:txXfrm>
    </dsp:sp>
    <dsp:sp modelId="{2882535C-539C-4B8F-8D67-9875A3149616}">
      <dsp:nvSpPr>
        <dsp:cNvPr id="0" name=""/>
        <dsp:cNvSpPr/>
      </dsp:nvSpPr>
      <dsp:spPr>
        <a:xfrm>
          <a:off x="2277507" y="113828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03032" y="1138288"/>
        <a:ext cx="376574" cy="251049"/>
      </dsp:txXfrm>
    </dsp:sp>
    <dsp:sp modelId="{471CA0A1-5FD0-491F-A26B-CBB7C2CF5E5C}">
      <dsp:nvSpPr>
        <dsp:cNvPr id="0" name=""/>
        <dsp:cNvSpPr/>
      </dsp:nvSpPr>
      <dsp:spPr>
        <a:xfrm>
          <a:off x="2817264" y="1138288"/>
          <a:ext cx="627623" cy="2510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42789" y="1138288"/>
        <a:ext cx="376574" cy="25104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3/26/2024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3/25/2024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3</a:t>
            </a:fld>
            <a:endParaRPr lang="en-US"/>
          </a:p>
        </p:txBody>
      </p:sp>
    </p:spTree>
    <p:extLst>
      <p:ext uri="{BB962C8B-B14F-4D97-AF65-F5344CB8AC3E}">
        <p14:creationId xmlns:p14="http://schemas.microsoft.com/office/powerpoint/2010/main" val="52662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4</a:t>
            </a:fld>
            <a:endParaRPr lang="en-US"/>
          </a:p>
        </p:txBody>
      </p:sp>
    </p:spTree>
    <p:extLst>
      <p:ext uri="{BB962C8B-B14F-4D97-AF65-F5344CB8AC3E}">
        <p14:creationId xmlns:p14="http://schemas.microsoft.com/office/powerpoint/2010/main" val="216538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B5FD2-354B-40A6-84B1-D3E2F813E0AD}"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61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7</a:t>
            </a:fld>
            <a:endParaRPr lang="en-US"/>
          </a:p>
        </p:txBody>
      </p:sp>
    </p:spTree>
    <p:extLst>
      <p:ext uri="{BB962C8B-B14F-4D97-AF65-F5344CB8AC3E}">
        <p14:creationId xmlns:p14="http://schemas.microsoft.com/office/powerpoint/2010/main" val="381272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12</a:t>
            </a:fld>
            <a:endParaRPr lang="en-US"/>
          </a:p>
        </p:txBody>
      </p:sp>
    </p:spTree>
    <p:extLst>
      <p:ext uri="{BB962C8B-B14F-4D97-AF65-F5344CB8AC3E}">
        <p14:creationId xmlns:p14="http://schemas.microsoft.com/office/powerpoint/2010/main" val="2611151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13</a:t>
            </a:fld>
            <a:endParaRPr lang="en-US"/>
          </a:p>
        </p:txBody>
      </p:sp>
    </p:spTree>
    <p:extLst>
      <p:ext uri="{BB962C8B-B14F-4D97-AF65-F5344CB8AC3E}">
        <p14:creationId xmlns:p14="http://schemas.microsoft.com/office/powerpoint/2010/main" val="2611151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181C5E0-70D8-4CEB-985A-CE79694D48DF}" type="slidenum">
              <a:rPr lang="en-US" smtClean="0"/>
              <a:t>53</a:t>
            </a:fld>
            <a:endParaRPr lang="en-US"/>
          </a:p>
        </p:txBody>
      </p:sp>
    </p:spTree>
    <p:extLst>
      <p:ext uri="{BB962C8B-B14F-4D97-AF65-F5344CB8AC3E}">
        <p14:creationId xmlns:p14="http://schemas.microsoft.com/office/powerpoint/2010/main" val="347840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F005EB-22FB-4FDC-8C6B-5A1CCF96C6D1}" type="slidenum">
              <a:rPr lang="en-US" smtClean="0"/>
              <a:t>55</a:t>
            </a:fld>
            <a:endParaRPr lang="en-US"/>
          </a:p>
        </p:txBody>
      </p:sp>
    </p:spTree>
    <p:extLst>
      <p:ext uri="{BB962C8B-B14F-4D97-AF65-F5344CB8AC3E}">
        <p14:creationId xmlns:p14="http://schemas.microsoft.com/office/powerpoint/2010/main" val="2934382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2EEEEF-B752-3744-A06A-A38B907732E2}" type="slidenum">
              <a:rPr lang="en-US" smtClean="0"/>
              <a:t>61</a:t>
            </a:fld>
            <a:endParaRPr lang="en-US"/>
          </a:p>
        </p:txBody>
      </p:sp>
    </p:spTree>
    <p:extLst>
      <p:ext uri="{BB962C8B-B14F-4D97-AF65-F5344CB8AC3E}">
        <p14:creationId xmlns:p14="http://schemas.microsoft.com/office/powerpoint/2010/main" val="2016524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3" name="Group 2"/>
          <p:cNvGrpSpPr/>
          <p:nvPr userDrawn="1"/>
        </p:nvGrpSpPr>
        <p:grpSpPr>
          <a:xfrm>
            <a:off x="0" y="-43913"/>
            <a:ext cx="12192000" cy="6176168"/>
            <a:chOff x="0" y="-43913"/>
            <a:chExt cx="9144000" cy="6176168"/>
          </a:xfrm>
        </p:grpSpPr>
        <p:sp>
          <p:nvSpPr>
            <p:cNvPr id="14" name="Rectangle 13"/>
            <p:cNvSpPr/>
            <p:nvPr userDrawn="1"/>
          </p:nvSpPr>
          <p:spPr>
            <a:xfrm>
              <a:off x="0" y="0"/>
              <a:ext cx="9144000" cy="6132255"/>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cxnSp>
          <p:nvCxnSpPr>
            <p:cNvPr id="16" name="Straight Connector 15"/>
            <p:cNvCxnSpPr/>
            <p:nvPr userDrawn="1"/>
          </p:nvCxnSpPr>
          <p:spPr>
            <a:xfrm>
              <a:off x="787401" y="1588378"/>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790566"/>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652334"/>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521566"/>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83877" y="336751"/>
              <a:ext cx="3113427"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866697"/>
                <a:gd name="connsiteY0" fmla="*/ 107527 h 667639"/>
                <a:gd name="connsiteX1" fmla="*/ 773199 w 866697"/>
                <a:gd name="connsiteY1" fmla="*/ 109033 h 667639"/>
                <a:gd name="connsiteX2" fmla="*/ 866697 w 866697"/>
                <a:gd name="connsiteY2" fmla="*/ 387843 h 667639"/>
                <a:gd name="connsiteX3" fmla="*/ 775022 w 866697"/>
                <a:gd name="connsiteY3" fmla="*/ 667639 h 667639"/>
                <a:gd name="connsiteX4" fmla="*/ 461358 w 866697"/>
                <a:gd name="connsiteY4" fmla="*/ 667608 h 667639"/>
                <a:gd name="connsiteX5" fmla="*/ 460806 w 8666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697" h="667639">
                  <a:moveTo>
                    <a:pt x="0" y="107527"/>
                  </a:moveTo>
                  <a:lnTo>
                    <a:pt x="773199" y="109033"/>
                  </a:lnTo>
                  <a:lnTo>
                    <a:pt x="866697" y="387843"/>
                  </a:lnTo>
                  <a:lnTo>
                    <a:pt x="775022" y="667639"/>
                  </a:lnTo>
                  <a:lnTo>
                    <a:pt x="461358" y="667608"/>
                  </a:lnTo>
                  <a:lnTo>
                    <a:pt x="4608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ln w="38100">
                  <a:solidFill>
                    <a:schemeClr val="tx1"/>
                  </a:solidFill>
                </a:ln>
              </a:endParaRPr>
            </a:p>
          </p:txBody>
        </p:sp>
      </p:grpSp>
      <p:sp>
        <p:nvSpPr>
          <p:cNvPr id="8" name="Text Placeholder 2"/>
          <p:cNvSpPr>
            <a:spLocks noGrp="1"/>
          </p:cNvSpPr>
          <p:nvPr userDrawn="1">
            <p:ph type="body" idx="10"/>
          </p:nvPr>
        </p:nvSpPr>
        <p:spPr>
          <a:xfrm>
            <a:off x="4470400" y="2776357"/>
            <a:ext cx="7112000" cy="674686"/>
          </a:xfrm>
        </p:spPr>
        <p:txBody>
          <a:bodyPr anchor="t" anchorCtr="0"/>
          <a:lstStyle>
            <a:lvl1pPr marL="0" indent="0">
              <a:buNone/>
              <a:defRPr sz="24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4470400" y="1647433"/>
            <a:ext cx="7112000" cy="982662"/>
          </a:xfrm>
        </p:spPr>
        <p:txBody>
          <a:bodyPr anchor="b" anchorCtr="0">
            <a:normAutofit/>
          </a:bodyPr>
          <a:lstStyle>
            <a:lvl1pPr algn="l">
              <a:defRPr sz="3200" b="1" cap="none">
                <a:solidFill>
                  <a:schemeClr val="bg1"/>
                </a:solidFill>
              </a:defRPr>
            </a:lvl1pPr>
          </a:lstStyle>
          <a:p>
            <a:r>
              <a:rPr lang="en-US"/>
              <a:t>Click to edit master title style</a:t>
            </a:r>
          </a:p>
        </p:txBody>
      </p:sp>
      <p:sp>
        <p:nvSpPr>
          <p:cNvPr id="21" name="Footer Placeholder 6"/>
          <p:cNvSpPr txBox="1">
            <a:spLocks/>
          </p:cNvSpPr>
          <p:nvPr userDrawn="1"/>
        </p:nvSpPr>
        <p:spPr>
          <a:xfrm>
            <a:off x="3048001" y="6497366"/>
            <a:ext cx="85760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spc="60" baseline="0">
                <a:solidFill>
                  <a:schemeClr val="tx2"/>
                </a:solidFill>
                <a:latin typeface="Arial Narrow" panose="020B0606020202030204" pitchFamily="34" charset="0"/>
              </a:rPr>
              <a:t>FOR INTERNAL USE ONLY  |  U.S. BANK CONFIDENTIAL</a:t>
            </a:r>
          </a:p>
        </p:txBody>
      </p:sp>
    </p:spTree>
    <p:extLst>
      <p:ext uri="{BB962C8B-B14F-4D97-AF65-F5344CB8AC3E}">
        <p14:creationId xmlns:p14="http://schemas.microsoft.com/office/powerpoint/2010/main" val="2578851364"/>
      </p:ext>
    </p:extLst>
  </p:cSld>
  <p:clrMapOvr>
    <a:masterClrMapping/>
  </p:clrMapOvr>
  <p:extLst>
    <p:ext uri="{DCECCB84-F9BA-43D5-87BE-67443E8EF086}">
      <p15:sldGuideLst xmlns:p15="http://schemas.microsoft.com/office/powerpoint/2012/main">
        <p15:guide id="1" orient="horz" pos="4193" userDrawn="1">
          <p15:clr>
            <a:srgbClr val="FBAE40"/>
          </p15:clr>
        </p15:guide>
        <p15:guide id="2" pos="3840" userDrawn="1">
          <p15:clr>
            <a:srgbClr val="FBAE40"/>
          </p15:clr>
        </p15:guide>
        <p15:guide id="3" pos="2651" userDrawn="1">
          <p15:clr>
            <a:srgbClr val="FBAE40"/>
          </p15:clr>
        </p15:guide>
        <p15:guide id="4" pos="941" userDrawn="1">
          <p15:clr>
            <a:srgbClr val="FBAE40"/>
          </p15:clr>
        </p15:guide>
        <p15:guide id="5" orient="horz" pos="3665" userDrawn="1">
          <p15:clr>
            <a:srgbClr val="FBAE40"/>
          </p15:clr>
        </p15:guide>
        <p15:guide id="6" pos="7296" userDrawn="1">
          <p15:clr>
            <a:srgbClr val="FBAE40"/>
          </p15:clr>
        </p15:guide>
        <p15:guide id="7" pos="28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917701"/>
            <a:ext cx="109728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143000"/>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916113"/>
            <a:ext cx="5389033"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34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143000"/>
            <a:ext cx="5389033"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1916113"/>
            <a:ext cx="5389033"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337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554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938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1371600"/>
            <a:ext cx="5384800" cy="457200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597402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2900681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6"/>
            <a:ext cx="5386917"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916116"/>
            <a:ext cx="5389033"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4" y="4049716"/>
            <a:ext cx="10987668"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260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6"/>
            <a:ext cx="5386917"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143000"/>
            <a:ext cx="5389033"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1916116"/>
            <a:ext cx="5389033"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4" y="4049716"/>
            <a:ext cx="10987668"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735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109728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646449"/>
            <a:ext cx="109728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020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16151"/>
            <a:ext cx="109728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332249"/>
            <a:ext cx="109728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1"/>
          </p:nvPr>
        </p:nvSpPr>
        <p:spPr>
          <a:xfrm>
            <a:off x="609600" y="1143000"/>
            <a:ext cx="10972800"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Text Placeholder 2"/>
          <p:cNvSpPr>
            <a:spLocks noGrp="1"/>
          </p:cNvSpPr>
          <p:nvPr>
            <p:ph type="body" idx="12"/>
          </p:nvPr>
        </p:nvSpPr>
        <p:spPr>
          <a:xfrm>
            <a:off x="609600" y="3584691"/>
            <a:ext cx="10972800"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551149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12192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ln w="38100">
                    <a:solidFill>
                      <a:schemeClr val="tx1"/>
                    </a:solidFill>
                  </a:ln>
                </a:endParaRPr>
              </a:p>
            </p:txBody>
          </p:sp>
        </p:grpSp>
      </p:grpSp>
      <p:sp>
        <p:nvSpPr>
          <p:cNvPr id="8" name="Text Placeholder 2"/>
          <p:cNvSpPr>
            <a:spLocks noGrp="1"/>
          </p:cNvSpPr>
          <p:nvPr userDrawn="1">
            <p:ph type="body" idx="10"/>
          </p:nvPr>
        </p:nvSpPr>
        <p:spPr>
          <a:xfrm>
            <a:off x="4470400" y="2906714"/>
            <a:ext cx="7112000" cy="674686"/>
          </a:xfrm>
        </p:spPr>
        <p:txBody>
          <a:bodyPr anchor="t" anchorCtr="0"/>
          <a:lstStyle>
            <a:lvl1pPr marL="0" indent="0">
              <a:buNone/>
              <a:defRPr sz="2400">
                <a:solidFill>
                  <a:schemeClr val="accent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4470400" y="1777790"/>
            <a:ext cx="7112000" cy="982662"/>
          </a:xfrm>
        </p:spPr>
        <p:txBody>
          <a:bodyPr anchor="b" anchorCtr="0">
            <a:normAutofit/>
          </a:bodyPr>
          <a:lstStyle>
            <a:lvl1pPr algn="l">
              <a:defRPr sz="3200" b="1" cap="none">
                <a:solidFill>
                  <a:schemeClr val="bg1"/>
                </a:solidFill>
              </a:defRPr>
            </a:lvl1pPr>
          </a:lstStyle>
          <a:p>
            <a:r>
              <a:rPr lang="en-US"/>
              <a:t>Click to edit master title style</a:t>
            </a:r>
          </a:p>
        </p:txBody>
      </p:sp>
      <p:sp>
        <p:nvSpPr>
          <p:cNvPr id="11" name="Text Placeholder 2"/>
          <p:cNvSpPr>
            <a:spLocks noGrp="1"/>
          </p:cNvSpPr>
          <p:nvPr userDrawn="1">
            <p:ph type="body" idx="12"/>
          </p:nvPr>
        </p:nvSpPr>
        <p:spPr>
          <a:xfrm>
            <a:off x="4445000" y="5021264"/>
            <a:ext cx="7112000" cy="341656"/>
          </a:xfrm>
        </p:spPr>
        <p:txBody>
          <a:bodyPr anchor="t" anchorCtr="0"/>
          <a:lstStyle>
            <a:lvl1pPr marL="0" indent="0">
              <a:buNone/>
              <a:defRPr sz="1800">
                <a:solidFill>
                  <a:schemeClr val="bg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4445000" y="5363819"/>
            <a:ext cx="7112000" cy="341656"/>
          </a:xfrm>
        </p:spPr>
        <p:txBody>
          <a:bodyPr anchor="t" anchorCtr="0"/>
          <a:lstStyle>
            <a:lvl1pPr marL="0" indent="0">
              <a:buNone/>
              <a:defRPr sz="1600" i="1">
                <a:solidFill>
                  <a:schemeClr val="bg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09600" y="6386667"/>
            <a:ext cx="1524000" cy="285442"/>
          </a:xfrm>
          <a:prstGeom prst="rect">
            <a:avLst/>
          </a:prstGeom>
          <a:noFill/>
        </p:spPr>
      </p:pic>
    </p:spTree>
    <p:extLst>
      <p:ext uri="{BB962C8B-B14F-4D97-AF65-F5344CB8AC3E}">
        <p14:creationId xmlns:p14="http://schemas.microsoft.com/office/powerpoint/2010/main" val="629482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2A8A-7F7A-4D90-9A61-C42484164E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6AAAB-B4DA-4F47-B590-2818B353F8A6}"/>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DCD39-EC55-4DFA-BA16-D1CEBD44B1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727C1B3-06E4-4172-93F4-1ACBEB6C9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CA99A-33F8-464F-BE66-5D35A08A64E2}"/>
              </a:ext>
            </a:extLst>
          </p:cNvPr>
          <p:cNvSpPr>
            <a:spLocks noGrp="1"/>
          </p:cNvSpPr>
          <p:nvPr>
            <p:ph type="sldNum" sz="quarter" idx="12"/>
          </p:nvPr>
        </p:nvSpPr>
        <p:spPr/>
        <p:txBody>
          <a:bodyPr/>
          <a:lstStyle/>
          <a:p>
            <a:fld id="{81EBADA7-3F16-4723-9A66-FDBAE8DE921A}" type="slidenum">
              <a:rPr lang="en-US" smtClean="0"/>
              <a:t>‹#›</a:t>
            </a:fld>
            <a:endParaRPr lang="en-US"/>
          </a:p>
        </p:txBody>
      </p:sp>
    </p:spTree>
    <p:extLst>
      <p:ext uri="{BB962C8B-B14F-4D97-AF65-F5344CB8AC3E}">
        <p14:creationId xmlns:p14="http://schemas.microsoft.com/office/powerpoint/2010/main" val="2295157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white">
    <p:bg>
      <p:bgPr>
        <a:solidFill>
          <a:srgbClr val="FFFFFF"/>
        </a:solidFill>
        <a:effectLst/>
      </p:bgPr>
    </p:bg>
    <p:spTree>
      <p:nvGrpSpPr>
        <p:cNvPr id="1" name=""/>
        <p:cNvGrpSpPr/>
        <p:nvPr/>
      </p:nvGrpSpPr>
      <p:grpSpPr>
        <a:xfrm>
          <a:off x="0" y="0"/>
          <a:ext cx="0" cy="0"/>
          <a:chOff x="0" y="0"/>
          <a:chExt cx="0" cy="0"/>
        </a:xfrm>
      </p:grpSpPr>
      <p:pic>
        <p:nvPicPr>
          <p:cNvPr id="40" name="usbank-publicissapient-gray-logo.png" descr="usbank-publicissapient-gray-logo.png"/>
          <p:cNvPicPr>
            <a:picLocks noChangeAspect="1"/>
          </p:cNvPicPr>
          <p:nvPr/>
        </p:nvPicPr>
        <p:blipFill>
          <a:blip r:embed="rId2"/>
          <a:srcRect r="49106"/>
          <a:stretch>
            <a:fillRect/>
          </a:stretch>
        </p:blipFill>
        <p:spPr>
          <a:xfrm>
            <a:off x="216830" y="6170105"/>
            <a:ext cx="940639" cy="484787"/>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801549"/>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E8124F-F039-49A3-9B6C-5BA11F0333BB}"/>
              </a:ext>
            </a:extLst>
          </p:cNvPr>
          <p:cNvSpPr txBox="1"/>
          <p:nvPr userDrawn="1"/>
        </p:nvSpPr>
        <p:spPr>
          <a:xfrm>
            <a:off x="9667875" y="6445894"/>
            <a:ext cx="2022774" cy="215444"/>
          </a:xfrm>
          <a:prstGeom prst="rect">
            <a:avLst/>
          </a:prstGeom>
          <a:noFill/>
        </p:spPr>
        <p:txBody>
          <a:bodyPr wrap="square" rtlCol="0">
            <a:spAutoFit/>
          </a:bodyPr>
          <a:lstStyle>
            <a:defPPr>
              <a:defRPr lang="en-US"/>
            </a:defPPr>
            <a:lvl1pPr lvl="0" algn="r">
              <a:defRPr sz="900">
                <a:solidFill>
                  <a:schemeClr val="bg1">
                    <a:lumMod val="65000"/>
                  </a:schemeClr>
                </a:solidFill>
                <a:latin typeface="Helvetica Light"/>
              </a:defRPr>
            </a:lvl1pPr>
          </a:lstStyle>
          <a:p>
            <a:pPr>
              <a:defRPr/>
            </a:pPr>
            <a:r>
              <a:rPr lang="en-US" sz="800" kern="0">
                <a:solidFill>
                  <a:prstClr val="white">
                    <a:lumMod val="65000"/>
                  </a:prstClr>
                </a:solidFill>
                <a:cs typeface="Helvetica"/>
                <a:sym typeface="Helvetica"/>
              </a:rPr>
              <a:t>U. S. Bank Confidential   |</a:t>
            </a:r>
          </a:p>
        </p:txBody>
      </p:sp>
      <p:sp>
        <p:nvSpPr>
          <p:cNvPr id="9" name="TextBox 8">
            <a:extLst>
              <a:ext uri="{FF2B5EF4-FFF2-40B4-BE49-F238E27FC236}">
                <a16:creationId xmlns:a16="http://schemas.microsoft.com/office/drawing/2014/main" id="{AB4A6D18-9186-424F-AB97-6B9A067D6D5C}"/>
              </a:ext>
            </a:extLst>
          </p:cNvPr>
          <p:cNvSpPr txBox="1"/>
          <p:nvPr userDrawn="1"/>
        </p:nvSpPr>
        <p:spPr>
          <a:xfrm>
            <a:off x="11323508" y="6445894"/>
            <a:ext cx="554875" cy="215444"/>
          </a:xfrm>
          <a:prstGeom prst="rect">
            <a:avLst/>
          </a:prstGeom>
          <a:noFill/>
        </p:spPr>
        <p:txBody>
          <a:bodyPr wrap="square" rtlCol="0">
            <a:spAutoFit/>
          </a:bodyPr>
          <a:lstStyle>
            <a:defPPr>
              <a:defRPr lang="en-US"/>
            </a:defPPr>
            <a:lvl1pPr lvl="0" algn="r">
              <a:defRPr sz="900">
                <a:solidFill>
                  <a:schemeClr val="bg1">
                    <a:lumMod val="65000"/>
                  </a:schemeClr>
                </a:solidFill>
                <a:latin typeface="Helvetica Light"/>
              </a:defRPr>
            </a:lvl1pPr>
          </a:lstStyle>
          <a:p>
            <a:pPr>
              <a:defRPr/>
            </a:pPr>
            <a:r>
              <a:rPr lang="en-US" sz="800" kern="0">
                <a:solidFill>
                  <a:prstClr val="white">
                    <a:lumMod val="65000"/>
                  </a:prstClr>
                </a:solidFill>
                <a:cs typeface="Helvetica"/>
                <a:sym typeface="Helvetica"/>
              </a:rPr>
              <a:t> </a:t>
            </a:r>
            <a:fld id="{E289D2C2-ED6E-4D1A-B1D9-E2E45F0E185A}" type="slidenum">
              <a:rPr lang="en-US" sz="800" kern="0" smtClean="0">
                <a:solidFill>
                  <a:prstClr val="white">
                    <a:lumMod val="65000"/>
                  </a:prstClr>
                </a:solidFill>
                <a:cs typeface="Helvetica"/>
                <a:sym typeface="Helvetica"/>
              </a:rPr>
              <a:pPr>
                <a:defRPr/>
              </a:pPr>
              <a:t>‹#›</a:t>
            </a:fld>
            <a:endParaRPr lang="en-US" sz="800" kern="0">
              <a:solidFill>
                <a:prstClr val="white">
                  <a:lumMod val="65000"/>
                </a:prstClr>
              </a:solidFill>
              <a:cs typeface="Helvetica"/>
              <a:sym typeface="Helvetica"/>
            </a:endParaRPr>
          </a:p>
        </p:txBody>
      </p:sp>
      <p:pic>
        <p:nvPicPr>
          <p:cNvPr id="5" name="usbank-publicissapient-gray-logo.png" descr="usbank-publicissapient-gray-logo.png">
            <a:extLst>
              <a:ext uri="{FF2B5EF4-FFF2-40B4-BE49-F238E27FC236}">
                <a16:creationId xmlns:a16="http://schemas.microsoft.com/office/drawing/2014/main" id="{6C8C6831-EE4D-4621-911B-71AE5B6B1D61}"/>
              </a:ext>
            </a:extLst>
          </p:cNvPr>
          <p:cNvPicPr>
            <a:picLocks noChangeAspect="1"/>
          </p:cNvPicPr>
          <p:nvPr userDrawn="1"/>
        </p:nvPicPr>
        <p:blipFill>
          <a:blip r:embed="rId2"/>
          <a:srcRect r="49106"/>
          <a:stretch>
            <a:fillRect/>
          </a:stretch>
        </p:blipFill>
        <p:spPr>
          <a:xfrm>
            <a:off x="114299" y="6277806"/>
            <a:ext cx="1125758" cy="580193"/>
          </a:xfrm>
          <a:prstGeom prst="rect">
            <a:avLst/>
          </a:prstGeom>
          <a:ln w="12700">
            <a:miter lim="400000"/>
          </a:ln>
        </p:spPr>
      </p:pic>
    </p:spTree>
    <p:extLst>
      <p:ext uri="{BB962C8B-B14F-4D97-AF65-F5344CB8AC3E}">
        <p14:creationId xmlns:p14="http://schemas.microsoft.com/office/powerpoint/2010/main" val="29163808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87551"/>
            <a:ext cx="10972800" cy="4256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022196"/>
            <a:ext cx="109728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6">
            <a:extLst>
              <a:ext uri="{FF2B5EF4-FFF2-40B4-BE49-F238E27FC236}">
                <a16:creationId xmlns:a16="http://schemas.microsoft.com/office/drawing/2014/main" id="{EDC03125-F96E-4DF5-A109-BD9E2EB8C06F}"/>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44679504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497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1136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917703"/>
            <a:ext cx="109728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0270929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0831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916113"/>
            <a:ext cx="5389033"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048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916113"/>
            <a:ext cx="5389033"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143000"/>
            <a:ext cx="5389033"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1916113"/>
            <a:ext cx="5389033"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8614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1371600"/>
            <a:ext cx="5384800" cy="45720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1427767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27004480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1916116"/>
            <a:ext cx="5386917" cy="19700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916116"/>
            <a:ext cx="5389033" cy="19700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609600" y="4038600"/>
            <a:ext cx="10972800" cy="1905000"/>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5329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3" name="Content Placeholder 2"/>
          <p:cNvSpPr>
            <a:spLocks noGrp="1"/>
          </p:cNvSpPr>
          <p:nvPr>
            <p:ph sz="half" idx="1"/>
          </p:nvPr>
        </p:nvSpPr>
        <p:spPr>
          <a:xfrm>
            <a:off x="609600" y="1380744"/>
            <a:ext cx="5384800" cy="15910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half" idx="13"/>
          </p:nvPr>
        </p:nvSpPr>
        <p:spPr>
          <a:xfrm>
            <a:off x="6197600" y="1380744"/>
            <a:ext cx="5384800" cy="15910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p:cNvSpPr>
            <a:spLocks noGrp="1"/>
          </p:cNvSpPr>
          <p:nvPr>
            <p:ph type="pic" sz="quarter" idx="10"/>
          </p:nvPr>
        </p:nvSpPr>
        <p:spPr>
          <a:xfrm>
            <a:off x="609600" y="3124200"/>
            <a:ext cx="10972800" cy="28194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36406394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1916116"/>
            <a:ext cx="5386917" cy="21224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143000"/>
            <a:ext cx="5389033"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1916116"/>
            <a:ext cx="5389033" cy="21224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4" y="4049716"/>
            <a:ext cx="10987668" cy="18938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161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10972800" cy="20574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646449"/>
            <a:ext cx="10972800" cy="20574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8129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16151"/>
            <a:ext cx="10972800" cy="16002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332249"/>
            <a:ext cx="10972800" cy="16002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12"/>
          </p:nvPr>
        </p:nvSpPr>
        <p:spPr>
          <a:xfrm>
            <a:off x="609600" y="3584691"/>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7615557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9050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143000"/>
            <a:ext cx="5389033"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916113"/>
            <a:ext cx="5389033"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552612" y="609600"/>
            <a:ext cx="10660909" cy="572188"/>
          </a:xfrm>
        </p:spPr>
        <p:txBody>
          <a:bodyPr/>
          <a:lstStyle/>
          <a:p>
            <a:r>
              <a:rPr lang="en-US"/>
              <a:t>Click to edit Master title style</a:t>
            </a:r>
          </a:p>
        </p:txBody>
      </p:sp>
      <p:sp>
        <p:nvSpPr>
          <p:cNvPr id="4" name="Text Placeholder 3"/>
          <p:cNvSpPr>
            <a:spLocks noGrp="1"/>
          </p:cNvSpPr>
          <p:nvPr>
            <p:ph type="body" sz="quarter" idx="10"/>
          </p:nvPr>
        </p:nvSpPr>
        <p:spPr>
          <a:xfrm>
            <a:off x="473496" y="1574322"/>
            <a:ext cx="11108904" cy="4597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6"/>
          <p:cNvSpPr txBox="1">
            <a:spLocks/>
          </p:cNvSpPr>
          <p:nvPr userDrawn="1"/>
        </p:nvSpPr>
        <p:spPr>
          <a:xfrm>
            <a:off x="335713" y="6497368"/>
            <a:ext cx="433795"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066355A-084C-D24E-9AD2-7E4FC41EA627}" type="slidenum">
              <a:rPr lang="en-US" sz="675" b="0" smtClean="0">
                <a:solidFill>
                  <a:schemeClr val="tx1"/>
                </a:solidFill>
              </a:rPr>
              <a:pPr algn="r"/>
              <a:t>‹#›</a:t>
            </a:fld>
            <a:endParaRPr lang="en-US" sz="675" b="0">
              <a:solidFill>
                <a:schemeClr val="tx1"/>
              </a:solidFill>
            </a:endParaRPr>
          </a:p>
        </p:txBody>
      </p:sp>
      <p:sp>
        <p:nvSpPr>
          <p:cNvPr id="6" name="Footer Placeholder 6"/>
          <p:cNvSpPr txBox="1">
            <a:spLocks/>
          </p:cNvSpPr>
          <p:nvPr userDrawn="1"/>
        </p:nvSpPr>
        <p:spPr>
          <a:xfrm>
            <a:off x="820305" y="6497368"/>
            <a:ext cx="2118907" cy="182563"/>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75" b="0">
                <a:solidFill>
                  <a:schemeClr val="tx1"/>
                </a:solidFill>
              </a:rPr>
              <a:t>| U.S. Bank Confidential</a:t>
            </a:r>
          </a:p>
        </p:txBody>
      </p:sp>
    </p:spTree>
    <p:extLst>
      <p:ext uri="{BB962C8B-B14F-4D97-AF65-F5344CB8AC3E}">
        <p14:creationId xmlns:p14="http://schemas.microsoft.com/office/powerpoint/2010/main" val="21977276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8737600" y="6356353"/>
            <a:ext cx="2844800" cy="365125"/>
          </a:xfrm>
          <a:prstGeom prst="rect">
            <a:avLst/>
          </a:prstGeom>
        </p:spPr>
        <p:txBody>
          <a:bodyPr/>
          <a:lstStyle>
            <a:lvl1pPr>
              <a:defRPr>
                <a:solidFill>
                  <a:schemeClr val="tx1"/>
                </a:solidFill>
              </a:defRPr>
            </a:lvl1pPr>
          </a:lstStyle>
          <a:p>
            <a:fld id="{9E0BE572-898A-5E4D-89B0-0B03B32D112B}" type="slidenum">
              <a:rPr lang="en-US" smtClean="0"/>
              <a:pPr/>
              <a:t>‹#›</a:t>
            </a:fld>
            <a:endParaRPr lang="en-US"/>
          </a:p>
        </p:txBody>
      </p:sp>
      <p:sp>
        <p:nvSpPr>
          <p:cNvPr id="5" name="Content Placeholder 4"/>
          <p:cNvSpPr>
            <a:spLocks noGrp="1"/>
          </p:cNvSpPr>
          <p:nvPr>
            <p:ph sz="quarter" idx="11"/>
          </p:nvPr>
        </p:nvSpPr>
        <p:spPr>
          <a:xfrm>
            <a:off x="304800" y="1447800"/>
            <a:ext cx="5613400" cy="504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2"/>
          </p:nvPr>
        </p:nvSpPr>
        <p:spPr>
          <a:xfrm>
            <a:off x="6235699" y="1447800"/>
            <a:ext cx="5651500" cy="504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0452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1" i="0">
                <a:solidFill>
                  <a:srgbClr val="0C2074"/>
                </a:solidFill>
                <a:latin typeface="Arial"/>
                <a:cs typeface="Arial"/>
              </a:defRPr>
            </a:lvl1pPr>
          </a:lstStyle>
          <a:p>
            <a:endParaRPr/>
          </a:p>
        </p:txBody>
      </p:sp>
      <p:sp>
        <p:nvSpPr>
          <p:cNvPr id="3" name="Holder 3"/>
          <p:cNvSpPr>
            <a:spLocks noGrp="1"/>
          </p:cNvSpPr>
          <p:nvPr>
            <p:ph sz="half" idx="2"/>
          </p:nvPr>
        </p:nvSpPr>
        <p:spPr>
          <a:xfrm>
            <a:off x="609600" y="1577340"/>
            <a:ext cx="5303520" cy="2308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308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7" name="Holder 7"/>
          <p:cNvSpPr>
            <a:spLocks noGrp="1"/>
          </p:cNvSpPr>
          <p:nvPr>
            <p:ph type="sldNum" sz="quarter" idx="7"/>
          </p:nvPr>
        </p:nvSpPr>
        <p:spPr/>
        <p:txBody>
          <a:bodyPr lIns="0" tIns="0" rIns="0" bIns="0"/>
          <a:lstStyle>
            <a:lvl1pPr>
              <a:defRPr sz="675" b="0" i="0">
                <a:solidFill>
                  <a:srgbClr val="0C2074"/>
                </a:solidFill>
                <a:latin typeface="Arial"/>
                <a:cs typeface="Arial"/>
              </a:defRPr>
            </a:lvl1pPr>
          </a:lstStyle>
          <a:p>
            <a:pPr marL="19050">
              <a:spcBef>
                <a:spcPts val="30"/>
              </a:spcBef>
            </a:pPr>
            <a:fld id="{81D60167-4931-47E6-BA6A-407CBD079E47}" type="slidenum">
              <a:rPr lang="en-US" spc="-4" smtClean="0"/>
              <a:pPr marL="19050">
                <a:spcBef>
                  <a:spcPts val="30"/>
                </a:spcBef>
              </a:pPr>
              <a:t>‹#›</a:t>
            </a:fld>
            <a:r>
              <a:rPr lang="en-US" spc="-4"/>
              <a:t> </a:t>
            </a:r>
            <a:r>
              <a:rPr lang="en-US" sz="1013" baseline="3086"/>
              <a:t>| </a:t>
            </a:r>
            <a:r>
              <a:rPr lang="en-US" sz="1013" spc="-5" baseline="3086"/>
              <a:t>U.S. Bank</a:t>
            </a:r>
            <a:r>
              <a:rPr lang="en-US" sz="1013" spc="39" baseline="3086"/>
              <a:t> </a:t>
            </a:r>
            <a:r>
              <a:rPr lang="en-US" sz="1013" spc="-5" baseline="3086"/>
              <a:t>Confidential</a:t>
            </a:r>
            <a:endParaRPr lang="en-US" sz="1013" baseline="3086"/>
          </a:p>
        </p:txBody>
      </p:sp>
    </p:spTree>
    <p:extLst>
      <p:ext uri="{BB962C8B-B14F-4D97-AF65-F5344CB8AC3E}">
        <p14:creationId xmlns:p14="http://schemas.microsoft.com/office/powerpoint/2010/main" val="7852186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ption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058400" y="6369625"/>
            <a:ext cx="1524000" cy="285442"/>
          </a:xfrm>
          <a:prstGeom prst="rect">
            <a:avLst/>
          </a:prstGeom>
        </p:spPr>
      </p:pic>
      <p:sp>
        <p:nvSpPr>
          <p:cNvPr id="11" name="Text Placeholder 14"/>
          <p:cNvSpPr>
            <a:spLocks noGrp="1"/>
          </p:cNvSpPr>
          <p:nvPr>
            <p:ph type="body" sz="quarter" idx="11" hasCustomPrompt="1"/>
          </p:nvPr>
        </p:nvSpPr>
        <p:spPr>
          <a:xfrm>
            <a:off x="1071881" y="4371635"/>
            <a:ext cx="10382968" cy="570115"/>
          </a:xfrm>
          <a:prstGeom prst="rect">
            <a:avLst/>
          </a:prstGeom>
        </p:spPr>
        <p:txBody>
          <a:bodyPr lIns="0" tIns="0" rIns="0" bIns="0" anchor="b"/>
          <a:lstStyle>
            <a:lvl1pPr marL="0" indent="0">
              <a:lnSpc>
                <a:spcPts val="2100"/>
              </a:lnSpc>
              <a:buNone/>
              <a:defRPr sz="2100" b="0">
                <a:solidFill>
                  <a:schemeClr val="accent3"/>
                </a:solidFill>
                <a:latin typeface="Arial" panose="020B0604020202020204" pitchFamily="34" charset="0"/>
              </a:defRPr>
            </a:lvl1pPr>
          </a:lstStyle>
          <a:p>
            <a:pPr lvl="0"/>
            <a:r>
              <a:rPr lang="en-US"/>
              <a:t>Click To Edit Master Text Styles</a:t>
            </a:r>
          </a:p>
        </p:txBody>
      </p:sp>
      <p:sp>
        <p:nvSpPr>
          <p:cNvPr id="12" name="Text Placeholder 12"/>
          <p:cNvSpPr>
            <a:spLocks noGrp="1"/>
          </p:cNvSpPr>
          <p:nvPr>
            <p:ph type="body" sz="quarter" idx="10"/>
          </p:nvPr>
        </p:nvSpPr>
        <p:spPr>
          <a:xfrm>
            <a:off x="1071882" y="1873253"/>
            <a:ext cx="10408919" cy="2621865"/>
          </a:xfrm>
          <a:prstGeom prst="rect">
            <a:avLst/>
          </a:prstGeom>
        </p:spPr>
        <p:txBody>
          <a:bodyPr lIns="0" tIns="0" rIns="0" bIns="0" anchor="b"/>
          <a:lstStyle>
            <a:lvl1pPr marL="0" indent="0">
              <a:lnSpc>
                <a:spcPts val="2700"/>
              </a:lnSpc>
              <a:buNone/>
              <a:defRPr sz="2700" b="1" baseline="0">
                <a:solidFill>
                  <a:schemeClr val="tx1"/>
                </a:solidFill>
                <a:latin typeface="Arial" panose="020B0604020202020204" pitchFamily="34" charset="0"/>
              </a:defRPr>
            </a:lvl1pPr>
          </a:lstStyle>
          <a:p>
            <a:pPr lvl="0"/>
            <a:r>
              <a:rPr lang="en-US"/>
              <a:t>Click to edit Master text styles</a:t>
            </a:r>
          </a:p>
        </p:txBody>
      </p:sp>
      <p:sp>
        <p:nvSpPr>
          <p:cNvPr id="13" name="Text Placeholder 14"/>
          <p:cNvSpPr>
            <a:spLocks noGrp="1"/>
          </p:cNvSpPr>
          <p:nvPr>
            <p:ph type="body" sz="quarter" idx="14" hasCustomPrompt="1"/>
          </p:nvPr>
        </p:nvSpPr>
        <p:spPr>
          <a:xfrm>
            <a:off x="1121212" y="6372225"/>
            <a:ext cx="5336539" cy="152400"/>
          </a:xfrm>
          <a:prstGeom prst="rect">
            <a:avLst/>
          </a:prstGeom>
        </p:spPr>
        <p:txBody>
          <a:bodyPr lIns="0" tIns="0" rIns="0" bIns="0" anchor="b"/>
          <a:lstStyle>
            <a:lvl1pPr marL="0" indent="0">
              <a:buNone/>
              <a:defRPr sz="1200" b="0">
                <a:solidFill>
                  <a:schemeClr val="accent2"/>
                </a:solidFill>
                <a:latin typeface="Arial" panose="020B0604020202020204" pitchFamily="34" charset="0"/>
              </a:defRPr>
            </a:lvl1pPr>
          </a:lstStyle>
          <a:p>
            <a:pPr lvl="0"/>
            <a:r>
              <a:rPr lang="en-US"/>
              <a:t>click to edit master text styles</a:t>
            </a:r>
          </a:p>
        </p:txBody>
      </p:sp>
      <p:sp>
        <p:nvSpPr>
          <p:cNvPr id="14" name="Text Placeholder 14"/>
          <p:cNvSpPr>
            <a:spLocks noGrp="1"/>
          </p:cNvSpPr>
          <p:nvPr>
            <p:ph type="body" sz="quarter" idx="15" hasCustomPrompt="1"/>
          </p:nvPr>
        </p:nvSpPr>
        <p:spPr>
          <a:xfrm>
            <a:off x="1121212" y="6019800"/>
            <a:ext cx="5336539" cy="230508"/>
          </a:xfrm>
          <a:prstGeom prst="rect">
            <a:avLst/>
          </a:prstGeom>
        </p:spPr>
        <p:txBody>
          <a:bodyPr lIns="0" tIns="0" rIns="0" bIns="0" anchor="b"/>
          <a:lstStyle>
            <a:lvl1pPr marL="0" indent="0">
              <a:buNone/>
              <a:defRPr sz="1500" b="1">
                <a:solidFill>
                  <a:schemeClr val="tx1"/>
                </a:solidFill>
                <a:latin typeface="Arial" panose="020B0604020202020204" pitchFamily="34" charset="0"/>
              </a:defRPr>
            </a:lvl1pPr>
          </a:lstStyle>
          <a:p>
            <a:pPr lvl="0"/>
            <a:r>
              <a:rPr lang="en-US"/>
              <a:t>Click To Edit Master Text Styles</a:t>
            </a:r>
          </a:p>
        </p:txBody>
      </p:sp>
      <p:sp>
        <p:nvSpPr>
          <p:cNvPr id="15" name="Text Placeholder 4"/>
          <p:cNvSpPr>
            <a:spLocks noGrp="1"/>
          </p:cNvSpPr>
          <p:nvPr>
            <p:ph type="body" sz="quarter" idx="16" hasCustomPrompt="1"/>
          </p:nvPr>
        </p:nvSpPr>
        <p:spPr>
          <a:xfrm>
            <a:off x="1073575" y="5039998"/>
            <a:ext cx="10424981" cy="320675"/>
          </a:xfrm>
          <a:prstGeom prst="rect">
            <a:avLst/>
          </a:prstGeom>
        </p:spPr>
        <p:txBody>
          <a:bodyPr lIns="0" tIns="0" rIns="0" bIns="0"/>
          <a:lstStyle>
            <a:lvl1pPr marL="0" indent="0">
              <a:buNone/>
              <a:defRPr sz="1350" i="1">
                <a:solidFill>
                  <a:schemeClr val="accent3"/>
                </a:solidFill>
                <a:latin typeface="Arial" panose="020B0604020202020204" pitchFamily="34" charset="0"/>
              </a:defRPr>
            </a:lvl1pPr>
          </a:lstStyle>
          <a:p>
            <a:pPr lvl="0"/>
            <a:fld id="{F7A08E21-72F0-4A64-987A-74BE9282A984}" type="datetime4">
              <a:rPr lang="en-US" smtClean="0"/>
              <a:t>June 22, 2017</a:t>
            </a:fld>
            <a:endParaRPr lang="en-US"/>
          </a:p>
        </p:txBody>
      </p:sp>
      <p:sp>
        <p:nvSpPr>
          <p:cNvPr id="9" name="Right Arrow Callout 12"/>
          <p:cNvSpPr/>
          <p:nvPr userDrawn="1"/>
        </p:nvSpPr>
        <p:spPr>
          <a:xfrm rot="16200000" flipH="1">
            <a:off x="-253489" y="252685"/>
            <a:ext cx="3627631" cy="3109720"/>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67" h="850509">
                <a:moveTo>
                  <a:pt x="0" y="288651"/>
                </a:moveTo>
                <a:lnTo>
                  <a:pt x="1002676" y="289771"/>
                </a:lnTo>
                <a:lnTo>
                  <a:pt x="1096174" y="568581"/>
                </a:lnTo>
                <a:lnTo>
                  <a:pt x="1004499" y="848377"/>
                </a:lnTo>
                <a:lnTo>
                  <a:pt x="690835" y="850509"/>
                </a:lnTo>
                <a:cubicBezTo>
                  <a:pt x="690513" y="743307"/>
                  <a:pt x="690103" y="257316"/>
                  <a:pt x="690283" y="180738"/>
                </a:cubicBezTo>
                <a:lnTo>
                  <a:pt x="1297314" y="180112"/>
                </a:lnTo>
                <a:cubicBezTo>
                  <a:pt x="1296769" y="139924"/>
                  <a:pt x="1297304" y="110"/>
                  <a:pt x="1297367" y="0"/>
                </a:cubicBezTo>
              </a:path>
            </a:pathLst>
          </a:custGeom>
          <a:noFill/>
          <a:ln w="5080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463767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838200" y="365124"/>
            <a:ext cx="10515600" cy="603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21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77" name="Shape 177"/>
          <p:cNvSpPr txBox="1">
            <a:spLocks noGrp="1"/>
          </p:cNvSpPr>
          <p:nvPr>
            <p:ph type="body" idx="1"/>
          </p:nvPr>
        </p:nvSpPr>
        <p:spPr>
          <a:xfrm>
            <a:off x="838200" y="1215571"/>
            <a:ext cx="10515600" cy="4961200"/>
          </a:xfrm>
          <a:prstGeom prst="rect">
            <a:avLst/>
          </a:prstGeom>
          <a:noFill/>
          <a:ln>
            <a:noFill/>
          </a:ln>
        </p:spPr>
        <p:txBody>
          <a:bodyPr lIns="68575" tIns="68575" rIns="68575" bIns="68575" anchor="t" anchorCtr="0"/>
          <a:lstStyle>
            <a:lvl1pPr marL="177796" marR="0" lvl="0" indent="-88898" algn="l" rtl="0">
              <a:lnSpc>
                <a:spcPct val="90000"/>
              </a:lnSpc>
              <a:spcBef>
                <a:spcPts val="8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1pPr>
            <a:lvl2pPr marL="520687" marR="0" lvl="1"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2pPr>
            <a:lvl3pPr marL="863579" marR="0" lvl="2"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3pPr>
            <a:lvl4pPr marL="1206470" marR="0" lvl="3"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361" marR="0" lvl="4"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253" marR="0" lvl="5"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144" marR="0" lvl="6"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036" marR="0" lvl="7"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0927" marR="0" lvl="8"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178008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595" y="1428750"/>
            <a:ext cx="11421605" cy="4724400"/>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849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380744"/>
            <a:ext cx="5388864"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193536" y="1380744"/>
            <a:ext cx="5388864"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2"/>
          </p:nvPr>
        </p:nvSpPr>
        <p:spPr>
          <a:xfrm>
            <a:off x="609600" y="3124200"/>
            <a:ext cx="10972800" cy="291084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2210736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1371600"/>
            <a:ext cx="5384800" cy="457200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3730757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3019099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4"/>
            <a:ext cx="5386917"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916114"/>
            <a:ext cx="5389033"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049714"/>
            <a:ext cx="10987668"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11290" y="-22043"/>
            <a:ext cx="11489829"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
        <p:nvSpPr>
          <p:cNvPr id="6" name="Title 1"/>
          <p:cNvSpPr>
            <a:spLocks noGrp="1"/>
          </p:cNvSpPr>
          <p:nvPr>
            <p:ph type="title" hasCustomPrompt="1"/>
          </p:nvPr>
        </p:nvSpPr>
        <p:spPr>
          <a:xfrm>
            <a:off x="609600" y="968829"/>
            <a:ext cx="7545917" cy="1362075"/>
          </a:xfrm>
        </p:spPr>
        <p:txBody>
          <a:bodyPr anchor="b" anchorCtr="0">
            <a:normAutofit/>
          </a:bodyPr>
          <a:lstStyle>
            <a:lvl1pPr algn="l">
              <a:defRPr sz="3600" b="1" cap="none"/>
            </a:lvl1pPr>
          </a:lstStyle>
          <a:p>
            <a:r>
              <a:rPr lang="en-US"/>
              <a:t>Click to edit master title style</a:t>
            </a:r>
          </a:p>
        </p:txBody>
      </p:sp>
      <p:sp>
        <p:nvSpPr>
          <p:cNvPr id="7" name="Text Placeholder 2"/>
          <p:cNvSpPr>
            <a:spLocks noGrp="1"/>
          </p:cNvSpPr>
          <p:nvPr>
            <p:ph type="body" idx="1"/>
          </p:nvPr>
        </p:nvSpPr>
        <p:spPr>
          <a:xfrm>
            <a:off x="609600" y="2601914"/>
            <a:ext cx="7545917" cy="674686"/>
          </a:xfrm>
        </p:spPr>
        <p:txBody>
          <a:bodyPr anchor="t" anchorCtr="0"/>
          <a:lstStyle>
            <a:lvl1pPr marL="0" indent="0">
              <a:buNone/>
              <a:defRPr sz="24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TextBox 15"/>
          <p:cNvSpPr txBox="1"/>
          <p:nvPr userDrawn="1"/>
        </p:nvSpPr>
        <p:spPr>
          <a:xfrm>
            <a:off x="203200" y="4878324"/>
            <a:ext cx="8161787" cy="738664"/>
          </a:xfrm>
          <a:prstGeom prst="rect">
            <a:avLst/>
          </a:prstGeom>
          <a:noFill/>
        </p:spPr>
        <p:txBody>
          <a:bodyPr wrap="square" lIns="0" rIns="0" rtlCol="0">
            <a:spAutoFit/>
          </a:bodyPr>
          <a:lstStyle/>
          <a:p>
            <a:pPr lvl="0" defTabSz="1018824"/>
            <a:r>
              <a:rPr lang="en-US" sz="1400" b="1">
                <a:solidFill>
                  <a:schemeClr val="tx2"/>
                </a:solidFill>
                <a:latin typeface="Arial Narrow" panose="020B0606020202030204" pitchFamily="34" charset="0"/>
              </a:rPr>
              <a:t>Investment products and services are:</a:t>
            </a:r>
          </a:p>
          <a:p>
            <a:pPr lvl="0" defTabSz="1018824"/>
            <a:r>
              <a:rPr lang="en-US" sz="1400" b="1">
                <a:solidFill>
                  <a:schemeClr val="tx2"/>
                </a:solidFill>
                <a:latin typeface="Arial Narrow" panose="020B0606020202030204" pitchFamily="34" charset="0"/>
              </a:rPr>
              <a:t>NOT A DEPOSIT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NOT FDIC INSURED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MAY LOSE VALUE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a:t>
            </a:r>
            <a:br>
              <a:rPr lang="en-US" sz="1400" b="1">
                <a:solidFill>
                  <a:schemeClr val="tx2"/>
                </a:solidFill>
                <a:latin typeface="Arial Narrow" panose="020B0606020202030204" pitchFamily="34" charset="0"/>
              </a:rPr>
            </a:br>
            <a:r>
              <a:rPr lang="en-US" sz="1400" b="1">
                <a:solidFill>
                  <a:schemeClr val="tx2"/>
                </a:solidFill>
                <a:latin typeface="Arial Narrow" panose="020B0606020202030204" pitchFamily="34" charset="0"/>
              </a:rPr>
              <a:t>NOT BANK GUARANTEED </a:t>
            </a:r>
            <a:r>
              <a:rPr lang="en-US" sz="1400" b="1">
                <a:solidFill>
                  <a:schemeClr val="tx2"/>
                </a:solidFill>
                <a:latin typeface="Arial Narrow" panose="020B0606020202030204" pitchFamily="34" charset="0"/>
                <a:cs typeface="Arial" panose="020B0604020202020204" pitchFamily="34" charset="0"/>
              </a:rPr>
              <a:t>● </a:t>
            </a:r>
            <a:r>
              <a:rPr lang="en-US" sz="1400" b="1">
                <a:solidFill>
                  <a:schemeClr val="tx2"/>
                </a:solidFill>
                <a:latin typeface="Arial Narrow" panose="020B0606020202030204" pitchFamily="34" charset="0"/>
              </a:rPr>
              <a:t>NOT INSURED BY ANY FEDERAL GOVERNMENT AGENCY</a:t>
            </a:r>
          </a:p>
        </p:txBody>
      </p:sp>
      <p:sp>
        <p:nvSpPr>
          <p:cNvPr id="23" name="Footer Placeholder 6"/>
          <p:cNvSpPr txBox="1">
            <a:spLocks/>
          </p:cNvSpPr>
          <p:nvPr userDrawn="1"/>
        </p:nvSpPr>
        <p:spPr>
          <a:xfrm>
            <a:off x="3048001" y="6497366"/>
            <a:ext cx="85760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spc="60" baseline="0">
                <a:solidFill>
                  <a:schemeClr val="tx2"/>
                </a:solidFill>
                <a:latin typeface="Arial Narrow" panose="020B0606020202030204" pitchFamily="34" charset="0"/>
              </a:rPr>
              <a:t>FOR INTERNAL USE ONLY  |  U.S. BANK CONFIDENTIAL</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09600" y="6290022"/>
            <a:ext cx="3783509" cy="386685"/>
          </a:xfrm>
          <a:prstGeom prst="rect">
            <a:avLst/>
          </a:prstGeom>
        </p:spPr>
      </p:pic>
    </p:spTree>
    <p:extLst>
      <p:ext uri="{BB962C8B-B14F-4D97-AF65-F5344CB8AC3E}">
        <p14:creationId xmlns:p14="http://schemas.microsoft.com/office/powerpoint/2010/main" val="19594057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84" userDrawn="1">
          <p15:clr>
            <a:srgbClr val="FBAE40"/>
          </p15:clr>
        </p15:guide>
        <p15:guide id="4" pos="5568" userDrawn="1">
          <p15:clr>
            <a:srgbClr val="FBAE40"/>
          </p15:clr>
        </p15:guide>
        <p15:guide id="5" pos="7296" userDrawn="1">
          <p15:clr>
            <a:srgbClr val="FBAE40"/>
          </p15:clr>
        </p15:guide>
        <p15:guide id="6" orient="horz" pos="3372" userDrawn="1">
          <p15:clr>
            <a:srgbClr val="FBAE40"/>
          </p15:clr>
        </p15:guide>
        <p15:guide id="7" pos="525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16114"/>
            <a:ext cx="5386917"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143000"/>
            <a:ext cx="5389033"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916114"/>
            <a:ext cx="5389033"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049714"/>
            <a:ext cx="10987668"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109728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646449"/>
            <a:ext cx="109728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16151"/>
            <a:ext cx="109728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332249"/>
            <a:ext cx="109728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1"/>
          </p:nvPr>
        </p:nvSpPr>
        <p:spPr>
          <a:xfrm>
            <a:off x="609600" y="1143000"/>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609600" y="3584691"/>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4470400" y="2725948"/>
            <a:ext cx="7112000" cy="674686"/>
          </a:xfrm>
        </p:spPr>
        <p:txBody>
          <a:bodyPr anchor="t" anchorCtr="0"/>
          <a:lstStyle>
            <a:lvl1pPr marL="0" indent="0">
              <a:buNone/>
              <a:defRPr sz="24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itle 1"/>
          <p:cNvSpPr>
            <a:spLocks noGrp="1"/>
          </p:cNvSpPr>
          <p:nvPr userDrawn="1">
            <p:ph type="title" hasCustomPrompt="1"/>
          </p:nvPr>
        </p:nvSpPr>
        <p:spPr>
          <a:xfrm>
            <a:off x="4470400" y="1760538"/>
            <a:ext cx="7112000" cy="982662"/>
          </a:xfrm>
        </p:spPr>
        <p:txBody>
          <a:bodyPr anchor="b" anchorCtr="0">
            <a:normAutofit/>
          </a:bodyPr>
          <a:lstStyle>
            <a:lvl1pPr algn="l">
              <a:defRPr sz="3200" b="1" cap="none"/>
            </a:lvl1pPr>
          </a:lstStyle>
          <a:p>
            <a:r>
              <a:rPr lang="en-US"/>
              <a:t>Click to edit master title style</a:t>
            </a:r>
          </a:p>
        </p:txBody>
      </p:sp>
      <p:grpSp>
        <p:nvGrpSpPr>
          <p:cNvPr id="2" name="Group 1"/>
          <p:cNvGrpSpPr/>
          <p:nvPr userDrawn="1"/>
        </p:nvGrpSpPr>
        <p:grpSpPr>
          <a:xfrm>
            <a:off x="0" y="-22043"/>
            <a:ext cx="415552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Tree>
    <p:extLst>
      <p:ext uri="{BB962C8B-B14F-4D97-AF65-F5344CB8AC3E}">
        <p14:creationId xmlns:p14="http://schemas.microsoft.com/office/powerpoint/2010/main" val="1942615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9612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white">
    <p:bg>
      <p:bgPr>
        <a:solidFill>
          <a:srgbClr val="FFFFFF"/>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CCBEB82-E000-4D21-B4F7-54C2C86362CB}"/>
              </a:ext>
            </a:extLst>
          </p:cNvPr>
          <p:cNvSpPr>
            <a:spLocks noGrp="1"/>
          </p:cNvSpPr>
          <p:nvPr>
            <p:ph type="ftr" sz="quarter" idx="11"/>
          </p:nvPr>
        </p:nvSpPr>
        <p:spPr>
          <a:xfrm>
            <a:off x="4038600" y="6356352"/>
            <a:ext cx="4114800" cy="365125"/>
          </a:xfrm>
          <a:prstGeom prst="rect">
            <a:avLst/>
          </a:prstGeom>
        </p:spPr>
        <p:txBody>
          <a:bodyPr/>
          <a:lstStyle/>
          <a:p>
            <a:r>
              <a:rPr lang="en-US"/>
              <a:t>Classification: U.S. Bank Internal</a:t>
            </a:r>
          </a:p>
        </p:txBody>
      </p:sp>
      <p:sp>
        <p:nvSpPr>
          <p:cNvPr id="4" name="Slide Number Placeholder 6">
            <a:extLst>
              <a:ext uri="{FF2B5EF4-FFF2-40B4-BE49-F238E27FC236}">
                <a16:creationId xmlns:a16="http://schemas.microsoft.com/office/drawing/2014/main" id="{36F4A8B5-AA60-4DBB-A709-04A6A31320E1}"/>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5" name="Footer Placeholder 4">
            <a:extLst>
              <a:ext uri="{FF2B5EF4-FFF2-40B4-BE49-F238E27FC236}">
                <a16:creationId xmlns:a16="http://schemas.microsoft.com/office/drawing/2014/main" id="{D0C7974D-544B-4885-A301-E949E4F27FA5}"/>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142528419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ption 2">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CDE877-B958-4E94-8061-E0EC1C2A1423}"/>
              </a:ext>
            </a:extLst>
          </p:cNvPr>
          <p:cNvSpPr/>
          <p:nvPr userDrawn="1"/>
        </p:nvSpPr>
        <p:spPr>
          <a:xfrm>
            <a:off x="0"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27A9DFA5-0467-449B-93DC-0E692C9AFE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192000" cy="6719599"/>
          </a:xfrm>
          <a:prstGeom prst="rect">
            <a:avLst/>
          </a:prstGeom>
        </p:spPr>
      </p:pic>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914400" y="1265381"/>
            <a:ext cx="10363200" cy="2244581"/>
          </a:xfrm>
        </p:spPr>
        <p:txBody>
          <a:bodyPr lIns="0" rIns="0" anchor="ctr" anchorCtr="0">
            <a:normAutofit/>
          </a:bodyPr>
          <a:lstStyle>
            <a:lvl1pPr algn="l">
              <a:defRPr sz="4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6C3341D3-4A80-4EE2-981C-52D067FA283D}"/>
              </a:ext>
            </a:extLst>
          </p:cNvPr>
          <p:cNvSpPr>
            <a:spLocks noGrp="1"/>
          </p:cNvSpPr>
          <p:nvPr>
            <p:ph type="subTitle" idx="1"/>
          </p:nvPr>
        </p:nvSpPr>
        <p:spPr>
          <a:xfrm>
            <a:off x="914400" y="3602038"/>
            <a:ext cx="10363200" cy="1655762"/>
          </a:xfrm>
        </p:spPr>
        <p:txBody>
          <a:bodyPr lIns="0" rIns="0">
            <a:normAutofit/>
          </a:bodyPr>
          <a:lstStyle>
            <a:lvl1pPr marL="0" indent="0" algn="l">
              <a:buNone/>
              <a:defRPr sz="1800">
                <a:solidFill>
                  <a:schemeClr val="tx1"/>
                </a:solidFill>
                <a:latin typeface="U.S. Bank Circular Book" panose="020B0504010101010104" pitchFamily="34" charset="0"/>
                <a:cs typeface="U.S. Bank Circular Book" panose="020B050401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ext Placeholder 12">
            <a:extLst>
              <a:ext uri="{FF2B5EF4-FFF2-40B4-BE49-F238E27FC236}">
                <a16:creationId xmlns:a16="http://schemas.microsoft.com/office/drawing/2014/main" id="{9974155D-F45A-4DAB-83B6-CA6B677D9D36}"/>
              </a:ext>
            </a:extLst>
          </p:cNvPr>
          <p:cNvSpPr>
            <a:spLocks noGrp="1"/>
          </p:cNvSpPr>
          <p:nvPr>
            <p:ph type="body" sz="quarter" idx="14" hasCustomPrompt="1"/>
          </p:nvPr>
        </p:nvSpPr>
        <p:spPr>
          <a:xfrm>
            <a:off x="6862762" y="618890"/>
            <a:ext cx="4872037" cy="355444"/>
          </a:xfrm>
        </p:spPr>
        <p:txBody>
          <a:bodyPr lIns="0" rIns="0">
            <a:normAutofit/>
          </a:bodyPr>
          <a:lstStyle>
            <a:lvl1pPr marL="0" indent="0" algn="r">
              <a:buNone/>
              <a:defRPr sz="1400" b="0" cap="none" baseline="0">
                <a:solidFill>
                  <a:schemeClr val="tx1"/>
                </a:solidFill>
                <a:latin typeface="U.S. Bank Circular Book" panose="020B0504010101010104" pitchFamily="34" charset="0"/>
                <a:cs typeface="U.S. Bank Circular Book" panose="020B0504010101010104" pitchFamily="34" charset="0"/>
              </a:defRPr>
            </a:lvl1pPr>
            <a:lvl2pPr marL="457200" indent="0" algn="r">
              <a:buNone/>
              <a:defRPr>
                <a:solidFill>
                  <a:schemeClr val="accent1"/>
                </a:solidFill>
              </a:defRPr>
            </a:lvl2pPr>
            <a:lvl3pPr marL="914400" indent="0" algn="r">
              <a:buNone/>
              <a:defRPr>
                <a:solidFill>
                  <a:schemeClr val="accent1"/>
                </a:solidFill>
              </a:defRPr>
            </a:lvl3pPr>
            <a:lvl4pPr marL="1371600" indent="0" algn="r">
              <a:buNone/>
              <a:defRPr>
                <a:solidFill>
                  <a:schemeClr val="accent1"/>
                </a:solidFill>
              </a:defRPr>
            </a:lvl4pPr>
            <a:lvl5pPr marL="1828800" indent="0" algn="r">
              <a:buNone/>
              <a:defRPr>
                <a:solidFill>
                  <a:schemeClr val="accent1"/>
                </a:solidFill>
              </a:defRPr>
            </a:lvl5pPr>
          </a:lstStyle>
          <a:p>
            <a:pPr lvl="0"/>
            <a:r>
              <a:rPr lang="en-US"/>
              <a:t>Date</a:t>
            </a:r>
          </a:p>
        </p:txBody>
      </p:sp>
      <p:pic>
        <p:nvPicPr>
          <p:cNvPr id="8" name="Graphic 7">
            <a:extLst>
              <a:ext uri="{FF2B5EF4-FFF2-40B4-BE49-F238E27FC236}">
                <a16:creationId xmlns:a16="http://schemas.microsoft.com/office/drawing/2014/main" id="{5C2B4581-5CCF-422D-9296-419FCF4DE6C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487" t="23891" r="7927" b="23186"/>
          <a:stretch/>
        </p:blipFill>
        <p:spPr>
          <a:xfrm>
            <a:off x="914400" y="447964"/>
            <a:ext cx="1828800" cy="541260"/>
          </a:xfrm>
          <a:prstGeom prst="rect">
            <a:avLst/>
          </a:prstGeom>
        </p:spPr>
      </p:pic>
      <p:sp>
        <p:nvSpPr>
          <p:cNvPr id="14" name="TextBox 13">
            <a:extLst>
              <a:ext uri="{FF2B5EF4-FFF2-40B4-BE49-F238E27FC236}">
                <a16:creationId xmlns:a16="http://schemas.microsoft.com/office/drawing/2014/main" id="{38CB44E2-2B7B-43F8-BA10-533E121C32BD}"/>
              </a:ext>
            </a:extLst>
          </p:cNvPr>
          <p:cNvSpPr txBox="1"/>
          <p:nvPr userDrawn="1"/>
        </p:nvSpPr>
        <p:spPr>
          <a:xfrm>
            <a:off x="492256" y="6497320"/>
            <a:ext cx="2636520" cy="215444"/>
          </a:xfrm>
          <a:prstGeom prst="rect">
            <a:avLst/>
          </a:prstGeom>
          <a:noFill/>
          <a:ln>
            <a:noFill/>
          </a:ln>
        </p:spPr>
        <p:txBody>
          <a:bodyPr wrap="square" lIns="0" rIns="0" rtlCol="0">
            <a:spAutoFit/>
          </a:bodyPr>
          <a:lstStyle/>
          <a:p>
            <a:pPr algn="l"/>
            <a:r>
              <a:rPr lang="en-US" sz="800">
                <a:solidFill>
                  <a:schemeClr val="tx1"/>
                </a:solidFill>
                <a:latin typeface="Roboto Condensed" panose="02000000000000000000" pitchFamily="2" charset="0"/>
                <a:ea typeface="Roboto Condensed" panose="02000000000000000000" pitchFamily="2" charset="0"/>
              </a:rPr>
              <a:t>U.S. Bank | Confidential</a:t>
            </a:r>
          </a:p>
        </p:txBody>
      </p:sp>
    </p:spTree>
    <p:extLst>
      <p:ext uri="{BB962C8B-B14F-4D97-AF65-F5344CB8AC3E}">
        <p14:creationId xmlns:p14="http://schemas.microsoft.com/office/powerpoint/2010/main" val="3486802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genda option">
    <p:bg>
      <p:bgRef idx="1001">
        <a:schemeClr val="bg2"/>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A9DFA5-0467-449B-93DC-0E692C9AFE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719599"/>
          </a:xfrm>
          <a:prstGeom prst="rect">
            <a:avLst/>
          </a:prstGeom>
        </p:spPr>
      </p:pic>
      <p:sp>
        <p:nvSpPr>
          <p:cNvPr id="2" name="Title 1">
            <a:extLst>
              <a:ext uri="{FF2B5EF4-FFF2-40B4-BE49-F238E27FC236}">
                <a16:creationId xmlns:a16="http://schemas.microsoft.com/office/drawing/2014/main" id="{C94D2081-CF64-49D3-87FE-7D8FFADED65D}"/>
              </a:ext>
            </a:extLst>
          </p:cNvPr>
          <p:cNvSpPr>
            <a:spLocks noGrp="1"/>
          </p:cNvSpPr>
          <p:nvPr>
            <p:ph type="ctrTitle"/>
          </p:nvPr>
        </p:nvSpPr>
        <p:spPr>
          <a:xfrm>
            <a:off x="457200" y="323273"/>
            <a:ext cx="11247120" cy="953654"/>
          </a:xfrm>
        </p:spPr>
        <p:txBody>
          <a:bodyPr lIns="0" rIns="0" anchor="ctr" anchorCtr="0">
            <a:normAutofit/>
          </a:bodyPr>
          <a:lstStyle>
            <a:lvl1pPr algn="l">
              <a:defRPr sz="3000">
                <a:solidFill>
                  <a:schemeClr val="bg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B5D7FC-FABA-49C0-9459-60621061C20B}"/>
              </a:ext>
            </a:extLst>
          </p:cNvPr>
          <p:cNvSpPr>
            <a:spLocks noGrp="1"/>
          </p:cNvSpPr>
          <p:nvPr>
            <p:ph type="body" sz="quarter" idx="10"/>
          </p:nvPr>
        </p:nvSpPr>
        <p:spPr>
          <a:xfrm>
            <a:off x="469232" y="1361920"/>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21" name="Text Placeholder 7">
            <a:extLst>
              <a:ext uri="{FF2B5EF4-FFF2-40B4-BE49-F238E27FC236}">
                <a16:creationId xmlns:a16="http://schemas.microsoft.com/office/drawing/2014/main" id="{87FEB9B6-B5E8-4058-9C3A-125339612F83}"/>
              </a:ext>
            </a:extLst>
          </p:cNvPr>
          <p:cNvSpPr>
            <a:spLocks noGrp="1"/>
          </p:cNvSpPr>
          <p:nvPr>
            <p:ph type="body" sz="quarter" idx="25"/>
          </p:nvPr>
        </p:nvSpPr>
        <p:spPr>
          <a:xfrm>
            <a:off x="469232" y="165676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593E819C-0862-4261-A916-351A800C4F67}"/>
              </a:ext>
            </a:extLst>
          </p:cNvPr>
          <p:cNvSpPr>
            <a:spLocks noGrp="1"/>
          </p:cNvSpPr>
          <p:nvPr>
            <p:ph type="body" sz="quarter" idx="11"/>
          </p:nvPr>
        </p:nvSpPr>
        <p:spPr>
          <a:xfrm>
            <a:off x="469232" y="2314422"/>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8" name="Text Placeholder 7">
            <a:extLst>
              <a:ext uri="{FF2B5EF4-FFF2-40B4-BE49-F238E27FC236}">
                <a16:creationId xmlns:a16="http://schemas.microsoft.com/office/drawing/2014/main" id="{23BC6AB3-EDC5-4F08-9811-DC3899F1D4DD}"/>
              </a:ext>
            </a:extLst>
          </p:cNvPr>
          <p:cNvSpPr>
            <a:spLocks noGrp="1"/>
          </p:cNvSpPr>
          <p:nvPr>
            <p:ph type="body" sz="quarter" idx="14"/>
          </p:nvPr>
        </p:nvSpPr>
        <p:spPr>
          <a:xfrm>
            <a:off x="469232" y="2611013"/>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4" name="Text Placeholder 4">
            <a:extLst>
              <a:ext uri="{FF2B5EF4-FFF2-40B4-BE49-F238E27FC236}">
                <a16:creationId xmlns:a16="http://schemas.microsoft.com/office/drawing/2014/main" id="{1D8B5AC3-7220-4ADD-889F-AD42D72F9AA2}"/>
              </a:ext>
            </a:extLst>
          </p:cNvPr>
          <p:cNvSpPr>
            <a:spLocks noGrp="1"/>
          </p:cNvSpPr>
          <p:nvPr>
            <p:ph type="body" sz="quarter" idx="12"/>
          </p:nvPr>
        </p:nvSpPr>
        <p:spPr>
          <a:xfrm>
            <a:off x="469232" y="3266704"/>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19" name="Text Placeholder 7">
            <a:extLst>
              <a:ext uri="{FF2B5EF4-FFF2-40B4-BE49-F238E27FC236}">
                <a16:creationId xmlns:a16="http://schemas.microsoft.com/office/drawing/2014/main" id="{2EE21F83-20B3-433C-A161-F1AAC643E121}"/>
              </a:ext>
            </a:extLst>
          </p:cNvPr>
          <p:cNvSpPr>
            <a:spLocks noGrp="1"/>
          </p:cNvSpPr>
          <p:nvPr>
            <p:ph type="body" sz="quarter" idx="15"/>
          </p:nvPr>
        </p:nvSpPr>
        <p:spPr>
          <a:xfrm>
            <a:off x="469232" y="356567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16" name="Text Placeholder 4">
            <a:extLst>
              <a:ext uri="{FF2B5EF4-FFF2-40B4-BE49-F238E27FC236}">
                <a16:creationId xmlns:a16="http://schemas.microsoft.com/office/drawing/2014/main" id="{92B1B97D-3715-4C44-BDFE-4E1C4067EF50}"/>
              </a:ext>
            </a:extLst>
          </p:cNvPr>
          <p:cNvSpPr>
            <a:spLocks noGrp="1"/>
          </p:cNvSpPr>
          <p:nvPr>
            <p:ph type="body" sz="quarter" idx="13"/>
          </p:nvPr>
        </p:nvSpPr>
        <p:spPr>
          <a:xfrm>
            <a:off x="469232" y="4238608"/>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20" name="Text Placeholder 7">
            <a:extLst>
              <a:ext uri="{FF2B5EF4-FFF2-40B4-BE49-F238E27FC236}">
                <a16:creationId xmlns:a16="http://schemas.microsoft.com/office/drawing/2014/main" id="{C96F2AAC-44AE-4489-A6C7-2896EC2B6744}"/>
              </a:ext>
            </a:extLst>
          </p:cNvPr>
          <p:cNvSpPr>
            <a:spLocks noGrp="1"/>
          </p:cNvSpPr>
          <p:nvPr>
            <p:ph type="body" sz="quarter" idx="16"/>
          </p:nvPr>
        </p:nvSpPr>
        <p:spPr>
          <a:xfrm>
            <a:off x="469232" y="4522657"/>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0" name="Text Placeholder 4">
            <a:extLst>
              <a:ext uri="{FF2B5EF4-FFF2-40B4-BE49-F238E27FC236}">
                <a16:creationId xmlns:a16="http://schemas.microsoft.com/office/drawing/2014/main" id="{45E1CE38-56BB-4623-974B-833BE683CDED}"/>
              </a:ext>
            </a:extLst>
          </p:cNvPr>
          <p:cNvSpPr>
            <a:spLocks noGrp="1"/>
          </p:cNvSpPr>
          <p:nvPr>
            <p:ph type="body" sz="quarter" idx="17"/>
          </p:nvPr>
        </p:nvSpPr>
        <p:spPr>
          <a:xfrm>
            <a:off x="4246182" y="1361920"/>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9" name="Text Placeholder 7">
            <a:extLst>
              <a:ext uri="{FF2B5EF4-FFF2-40B4-BE49-F238E27FC236}">
                <a16:creationId xmlns:a16="http://schemas.microsoft.com/office/drawing/2014/main" id="{2F017C57-884F-4B09-9CE2-2742C8B457B9}"/>
              </a:ext>
            </a:extLst>
          </p:cNvPr>
          <p:cNvSpPr>
            <a:spLocks noGrp="1"/>
          </p:cNvSpPr>
          <p:nvPr>
            <p:ph type="body" sz="quarter" idx="24"/>
          </p:nvPr>
        </p:nvSpPr>
        <p:spPr>
          <a:xfrm>
            <a:off x="4246182" y="165676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1" name="Text Placeholder 4">
            <a:extLst>
              <a:ext uri="{FF2B5EF4-FFF2-40B4-BE49-F238E27FC236}">
                <a16:creationId xmlns:a16="http://schemas.microsoft.com/office/drawing/2014/main" id="{3B9C6AE8-C018-4CC3-9D88-F5B0CA12F83A}"/>
              </a:ext>
            </a:extLst>
          </p:cNvPr>
          <p:cNvSpPr>
            <a:spLocks noGrp="1"/>
          </p:cNvSpPr>
          <p:nvPr>
            <p:ph type="body" sz="quarter" idx="18"/>
          </p:nvPr>
        </p:nvSpPr>
        <p:spPr>
          <a:xfrm>
            <a:off x="4246182" y="2314422"/>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4" name="Text Placeholder 7">
            <a:extLst>
              <a:ext uri="{FF2B5EF4-FFF2-40B4-BE49-F238E27FC236}">
                <a16:creationId xmlns:a16="http://schemas.microsoft.com/office/drawing/2014/main" id="{BF04CA00-0031-4D27-9ACB-DD56F3EFE318}"/>
              </a:ext>
            </a:extLst>
          </p:cNvPr>
          <p:cNvSpPr>
            <a:spLocks noGrp="1"/>
          </p:cNvSpPr>
          <p:nvPr>
            <p:ph type="body" sz="quarter" idx="21"/>
          </p:nvPr>
        </p:nvSpPr>
        <p:spPr>
          <a:xfrm>
            <a:off x="4246182" y="2611013"/>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2" name="Text Placeholder 4">
            <a:extLst>
              <a:ext uri="{FF2B5EF4-FFF2-40B4-BE49-F238E27FC236}">
                <a16:creationId xmlns:a16="http://schemas.microsoft.com/office/drawing/2014/main" id="{51EC44BE-423E-47D6-AA21-E367F8206BE3}"/>
              </a:ext>
            </a:extLst>
          </p:cNvPr>
          <p:cNvSpPr>
            <a:spLocks noGrp="1"/>
          </p:cNvSpPr>
          <p:nvPr>
            <p:ph type="body" sz="quarter" idx="19"/>
          </p:nvPr>
        </p:nvSpPr>
        <p:spPr>
          <a:xfrm>
            <a:off x="4246182" y="3266704"/>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5" name="Text Placeholder 7">
            <a:extLst>
              <a:ext uri="{FF2B5EF4-FFF2-40B4-BE49-F238E27FC236}">
                <a16:creationId xmlns:a16="http://schemas.microsoft.com/office/drawing/2014/main" id="{41380CC5-7C62-495E-9CE1-366DC1EB72CF}"/>
              </a:ext>
            </a:extLst>
          </p:cNvPr>
          <p:cNvSpPr>
            <a:spLocks noGrp="1"/>
          </p:cNvSpPr>
          <p:nvPr>
            <p:ph type="body" sz="quarter" idx="22"/>
          </p:nvPr>
        </p:nvSpPr>
        <p:spPr>
          <a:xfrm>
            <a:off x="4246182" y="3565674"/>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
        <p:nvSpPr>
          <p:cNvPr id="33" name="Text Placeholder 4">
            <a:extLst>
              <a:ext uri="{FF2B5EF4-FFF2-40B4-BE49-F238E27FC236}">
                <a16:creationId xmlns:a16="http://schemas.microsoft.com/office/drawing/2014/main" id="{99CF8D2D-F8BF-403A-8583-BF87C9C13E0E}"/>
              </a:ext>
            </a:extLst>
          </p:cNvPr>
          <p:cNvSpPr>
            <a:spLocks noGrp="1"/>
          </p:cNvSpPr>
          <p:nvPr>
            <p:ph type="body" sz="quarter" idx="20"/>
          </p:nvPr>
        </p:nvSpPr>
        <p:spPr>
          <a:xfrm>
            <a:off x="4246182" y="4238608"/>
            <a:ext cx="3630879" cy="284049"/>
          </a:xfrm>
        </p:spPr>
        <p:txBody>
          <a:bodyPr lIns="0" rIns="0">
            <a:noAutofit/>
          </a:bodyPr>
          <a:lstStyle>
            <a:lvl1pPr marL="0" indent="0">
              <a:buNone/>
              <a:defRPr sz="20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a:t>Click to edit Master text</a:t>
            </a:r>
          </a:p>
        </p:txBody>
      </p:sp>
      <p:sp>
        <p:nvSpPr>
          <p:cNvPr id="36" name="Text Placeholder 7">
            <a:extLst>
              <a:ext uri="{FF2B5EF4-FFF2-40B4-BE49-F238E27FC236}">
                <a16:creationId xmlns:a16="http://schemas.microsoft.com/office/drawing/2014/main" id="{C50128F6-EF27-410D-9EA1-3461B547D04A}"/>
              </a:ext>
            </a:extLst>
          </p:cNvPr>
          <p:cNvSpPr>
            <a:spLocks noGrp="1"/>
          </p:cNvSpPr>
          <p:nvPr>
            <p:ph type="body" sz="quarter" idx="23"/>
          </p:nvPr>
        </p:nvSpPr>
        <p:spPr>
          <a:xfrm>
            <a:off x="4246181" y="4522657"/>
            <a:ext cx="3630879" cy="576072"/>
          </a:xfrm>
        </p:spPr>
        <p:txBody>
          <a:bodyPr lIns="0" rIns="0">
            <a:normAutofit/>
          </a:bodyPr>
          <a:lstStyle>
            <a:lvl1pPr marL="0" indent="0">
              <a:buNone/>
              <a:defRPr lang="en-US" sz="2000" kern="1200" dirty="0" smtClean="0">
                <a:solidFill>
                  <a:schemeClr val="bg1"/>
                </a:solidFill>
                <a:latin typeface="U.S. Bank Circular" panose="020B0504010101010104" pitchFamily="34" charset="0"/>
                <a:ea typeface="+mn-ea"/>
                <a:cs typeface="U.S. Bank Circular" panose="020B0504010101010104" pitchFamily="34" charset="0"/>
              </a:defRPr>
            </a:lvl1pPr>
            <a:lvl2pPr marL="457200" indent="0">
              <a:buNone/>
              <a:defRPr lang="en-US" sz="2000" kern="1200" dirty="0" smtClean="0">
                <a:solidFill>
                  <a:schemeClr val="bg1"/>
                </a:solidFill>
                <a:latin typeface="+mn-lt"/>
                <a:ea typeface="+mn-ea"/>
                <a:cs typeface="+mn-cs"/>
              </a:defRPr>
            </a:lvl2pPr>
            <a:lvl3pPr marL="914400" indent="0">
              <a:buNone/>
              <a:defRPr lang="en-US" sz="2000" kern="1200" dirty="0" smtClean="0">
                <a:solidFill>
                  <a:schemeClr val="bg1"/>
                </a:solidFill>
                <a:latin typeface="+mn-lt"/>
                <a:ea typeface="+mn-ea"/>
                <a:cs typeface="+mn-cs"/>
              </a:defRPr>
            </a:lvl3pPr>
            <a:lvl4pPr marL="1371600" indent="0">
              <a:buNone/>
              <a:defRPr lang="en-US" sz="2000" kern="1200" dirty="0" smtClean="0">
                <a:solidFill>
                  <a:schemeClr val="bg1"/>
                </a:solidFill>
                <a:latin typeface="+mn-lt"/>
                <a:ea typeface="+mn-ea"/>
                <a:cs typeface="+mn-cs"/>
              </a:defRPr>
            </a:lvl4pPr>
            <a:lvl5pPr marL="1828800" indent="0">
              <a:buNone/>
              <a:defRPr lang="en-US" sz="20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916845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144">
          <p15:clr>
            <a:srgbClr val="FBAE40"/>
          </p15:clr>
        </p15:guide>
        <p15:guide id="3" pos="288">
          <p15:clr>
            <a:srgbClr val="FBAE40"/>
          </p15:clr>
        </p15:guide>
        <p15:guide id="4" pos="7392">
          <p15:clr>
            <a:srgbClr val="FBAE40"/>
          </p15:clr>
        </p15:guide>
        <p15:guide id="5" pos="7536">
          <p15:clr>
            <a:srgbClr val="FBAE40"/>
          </p15:clr>
        </p15:guide>
        <p15:guide id="6" orient="horz" pos="144">
          <p15:clr>
            <a:srgbClr val="FBAE40"/>
          </p15:clr>
        </p15:guide>
        <p15:guide id="7" orient="horz" pos="288">
          <p15:clr>
            <a:srgbClr val="FBAE40"/>
          </p15:clr>
        </p15:guide>
        <p15:guide id="8" orient="horz" pos="4176">
          <p15:clr>
            <a:srgbClr val="FBAE40"/>
          </p15:clr>
        </p15:guide>
        <p15:guide id="9" orient="horz" pos="4032">
          <p15:clr>
            <a:srgbClr val="FBAE40"/>
          </p15:clr>
        </p15:guide>
        <p15:guide id="10" pos="576">
          <p15:clr>
            <a:srgbClr val="FBAE40"/>
          </p15:clr>
        </p15:guide>
        <p15:guide id="11" pos="7104">
          <p15:clr>
            <a:srgbClr val="FBAE40"/>
          </p15:clr>
        </p15:guide>
        <p15:guide id="1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divider w/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963704"/>
            <a:ext cx="7518400" cy="1362075"/>
          </a:xfrm>
        </p:spPr>
        <p:txBody>
          <a:bodyPr anchor="b" anchorCtr="0">
            <a:noAutofit/>
          </a:bodyPr>
          <a:lstStyle>
            <a:lvl1pPr algn="l">
              <a:defRPr sz="4267" b="1" cap="none"/>
            </a:lvl1pPr>
          </a:lstStyle>
          <a:p>
            <a:r>
              <a:rPr lang="en-US"/>
              <a:t>Click to edit master title style</a:t>
            </a:r>
          </a:p>
        </p:txBody>
      </p:sp>
      <p:sp>
        <p:nvSpPr>
          <p:cNvPr id="3" name="Text Placeholder 2"/>
          <p:cNvSpPr>
            <a:spLocks noGrp="1"/>
          </p:cNvSpPr>
          <p:nvPr>
            <p:ph type="body" idx="1"/>
          </p:nvPr>
        </p:nvSpPr>
        <p:spPr>
          <a:xfrm>
            <a:off x="609600" y="2362200"/>
            <a:ext cx="7518400" cy="3200400"/>
          </a:xfrm>
        </p:spPr>
        <p:txBody>
          <a:bodyPr anchor="t" anchorCtr="0"/>
          <a:lstStyle>
            <a:lvl1pPr marL="0" indent="0">
              <a:buNone/>
              <a:defRPr sz="2667">
                <a:solidFill>
                  <a:schemeClr val="tx2"/>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grpSp>
        <p:nvGrpSpPr>
          <p:cNvPr id="12" name="Group 11">
            <a:extLst>
              <a:ext uri="{FF2B5EF4-FFF2-40B4-BE49-F238E27FC236}">
                <a16:creationId xmlns:a16="http://schemas.microsoft.com/office/drawing/2014/main" id="{815C6C9B-845F-4D03-8579-CFAB76B7D9F4}"/>
              </a:ext>
            </a:extLst>
          </p:cNvPr>
          <p:cNvGrpSpPr/>
          <p:nvPr userDrawn="1"/>
        </p:nvGrpSpPr>
        <p:grpSpPr>
          <a:xfrm>
            <a:off x="0" y="-29390"/>
            <a:ext cx="11501120" cy="5859921"/>
            <a:chOff x="-8025953" y="-22043"/>
            <a:chExt cx="11150088" cy="5681067"/>
          </a:xfrm>
        </p:grpSpPr>
        <p:cxnSp>
          <p:nvCxnSpPr>
            <p:cNvPr id="13" name="Straight Connector 12">
              <a:extLst>
                <a:ext uri="{FF2B5EF4-FFF2-40B4-BE49-F238E27FC236}">
                  <a16:creationId xmlns:a16="http://schemas.microsoft.com/office/drawing/2014/main" id="{69C7B6AB-CF24-4FA2-82EE-38866DDA7945}"/>
                </a:ext>
              </a:extLst>
            </p:cNvPr>
            <p:cNvCxnSpPr/>
            <p:nvPr userDrawn="1"/>
          </p:nvCxnSpPr>
          <p:spPr>
            <a:xfrm>
              <a:off x="802391" y="1699670"/>
              <a:ext cx="0" cy="3959354"/>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992FEF-8192-454E-B6EE-A78A2D6DCCC9}"/>
                </a:ext>
              </a:extLst>
            </p:cNvPr>
            <p:cNvCxnSpPr>
              <a:cxnSpLocks/>
            </p:cNvCxnSpPr>
            <p:nvPr userDrawn="1"/>
          </p:nvCxnSpPr>
          <p:spPr>
            <a:xfrm flipH="1">
              <a:off x="-8025953" y="5616185"/>
              <a:ext cx="8846532"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Right Arrow Callout 12">
              <a:extLst>
                <a:ext uri="{FF2B5EF4-FFF2-40B4-BE49-F238E27FC236}">
                  <a16:creationId xmlns:a16="http://schemas.microsoft.com/office/drawing/2014/main" id="{24983847-A6B2-4B4D-98A7-0D61F1CE5AAA}"/>
                </a:ext>
              </a:extLst>
            </p:cNvPr>
            <p:cNvSpPr/>
            <p:nvPr userDrawn="1"/>
          </p:nvSpPr>
          <p:spPr>
            <a:xfrm rot="16200000" flipH="1">
              <a:off x="337129"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n w="38100">
                  <a:solidFill>
                    <a:schemeClr val="tx1"/>
                  </a:solidFill>
                </a:ln>
              </a:endParaRPr>
            </a:p>
          </p:txBody>
        </p:sp>
      </p:grpSp>
    </p:spTree>
    <p:extLst>
      <p:ext uri="{BB962C8B-B14F-4D97-AF65-F5344CB8AC3E}">
        <p14:creationId xmlns:p14="http://schemas.microsoft.com/office/powerpoint/2010/main" val="1415488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B601-E3F2-4022-84A6-9F22D702D1E3}"/>
              </a:ext>
            </a:extLst>
          </p:cNvPr>
          <p:cNvSpPr>
            <a:spLocks noGrp="1"/>
          </p:cNvSpPr>
          <p:nvPr>
            <p:ph type="title"/>
          </p:nvPr>
        </p:nvSpPr>
        <p:spPr>
          <a:xfrm>
            <a:off x="457200" y="323273"/>
            <a:ext cx="11247120" cy="95365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BF210-F558-4FB0-86F4-67EA9ADB8B6B}"/>
              </a:ext>
            </a:extLst>
          </p:cNvPr>
          <p:cNvSpPr>
            <a:spLocks noGrp="1"/>
          </p:cNvSpPr>
          <p:nvPr>
            <p:ph type="body" idx="1"/>
          </p:nvPr>
        </p:nvSpPr>
        <p:spPr>
          <a:xfrm>
            <a:off x="457200" y="1219200"/>
            <a:ext cx="11277600" cy="459288"/>
          </a:xfrm>
        </p:spPr>
        <p:txBody>
          <a:bodyPr anchor="ctr" anchorCtr="0">
            <a:normAutofit/>
          </a:bodyPr>
          <a:lstStyle>
            <a:lvl1pPr marL="0" indent="0">
              <a:buNone/>
              <a:defRPr sz="2400" b="0" cap="none" baseline="0">
                <a:solidFill>
                  <a:schemeClr val="accent1"/>
                </a:solidFill>
                <a:latin typeface="U.S. Bank Circular Medium" panose="020B0604010101010104" pitchFamily="34" charset="0"/>
                <a:cs typeface="U.S. Bank Circular Medium" panose="020B06040101010101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FA503-EEC4-4804-AE9B-505A0F829611}"/>
              </a:ext>
            </a:extLst>
          </p:cNvPr>
          <p:cNvSpPr>
            <a:spLocks noGrp="1"/>
          </p:cNvSpPr>
          <p:nvPr>
            <p:ph sz="half" idx="2"/>
          </p:nvPr>
        </p:nvSpPr>
        <p:spPr>
          <a:xfrm>
            <a:off x="457200" y="1754688"/>
            <a:ext cx="11277600" cy="4646112"/>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400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2400690" y="-2423098"/>
            <a:ext cx="4656724" cy="947947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 name="connsiteX0" fmla="*/ 0 w 2958286"/>
              <a:gd name="connsiteY0" fmla="*/ 5094597 h 5659474"/>
              <a:gd name="connsiteX1" fmla="*/ 2864788 w 2958286"/>
              <a:gd name="connsiteY1" fmla="*/ 5100868 h 5659474"/>
              <a:gd name="connsiteX2" fmla="*/ 2958286 w 2958286"/>
              <a:gd name="connsiteY2" fmla="*/ 5379678 h 5659474"/>
              <a:gd name="connsiteX3" fmla="*/ 2866611 w 2958286"/>
              <a:gd name="connsiteY3" fmla="*/ 5659474 h 5659474"/>
              <a:gd name="connsiteX4" fmla="*/ 2552947 w 2958286"/>
              <a:gd name="connsiteY4" fmla="*/ 5659443 h 5659474"/>
              <a:gd name="connsiteX5" fmla="*/ 2552396 w 2958286"/>
              <a:gd name="connsiteY5" fmla="*/ 0 h 5659474"/>
              <a:gd name="connsiteX0" fmla="*/ 0 w 2973237"/>
              <a:gd name="connsiteY0" fmla="*/ 5090786 h 5659474"/>
              <a:gd name="connsiteX1" fmla="*/ 2879739 w 2973237"/>
              <a:gd name="connsiteY1" fmla="*/ 5100868 h 5659474"/>
              <a:gd name="connsiteX2" fmla="*/ 2973237 w 2973237"/>
              <a:gd name="connsiteY2" fmla="*/ 5379678 h 5659474"/>
              <a:gd name="connsiteX3" fmla="*/ 2881562 w 2973237"/>
              <a:gd name="connsiteY3" fmla="*/ 5659474 h 5659474"/>
              <a:gd name="connsiteX4" fmla="*/ 2567898 w 2973237"/>
              <a:gd name="connsiteY4" fmla="*/ 5659443 h 5659474"/>
              <a:gd name="connsiteX5" fmla="*/ 2567347 w 2973237"/>
              <a:gd name="connsiteY5" fmla="*/ 0 h 5659474"/>
              <a:gd name="connsiteX0" fmla="*/ 0 w 2969500"/>
              <a:gd name="connsiteY0" fmla="*/ 5090786 h 5659474"/>
              <a:gd name="connsiteX1" fmla="*/ 2876002 w 2969500"/>
              <a:gd name="connsiteY1" fmla="*/ 5100868 h 5659474"/>
              <a:gd name="connsiteX2" fmla="*/ 2969500 w 2969500"/>
              <a:gd name="connsiteY2" fmla="*/ 5379678 h 5659474"/>
              <a:gd name="connsiteX3" fmla="*/ 2877825 w 2969500"/>
              <a:gd name="connsiteY3" fmla="*/ 5659474 h 5659474"/>
              <a:gd name="connsiteX4" fmla="*/ 2564161 w 2969500"/>
              <a:gd name="connsiteY4" fmla="*/ 5659443 h 5659474"/>
              <a:gd name="connsiteX5" fmla="*/ 2563610 w 2969500"/>
              <a:gd name="connsiteY5" fmla="*/ 0 h 5659474"/>
              <a:gd name="connsiteX0" fmla="*/ 0 w 2969500"/>
              <a:gd name="connsiteY0" fmla="*/ 5098409 h 5659474"/>
              <a:gd name="connsiteX1" fmla="*/ 2876002 w 2969500"/>
              <a:gd name="connsiteY1" fmla="*/ 5100868 h 5659474"/>
              <a:gd name="connsiteX2" fmla="*/ 2969500 w 2969500"/>
              <a:gd name="connsiteY2" fmla="*/ 5379678 h 5659474"/>
              <a:gd name="connsiteX3" fmla="*/ 2877825 w 2969500"/>
              <a:gd name="connsiteY3" fmla="*/ 5659474 h 5659474"/>
              <a:gd name="connsiteX4" fmla="*/ 2564161 w 2969500"/>
              <a:gd name="connsiteY4" fmla="*/ 5659443 h 5659474"/>
              <a:gd name="connsiteX5" fmla="*/ 2563610 w 2969500"/>
              <a:gd name="connsiteY5" fmla="*/ 0 h 5659474"/>
              <a:gd name="connsiteX0" fmla="*/ 0 w 2969500"/>
              <a:gd name="connsiteY0" fmla="*/ 4069362 h 4630427"/>
              <a:gd name="connsiteX1" fmla="*/ 2876002 w 2969500"/>
              <a:gd name="connsiteY1" fmla="*/ 4071821 h 4630427"/>
              <a:gd name="connsiteX2" fmla="*/ 2969500 w 2969500"/>
              <a:gd name="connsiteY2" fmla="*/ 4350631 h 4630427"/>
              <a:gd name="connsiteX3" fmla="*/ 2877825 w 2969500"/>
              <a:gd name="connsiteY3" fmla="*/ 4630427 h 4630427"/>
              <a:gd name="connsiteX4" fmla="*/ 2564161 w 2969500"/>
              <a:gd name="connsiteY4" fmla="*/ 4630396 h 4630427"/>
              <a:gd name="connsiteX5" fmla="*/ 2563610 w 2969500"/>
              <a:gd name="connsiteY5" fmla="*/ 0 h 4630427"/>
              <a:gd name="connsiteX0" fmla="*/ 0 w 2969500"/>
              <a:gd name="connsiteY0" fmla="*/ 4069362 h 4630427"/>
              <a:gd name="connsiteX1" fmla="*/ 2876002 w 2969500"/>
              <a:gd name="connsiteY1" fmla="*/ 4071821 h 4630427"/>
              <a:gd name="connsiteX2" fmla="*/ 2969500 w 2969500"/>
              <a:gd name="connsiteY2" fmla="*/ 4350631 h 4630427"/>
              <a:gd name="connsiteX3" fmla="*/ 2877825 w 2969500"/>
              <a:gd name="connsiteY3" fmla="*/ 4630427 h 4630427"/>
              <a:gd name="connsiteX4" fmla="*/ 2564161 w 2969500"/>
              <a:gd name="connsiteY4" fmla="*/ 4630396 h 4630427"/>
              <a:gd name="connsiteX5" fmla="*/ 2563610 w 2969500"/>
              <a:gd name="connsiteY5" fmla="*/ 0 h 4630427"/>
              <a:gd name="connsiteX0" fmla="*/ 0 w 2969500"/>
              <a:gd name="connsiteY0" fmla="*/ 4065550 h 4626615"/>
              <a:gd name="connsiteX1" fmla="*/ 2876002 w 2969500"/>
              <a:gd name="connsiteY1" fmla="*/ 4068009 h 4626615"/>
              <a:gd name="connsiteX2" fmla="*/ 2969500 w 2969500"/>
              <a:gd name="connsiteY2" fmla="*/ 4346819 h 4626615"/>
              <a:gd name="connsiteX3" fmla="*/ 2877825 w 2969500"/>
              <a:gd name="connsiteY3" fmla="*/ 4626615 h 4626615"/>
              <a:gd name="connsiteX4" fmla="*/ 2564161 w 2969500"/>
              <a:gd name="connsiteY4" fmla="*/ 4626584 h 4626615"/>
              <a:gd name="connsiteX5" fmla="*/ 2567348 w 2969500"/>
              <a:gd name="connsiteY5" fmla="*/ 0 h 4626615"/>
              <a:gd name="connsiteX0" fmla="*/ 0 w 2969500"/>
              <a:gd name="connsiteY0" fmla="*/ 4061739 h 4622804"/>
              <a:gd name="connsiteX1" fmla="*/ 2876002 w 2969500"/>
              <a:gd name="connsiteY1" fmla="*/ 4064198 h 4622804"/>
              <a:gd name="connsiteX2" fmla="*/ 2969500 w 2969500"/>
              <a:gd name="connsiteY2" fmla="*/ 4343008 h 4622804"/>
              <a:gd name="connsiteX3" fmla="*/ 2877825 w 2969500"/>
              <a:gd name="connsiteY3" fmla="*/ 4622804 h 4622804"/>
              <a:gd name="connsiteX4" fmla="*/ 2564161 w 2969500"/>
              <a:gd name="connsiteY4" fmla="*/ 4622773 h 4622804"/>
              <a:gd name="connsiteX5" fmla="*/ 2559874 w 2969500"/>
              <a:gd name="connsiteY5" fmla="*/ 0 h 462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500" h="4622804">
                <a:moveTo>
                  <a:pt x="0" y="4061739"/>
                </a:moveTo>
                <a:lnTo>
                  <a:pt x="2876002" y="4064198"/>
                </a:lnTo>
                <a:lnTo>
                  <a:pt x="2969500" y="4343008"/>
                </a:lnTo>
                <a:lnTo>
                  <a:pt x="2877825" y="4622804"/>
                </a:lnTo>
                <a:lnTo>
                  <a:pt x="2564161" y="4622773"/>
                </a:lnTo>
                <a:cubicBezTo>
                  <a:pt x="2561952" y="2736293"/>
                  <a:pt x="2568157" y="9898"/>
                  <a:pt x="2559874"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sp>
        <p:nvSpPr>
          <p:cNvPr id="9" name="Title 1"/>
          <p:cNvSpPr>
            <a:spLocks noGrp="1"/>
          </p:cNvSpPr>
          <p:nvPr userDrawn="1">
            <p:ph type="title" hasCustomPrompt="1"/>
          </p:nvPr>
        </p:nvSpPr>
        <p:spPr>
          <a:xfrm>
            <a:off x="609600" y="4154875"/>
            <a:ext cx="7652729" cy="866166"/>
          </a:xfrm>
        </p:spPr>
        <p:txBody>
          <a:bodyPr anchor="b" anchorCtr="0">
            <a:noAutofit/>
          </a:bodyPr>
          <a:lstStyle>
            <a:lvl1pPr algn="l">
              <a:defRPr sz="3200" b="1" cap="none" baseline="0"/>
            </a:lvl1pPr>
          </a:lstStyle>
          <a:p>
            <a:r>
              <a:rPr lang="en-US"/>
              <a:t>Click to edit master title</a:t>
            </a:r>
          </a:p>
        </p:txBody>
      </p:sp>
      <p:sp>
        <p:nvSpPr>
          <p:cNvPr id="10" name="Text Placeholder 2"/>
          <p:cNvSpPr>
            <a:spLocks noGrp="1"/>
          </p:cNvSpPr>
          <p:nvPr userDrawn="1">
            <p:ph type="body" idx="1"/>
          </p:nvPr>
        </p:nvSpPr>
        <p:spPr>
          <a:xfrm>
            <a:off x="609600" y="5097242"/>
            <a:ext cx="7652729" cy="465359"/>
          </a:xfrm>
        </p:spPr>
        <p:txBody>
          <a:bodyPr anchor="t" anchorCtr="0"/>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1" y="0"/>
            <a:ext cx="8288356" cy="3979342"/>
          </a:xfrm>
        </p:spPr>
        <p:txBody>
          <a:bodyPr lIns="274320" tIns="548640"/>
          <a:lstStyle>
            <a:lvl1pPr marL="9144" indent="0">
              <a:buFontTx/>
              <a:buNone/>
              <a:defRPr sz="2800"/>
            </a:lvl1pPr>
          </a:lstStyle>
          <a:p>
            <a:r>
              <a:rPr lang="en-US"/>
              <a:t>Click icon to add picture</a:t>
            </a:r>
          </a:p>
        </p:txBody>
      </p:sp>
      <p:sp>
        <p:nvSpPr>
          <p:cNvPr id="13" name="TextBox 12"/>
          <p:cNvSpPr txBox="1"/>
          <p:nvPr userDrawn="1"/>
        </p:nvSpPr>
        <p:spPr>
          <a:xfrm>
            <a:off x="478020" y="5562600"/>
            <a:ext cx="8534400" cy="738664"/>
          </a:xfrm>
          <a:prstGeom prst="rect">
            <a:avLst/>
          </a:prstGeom>
          <a:noFill/>
        </p:spPr>
        <p:txBody>
          <a:bodyPr wrap="square" lIns="0" rIns="0" rtlCol="0">
            <a:spAutoFit/>
          </a:bodyPr>
          <a:lstStyle/>
          <a:p>
            <a:pPr lvl="0" defTabSz="1018824"/>
            <a:r>
              <a:rPr lang="en-US" sz="1400" b="1">
                <a:solidFill>
                  <a:schemeClr val="tx2"/>
                </a:solidFill>
                <a:latin typeface="Arial Narrow" panose="020B0606020202030204" pitchFamily="34" charset="0"/>
              </a:rPr>
              <a:t>Investment products and services are:</a:t>
            </a:r>
          </a:p>
          <a:p>
            <a:pPr lvl="0" defTabSz="1018824"/>
            <a:r>
              <a:rPr lang="en-US" sz="1400" b="1">
                <a:solidFill>
                  <a:schemeClr val="tx2"/>
                </a:solidFill>
                <a:latin typeface="Arial Narrow" panose="020B0606020202030204" pitchFamily="34" charset="0"/>
              </a:rPr>
              <a:t>NOT A DEPOSIT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NOT FDIC INSURED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MAY LOSE VALUE </a:t>
            </a:r>
            <a:r>
              <a:rPr lang="en-US" sz="1400" b="1">
                <a:solidFill>
                  <a:schemeClr val="tx2"/>
                </a:solidFill>
                <a:latin typeface="Arial Narrow" panose="020B0606020202030204" pitchFamily="34" charset="0"/>
                <a:cs typeface="Arial" panose="020B0604020202020204" pitchFamily="34" charset="0"/>
              </a:rPr>
              <a:t>●</a:t>
            </a:r>
            <a:r>
              <a:rPr lang="en-US" sz="1400" b="1">
                <a:solidFill>
                  <a:schemeClr val="tx2"/>
                </a:solidFill>
                <a:latin typeface="Arial Narrow" panose="020B0606020202030204" pitchFamily="34" charset="0"/>
              </a:rPr>
              <a:t> </a:t>
            </a:r>
            <a:br>
              <a:rPr lang="en-US" sz="1400" b="1">
                <a:solidFill>
                  <a:schemeClr val="tx2"/>
                </a:solidFill>
                <a:latin typeface="Arial Narrow" panose="020B0606020202030204" pitchFamily="34" charset="0"/>
              </a:rPr>
            </a:br>
            <a:r>
              <a:rPr lang="en-US" sz="1400" b="1">
                <a:solidFill>
                  <a:schemeClr val="tx2"/>
                </a:solidFill>
                <a:latin typeface="Arial Narrow" panose="020B0606020202030204" pitchFamily="34" charset="0"/>
              </a:rPr>
              <a:t>NOT BANK GUARANTEED </a:t>
            </a:r>
            <a:r>
              <a:rPr lang="en-US" sz="1400" b="1">
                <a:solidFill>
                  <a:schemeClr val="tx2"/>
                </a:solidFill>
                <a:latin typeface="Arial Narrow" panose="020B0606020202030204" pitchFamily="34" charset="0"/>
                <a:cs typeface="Arial" panose="020B0604020202020204" pitchFamily="34" charset="0"/>
              </a:rPr>
              <a:t>● </a:t>
            </a:r>
            <a:r>
              <a:rPr lang="en-US" sz="1400" b="1">
                <a:solidFill>
                  <a:schemeClr val="tx2"/>
                </a:solidFill>
                <a:latin typeface="Arial Narrow" panose="020B0606020202030204" pitchFamily="34" charset="0"/>
              </a:rPr>
              <a:t>NOT INSURED BY ANY FEDERAL GOVERNMENT AGENCY</a:t>
            </a:r>
          </a:p>
        </p:txBody>
      </p:sp>
      <p:sp>
        <p:nvSpPr>
          <p:cNvPr id="17" name="Footer Placeholder 6"/>
          <p:cNvSpPr txBox="1">
            <a:spLocks/>
          </p:cNvSpPr>
          <p:nvPr userDrawn="1"/>
        </p:nvSpPr>
        <p:spPr>
          <a:xfrm>
            <a:off x="3048001" y="6497366"/>
            <a:ext cx="85760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spc="60" baseline="0">
                <a:solidFill>
                  <a:schemeClr val="tx2"/>
                </a:solidFill>
                <a:latin typeface="Arial Narrow" panose="020B0606020202030204" pitchFamily="34" charset="0"/>
              </a:rPr>
              <a:t>FOR INTERNAL USE ONLY  |  U.S. BANK CONFIDENTIAL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09600" y="6290022"/>
            <a:ext cx="3783509" cy="386685"/>
          </a:xfrm>
          <a:prstGeom prst="rect">
            <a:avLst/>
          </a:prstGeom>
        </p:spPr>
      </p:pic>
    </p:spTree>
    <p:extLst>
      <p:ext uri="{BB962C8B-B14F-4D97-AF65-F5344CB8AC3E}">
        <p14:creationId xmlns:p14="http://schemas.microsoft.com/office/powerpoint/2010/main" val="13047585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264" userDrawn="1">
          <p15:clr>
            <a:srgbClr val="FBAE40"/>
          </p15:clr>
        </p15:guide>
        <p15:guide id="3" pos="5568" userDrawn="1">
          <p15:clr>
            <a:srgbClr val="FBAE40"/>
          </p15:clr>
        </p15:guide>
        <p15:guide id="4" pos="377" userDrawn="1">
          <p15:clr>
            <a:srgbClr val="FBAE40"/>
          </p15:clr>
        </p15:guide>
        <p15:guide id="5" pos="7296" userDrawn="1">
          <p15:clr>
            <a:srgbClr val="FBAE40"/>
          </p15:clr>
        </p15:guide>
        <p15:guide id="6" pos="560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423532" y="1382751"/>
            <a:ext cx="7344936"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3657600" y="618172"/>
            <a:ext cx="7924800" cy="801688"/>
          </a:xfrm>
        </p:spPr>
        <p:txBody>
          <a:bodyPr>
            <a:normAutofit/>
          </a:bodyPr>
          <a:lstStyle>
            <a:lvl1pPr>
              <a:defRPr sz="2200"/>
            </a:lvl1pPr>
          </a:lstStyle>
          <a:p>
            <a:r>
              <a:rPr lang="en-US"/>
              <a:t>Click to edit Master title style</a:t>
            </a:r>
          </a:p>
        </p:txBody>
      </p:sp>
      <p:sp>
        <p:nvSpPr>
          <p:cNvPr id="3" name="Content Placeholder 2"/>
          <p:cNvSpPr>
            <a:spLocks noGrp="1"/>
          </p:cNvSpPr>
          <p:nvPr>
            <p:ph sz="half" idx="1"/>
          </p:nvPr>
        </p:nvSpPr>
        <p:spPr>
          <a:xfrm>
            <a:off x="3657600" y="1417852"/>
            <a:ext cx="79248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09600" y="1022793"/>
            <a:ext cx="2946400" cy="2170112"/>
          </a:xfrm>
        </p:spPr>
        <p:txBody>
          <a:bodyPr/>
          <a:lstStyle>
            <a:lvl1pPr marL="9144" indent="0">
              <a:buFontTx/>
              <a:buNone/>
              <a:defRPr/>
            </a:lvl1pPr>
          </a:lstStyle>
          <a:p>
            <a:endParaRPr lang="en-US"/>
          </a:p>
        </p:txBody>
      </p:sp>
      <p:sp>
        <p:nvSpPr>
          <p:cNvPr id="10" name="Content Placeholder 2"/>
          <p:cNvSpPr>
            <a:spLocks noGrp="1"/>
          </p:cNvSpPr>
          <p:nvPr>
            <p:ph sz="half" idx="11"/>
          </p:nvPr>
        </p:nvSpPr>
        <p:spPr>
          <a:xfrm>
            <a:off x="3657600" y="4106260"/>
            <a:ext cx="79248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5"/>
          <p:cNvSpPr>
            <a:spLocks noGrp="1"/>
          </p:cNvSpPr>
          <p:nvPr>
            <p:ph type="pic" sz="quarter" idx="12"/>
          </p:nvPr>
        </p:nvSpPr>
        <p:spPr>
          <a:xfrm>
            <a:off x="609600" y="3711201"/>
            <a:ext cx="2946400" cy="2170112"/>
          </a:xfrm>
        </p:spPr>
        <p:txBody>
          <a:bodyPr/>
          <a:lstStyle>
            <a:lvl1pPr marL="9144" indent="0">
              <a:buFontTx/>
              <a:buNone/>
              <a:defRPr/>
            </a:lvl1pPr>
          </a:lstStyle>
          <a:p>
            <a:endParaRPr lang="en-US"/>
          </a:p>
        </p:txBody>
      </p:sp>
      <p:sp>
        <p:nvSpPr>
          <p:cNvPr id="5" name="Content Placeholder 4"/>
          <p:cNvSpPr>
            <a:spLocks noGrp="1"/>
          </p:cNvSpPr>
          <p:nvPr>
            <p:ph sz="quarter" idx="13"/>
          </p:nvPr>
        </p:nvSpPr>
        <p:spPr>
          <a:xfrm>
            <a:off x="3657600" y="3332458"/>
            <a:ext cx="79248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8"/>
          </p:nvPr>
        </p:nvSpPr>
        <p:spPr>
          <a:xfrm>
            <a:off x="609599" y="1371600"/>
            <a:ext cx="1475232" cy="1088136"/>
          </a:xfrm>
        </p:spPr>
        <p:txBody>
          <a:bodyPr/>
          <a:lstStyle>
            <a:lvl1pPr marL="9144" indent="0">
              <a:buFontTx/>
              <a:buNone/>
              <a:defRPr sz="1400"/>
            </a:lvl1pPr>
          </a:lstStyle>
          <a:p>
            <a:endParaRPr lang="en-US"/>
          </a:p>
        </p:txBody>
      </p:sp>
      <p:sp>
        <p:nvSpPr>
          <p:cNvPr id="14" name="Picture Placeholder 13"/>
          <p:cNvSpPr>
            <a:spLocks noGrp="1"/>
          </p:cNvSpPr>
          <p:nvPr>
            <p:ph type="pic" sz="quarter" idx="19"/>
          </p:nvPr>
        </p:nvSpPr>
        <p:spPr>
          <a:xfrm>
            <a:off x="609599" y="2565400"/>
            <a:ext cx="1475232" cy="1088136"/>
          </a:xfrm>
        </p:spPr>
        <p:txBody>
          <a:bodyPr/>
          <a:lstStyle>
            <a:lvl1pPr marL="9144" indent="0">
              <a:buFontTx/>
              <a:buNone/>
              <a:defRPr sz="1400"/>
            </a:lvl1pPr>
          </a:lstStyle>
          <a:p>
            <a:endParaRPr lang="en-US"/>
          </a:p>
        </p:txBody>
      </p:sp>
      <p:sp>
        <p:nvSpPr>
          <p:cNvPr id="16" name="Picture Placeholder 15"/>
          <p:cNvSpPr>
            <a:spLocks noGrp="1"/>
          </p:cNvSpPr>
          <p:nvPr>
            <p:ph type="pic" sz="quarter" idx="20"/>
          </p:nvPr>
        </p:nvSpPr>
        <p:spPr>
          <a:xfrm>
            <a:off x="609599" y="3759200"/>
            <a:ext cx="1475232" cy="1088136"/>
          </a:xfrm>
        </p:spPr>
        <p:txBody>
          <a:bodyPr/>
          <a:lstStyle>
            <a:lvl1pPr marL="9144" indent="0">
              <a:buFontTx/>
              <a:buNone/>
              <a:defRPr sz="1400"/>
            </a:lvl1pPr>
          </a:lstStyle>
          <a:p>
            <a:endParaRPr lang="en-US"/>
          </a:p>
        </p:txBody>
      </p:sp>
      <p:sp>
        <p:nvSpPr>
          <p:cNvPr id="18" name="Picture Placeholder 17"/>
          <p:cNvSpPr>
            <a:spLocks noGrp="1"/>
          </p:cNvSpPr>
          <p:nvPr>
            <p:ph type="pic" sz="quarter" idx="21"/>
          </p:nvPr>
        </p:nvSpPr>
        <p:spPr>
          <a:xfrm>
            <a:off x="609599" y="4953000"/>
            <a:ext cx="1475232" cy="1088136"/>
          </a:xfrm>
        </p:spPr>
        <p:txBody>
          <a:bodyPr/>
          <a:lstStyle>
            <a:lvl1pPr marL="9144" indent="0">
              <a:buFontTx/>
              <a:buNone/>
              <a:defRPr sz="1400"/>
            </a:lvl1pPr>
          </a:lstStyle>
          <a:p>
            <a:endParaRPr lang="en-US"/>
          </a:p>
        </p:txBody>
      </p:sp>
      <p:sp>
        <p:nvSpPr>
          <p:cNvPr id="20" name="Content Placeholder 19"/>
          <p:cNvSpPr>
            <a:spLocks noGrp="1"/>
          </p:cNvSpPr>
          <p:nvPr>
            <p:ph sz="quarter" idx="22"/>
          </p:nvPr>
        </p:nvSpPr>
        <p:spPr>
          <a:xfrm>
            <a:off x="2540000" y="2624328"/>
            <a:ext cx="8680704" cy="182880"/>
          </a:xfrm>
        </p:spPr>
        <p:txBody>
          <a:bodyPr lIns="0" tIns="0" rIns="0" bIns="45720" anchor="ctr"/>
          <a:lstStyle>
            <a:lvl1pPr marL="9144" indent="0">
              <a:spcAft>
                <a:spcPts val="0"/>
              </a:spcAft>
              <a:buFontTx/>
              <a:buNone/>
              <a:defRPr sz="1600" b="1">
                <a:solidFill>
                  <a:srgbClr val="0C2074"/>
                </a:solidFill>
              </a:defRPr>
            </a:lvl1pPr>
          </a:lstStyle>
          <a:p>
            <a:pPr lvl="0"/>
            <a:r>
              <a:rPr lang="en-US"/>
              <a:t>Click to edit Master text styles</a:t>
            </a:r>
          </a:p>
        </p:txBody>
      </p:sp>
      <p:sp>
        <p:nvSpPr>
          <p:cNvPr id="22" name="Text Placeholder 21"/>
          <p:cNvSpPr>
            <a:spLocks noGrp="1"/>
          </p:cNvSpPr>
          <p:nvPr>
            <p:ph type="body" sz="quarter" idx="23"/>
          </p:nvPr>
        </p:nvSpPr>
        <p:spPr>
          <a:xfrm>
            <a:off x="2540000" y="2825496"/>
            <a:ext cx="8680704" cy="832104"/>
          </a:xfrm>
        </p:spPr>
        <p:txBody>
          <a:bodyPr lIns="18288" tIns="0" rIns="0" bIns="0"/>
          <a:lstStyle>
            <a:lvl1pPr marL="9144" indent="0">
              <a:spcAft>
                <a:spcPts val="0"/>
              </a:spcAft>
              <a:buFontTx/>
              <a:buNone/>
              <a:defRPr sz="1400"/>
            </a:lvl1pPr>
          </a:lstStyle>
          <a:p>
            <a:pPr lvl="0"/>
            <a:r>
              <a:rPr lang="en-US"/>
              <a:t>Click to edit Master text styles</a:t>
            </a:r>
          </a:p>
        </p:txBody>
      </p:sp>
      <p:sp>
        <p:nvSpPr>
          <p:cNvPr id="24" name="Text Placeholder 23"/>
          <p:cNvSpPr>
            <a:spLocks noGrp="1"/>
          </p:cNvSpPr>
          <p:nvPr>
            <p:ph type="body" sz="quarter" idx="24"/>
          </p:nvPr>
        </p:nvSpPr>
        <p:spPr>
          <a:xfrm>
            <a:off x="2540000" y="3813048"/>
            <a:ext cx="8680704"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a:t>Click to edit Master text styles</a:t>
            </a:r>
          </a:p>
        </p:txBody>
      </p:sp>
      <p:sp>
        <p:nvSpPr>
          <p:cNvPr id="26" name="Text Placeholder 25"/>
          <p:cNvSpPr>
            <a:spLocks noGrp="1"/>
          </p:cNvSpPr>
          <p:nvPr>
            <p:ph type="body" sz="quarter" idx="25"/>
          </p:nvPr>
        </p:nvSpPr>
        <p:spPr>
          <a:xfrm>
            <a:off x="2540000" y="4014216"/>
            <a:ext cx="8680704" cy="786384"/>
          </a:xfrm>
        </p:spPr>
        <p:txBody>
          <a:bodyPr lIns="18288" tIns="0" rIns="0" bIns="0"/>
          <a:lstStyle>
            <a:lvl1pPr marL="9144" indent="0">
              <a:spcAft>
                <a:spcPts val="0"/>
              </a:spcAft>
              <a:buFontTx/>
              <a:buNone/>
              <a:defRPr sz="1400"/>
            </a:lvl1pPr>
          </a:lstStyle>
          <a:p>
            <a:pPr lvl="0"/>
            <a:r>
              <a:rPr lang="en-US"/>
              <a:t>Click to edit Master text styles</a:t>
            </a:r>
          </a:p>
          <a:p>
            <a:pPr lvl="0"/>
            <a:endParaRPr lang="en-US"/>
          </a:p>
        </p:txBody>
      </p:sp>
      <p:sp>
        <p:nvSpPr>
          <p:cNvPr id="28" name="Text Placeholder 27"/>
          <p:cNvSpPr>
            <a:spLocks noGrp="1"/>
          </p:cNvSpPr>
          <p:nvPr>
            <p:ph type="body" sz="quarter" idx="26"/>
          </p:nvPr>
        </p:nvSpPr>
        <p:spPr>
          <a:xfrm>
            <a:off x="2540000" y="5010912"/>
            <a:ext cx="8680704" cy="182880"/>
          </a:xfrm>
        </p:spPr>
        <p:txBody>
          <a:bodyPr lIns="0" tIns="0" rIns="0" bIns="45720" anchor="ctr"/>
          <a:lstStyle>
            <a:lvl1pPr marL="9144" indent="0">
              <a:spcAft>
                <a:spcPts val="0"/>
              </a:spcAft>
              <a:buFontTx/>
              <a:buNone/>
              <a:defRPr sz="1600" b="1">
                <a:solidFill>
                  <a:srgbClr val="0C2074"/>
                </a:solidFill>
              </a:defRPr>
            </a:lvl1pPr>
          </a:lstStyle>
          <a:p>
            <a:pPr lvl="0"/>
            <a:r>
              <a:rPr lang="en-US"/>
              <a:t>Click to edit Master text styles</a:t>
            </a:r>
          </a:p>
        </p:txBody>
      </p:sp>
      <p:sp>
        <p:nvSpPr>
          <p:cNvPr id="30" name="Text Placeholder 29"/>
          <p:cNvSpPr>
            <a:spLocks noGrp="1"/>
          </p:cNvSpPr>
          <p:nvPr>
            <p:ph type="body" sz="quarter" idx="27"/>
          </p:nvPr>
        </p:nvSpPr>
        <p:spPr>
          <a:xfrm>
            <a:off x="2540000" y="5221224"/>
            <a:ext cx="8680704" cy="798576"/>
          </a:xfrm>
        </p:spPr>
        <p:txBody>
          <a:bodyPr lIns="18288" tIns="0" rIns="0" bIns="0"/>
          <a:lstStyle>
            <a:lvl1pPr marL="9144" indent="0">
              <a:spcAft>
                <a:spcPts val="0"/>
              </a:spcAft>
              <a:buFontTx/>
              <a:buNone/>
              <a:defRPr sz="1400"/>
            </a:lvl1pPr>
          </a:lstStyle>
          <a:p>
            <a:pPr lvl="0"/>
            <a:r>
              <a:rPr lang="en-US"/>
              <a:t>Click to edit Master text styles</a:t>
            </a:r>
          </a:p>
        </p:txBody>
      </p:sp>
      <p:sp>
        <p:nvSpPr>
          <p:cNvPr id="32" name="Text Placeholder 31"/>
          <p:cNvSpPr>
            <a:spLocks noGrp="1"/>
          </p:cNvSpPr>
          <p:nvPr>
            <p:ph type="body" sz="quarter" idx="28"/>
          </p:nvPr>
        </p:nvSpPr>
        <p:spPr>
          <a:xfrm>
            <a:off x="2535936" y="1426464"/>
            <a:ext cx="8680704"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a:t>Click to edit Master text styles</a:t>
            </a:r>
          </a:p>
        </p:txBody>
      </p:sp>
      <p:sp>
        <p:nvSpPr>
          <p:cNvPr id="34" name="Text Placeholder 33"/>
          <p:cNvSpPr>
            <a:spLocks noGrp="1"/>
          </p:cNvSpPr>
          <p:nvPr>
            <p:ph type="body" sz="quarter" idx="29"/>
          </p:nvPr>
        </p:nvSpPr>
        <p:spPr>
          <a:xfrm>
            <a:off x="2535936" y="1627632"/>
            <a:ext cx="8680704" cy="810768"/>
          </a:xfrm>
        </p:spPr>
        <p:txBody>
          <a:bodyPr lIns="18288" tIns="0" rIns="0" bIns="0"/>
          <a:lstStyle>
            <a:lvl1pPr marL="9144" indent="0">
              <a:spcAft>
                <a:spcPts val="100"/>
              </a:spcAft>
              <a:buFontTx/>
              <a:buNone/>
              <a:defRPr sz="1400"/>
            </a:lvl1pPr>
          </a:lstStyle>
          <a:p>
            <a:pPr lvl="0"/>
            <a:r>
              <a:rPr lang="en-US"/>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609600" y="3429002"/>
            <a:ext cx="5386917"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p:cNvSpPr>
            <a:spLocks noGrp="1"/>
          </p:cNvSpPr>
          <p:nvPr>
            <p:ph sz="quarter" idx="4"/>
          </p:nvPr>
        </p:nvSpPr>
        <p:spPr>
          <a:xfrm>
            <a:off x="6193368" y="3429002"/>
            <a:ext cx="5389033"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half" idx="10"/>
          </p:nvPr>
        </p:nvSpPr>
        <p:spPr>
          <a:xfrm>
            <a:off x="609600" y="1282149"/>
            <a:ext cx="109728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
          </p:nvPr>
        </p:nvSpPr>
        <p:spPr>
          <a:xfrm>
            <a:off x="609600" y="2792715"/>
            <a:ext cx="5386917"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6193368" y="2792715"/>
            <a:ext cx="5389033"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609600" y="3429002"/>
            <a:ext cx="5386917"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193368" y="3429002"/>
            <a:ext cx="5389033"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10"/>
          </p:nvPr>
        </p:nvSpPr>
        <p:spPr>
          <a:xfrm>
            <a:off x="609600" y="1282149"/>
            <a:ext cx="109728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p:cNvSpPr>
            <a:spLocks noGrp="1"/>
          </p:cNvSpPr>
          <p:nvPr>
            <p:ph type="body" idx="1"/>
          </p:nvPr>
        </p:nvSpPr>
        <p:spPr>
          <a:xfrm>
            <a:off x="609600" y="2792715"/>
            <a:ext cx="5386917"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4"/>
          <p:cNvSpPr>
            <a:spLocks noGrp="1"/>
          </p:cNvSpPr>
          <p:nvPr>
            <p:ph type="body" sz="quarter" idx="3"/>
          </p:nvPr>
        </p:nvSpPr>
        <p:spPr>
          <a:xfrm>
            <a:off x="6193368" y="2792715"/>
            <a:ext cx="5389033"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609600" y="1385888"/>
            <a:ext cx="10972800" cy="4557713"/>
          </a:xfrm>
        </p:spPr>
        <p:txBody>
          <a:bodyPr/>
          <a:lstStyle>
            <a:lvl1pPr marL="9144" indent="0">
              <a:buFontTx/>
              <a:buNone/>
              <a:defRPr/>
            </a:lvl1pPr>
          </a:lstStyle>
          <a:p>
            <a:endParaRPr lang="en-US"/>
          </a:p>
        </p:txBody>
      </p:sp>
      <p:sp>
        <p:nvSpPr>
          <p:cNvPr id="8" name="Content Placeholder 7"/>
          <p:cNvSpPr>
            <a:spLocks noGrp="1"/>
          </p:cNvSpPr>
          <p:nvPr>
            <p:ph sz="quarter" idx="11"/>
          </p:nvPr>
        </p:nvSpPr>
        <p:spPr>
          <a:xfrm>
            <a:off x="7305207" y="1371600"/>
            <a:ext cx="42672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609600" y="1917700"/>
            <a:ext cx="10972800" cy="4025901"/>
          </a:xfrm>
        </p:spPr>
        <p:txBody>
          <a:bodyPr/>
          <a:lstStyle>
            <a:lvl1pPr marL="9144" indent="0">
              <a:buFontTx/>
              <a:buNone/>
              <a:defRPr/>
            </a:lvl1pPr>
          </a:lstStyle>
          <a:p>
            <a:endParaRPr lang="en-US"/>
          </a:p>
        </p:txBody>
      </p:sp>
      <p:sp>
        <p:nvSpPr>
          <p:cNvPr id="8" name="Content Placeholder 7"/>
          <p:cNvSpPr>
            <a:spLocks noGrp="1"/>
          </p:cNvSpPr>
          <p:nvPr>
            <p:ph sz="quarter" idx="11"/>
          </p:nvPr>
        </p:nvSpPr>
        <p:spPr>
          <a:xfrm>
            <a:off x="7305207" y="1919469"/>
            <a:ext cx="42672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a:t>Click to edit Master text styles</a:t>
            </a:r>
          </a:p>
        </p:txBody>
      </p:sp>
      <p:sp>
        <p:nvSpPr>
          <p:cNvPr id="6" name="Text Placeholder 2"/>
          <p:cNvSpPr>
            <a:spLocks noGrp="1"/>
          </p:cNvSpPr>
          <p:nvPr>
            <p:ph type="body" idx="1"/>
          </p:nvPr>
        </p:nvSpPr>
        <p:spPr>
          <a:xfrm>
            <a:off x="609600" y="1143000"/>
            <a:ext cx="10972800" cy="639762"/>
          </a:xfrm>
        </p:spPr>
        <p:txBody>
          <a:bodyPr anchor="b"/>
          <a:lstStyle>
            <a:lvl1pPr marL="0" indent="0">
              <a:spcAft>
                <a:spcPts val="200"/>
              </a:spcAft>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6197600" y="1371600"/>
            <a:ext cx="5384800" cy="4572000"/>
          </a:xfrm>
        </p:spPr>
        <p:txBody>
          <a:bodyPr/>
          <a:lstStyle>
            <a:lvl1pPr marL="9144" indent="0">
              <a:buFontTx/>
              <a:buNone/>
              <a:defRPr/>
            </a:lvl1pPr>
          </a:lstStyle>
          <a:p>
            <a:endParaRPr lang="en-US"/>
          </a:p>
        </p:txBody>
      </p:sp>
      <p:sp>
        <p:nvSpPr>
          <p:cNvPr id="4" name="Content Placeholder 3"/>
          <p:cNvSpPr>
            <a:spLocks noGrp="1"/>
          </p:cNvSpPr>
          <p:nvPr>
            <p:ph sz="quarter" idx="11"/>
          </p:nvPr>
        </p:nvSpPr>
        <p:spPr>
          <a:xfrm>
            <a:off x="609600" y="1380744"/>
            <a:ext cx="5388864"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9144" indent="0">
              <a:buFontTx/>
              <a:buNone/>
              <a:defRPr/>
            </a:lvl1pPr>
          </a:lstStyle>
          <a:p>
            <a:endParaRPr lang="en-US"/>
          </a:p>
        </p:txBody>
      </p:sp>
    </p:spTree>
    <p:extLst>
      <p:ext uri="{BB962C8B-B14F-4D97-AF65-F5344CB8AC3E}">
        <p14:creationId xmlns:p14="http://schemas.microsoft.com/office/powerpoint/2010/main" val="1150245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345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87551"/>
            <a:ext cx="10972800" cy="4256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022196"/>
            <a:ext cx="10972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24053"/>
            <a:ext cx="53848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24053"/>
            <a:ext cx="53848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84339"/>
            <a:ext cx="53848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4900" y="1684339"/>
            <a:ext cx="53848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p:cNvSpPr>
            <a:spLocks noGrp="1"/>
          </p:cNvSpPr>
          <p:nvPr>
            <p:ph type="body" idx="10"/>
          </p:nvPr>
        </p:nvSpPr>
        <p:spPr>
          <a:xfrm>
            <a:off x="609600" y="1022196"/>
            <a:ext cx="10972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84339"/>
            <a:ext cx="53848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4900" y="1684339"/>
            <a:ext cx="53848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p:cNvSpPr>
            <a:spLocks noGrp="1"/>
          </p:cNvSpPr>
          <p:nvPr>
            <p:ph type="body" idx="10"/>
          </p:nvPr>
        </p:nvSpPr>
        <p:spPr>
          <a:xfrm>
            <a:off x="609600" y="1020762"/>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2"/>
          <p:cNvSpPr>
            <a:spLocks noGrp="1"/>
          </p:cNvSpPr>
          <p:nvPr>
            <p:ph sz="half" idx="11"/>
          </p:nvPr>
        </p:nvSpPr>
        <p:spPr>
          <a:xfrm>
            <a:off x="609600" y="4113213"/>
            <a:ext cx="53848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half" idx="12"/>
          </p:nvPr>
        </p:nvSpPr>
        <p:spPr>
          <a:xfrm>
            <a:off x="6184900" y="4113213"/>
            <a:ext cx="53848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idx="13"/>
          </p:nvPr>
        </p:nvSpPr>
        <p:spPr>
          <a:xfrm>
            <a:off x="6184900" y="1020762"/>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2"/>
          <p:cNvSpPr>
            <a:spLocks noGrp="1"/>
          </p:cNvSpPr>
          <p:nvPr>
            <p:ph type="body" idx="14"/>
          </p:nvPr>
        </p:nvSpPr>
        <p:spPr>
          <a:xfrm>
            <a:off x="609600" y="3581400"/>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2"/>
          <p:cNvSpPr>
            <a:spLocks noGrp="1"/>
          </p:cNvSpPr>
          <p:nvPr>
            <p:ph type="body" idx="15"/>
          </p:nvPr>
        </p:nvSpPr>
        <p:spPr>
          <a:xfrm>
            <a:off x="6184900" y="3581400"/>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609600" y="1687550"/>
            <a:ext cx="538691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687550"/>
            <a:ext cx="5389033"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idx="10"/>
          </p:nvPr>
        </p:nvSpPr>
        <p:spPr>
          <a:xfrm>
            <a:off x="609600" y="1022196"/>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1"/>
          </p:nvPr>
        </p:nvSpPr>
        <p:spPr>
          <a:xfrm>
            <a:off x="6187688" y="1022196"/>
            <a:ext cx="538480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609601" y="1687550"/>
            <a:ext cx="355491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347279" y="1687550"/>
            <a:ext cx="3481916"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idx="10"/>
          </p:nvPr>
        </p:nvSpPr>
        <p:spPr>
          <a:xfrm>
            <a:off x="609601" y="1022196"/>
            <a:ext cx="3553521"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p:cNvSpPr>
            <a:spLocks noGrp="1"/>
          </p:cNvSpPr>
          <p:nvPr>
            <p:ph type="body" idx="11"/>
          </p:nvPr>
        </p:nvSpPr>
        <p:spPr>
          <a:xfrm>
            <a:off x="4341542" y="1022196"/>
            <a:ext cx="3479180"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p:cNvSpPr>
            <a:spLocks noGrp="1"/>
          </p:cNvSpPr>
          <p:nvPr>
            <p:ph sz="quarter" idx="12"/>
          </p:nvPr>
        </p:nvSpPr>
        <p:spPr>
          <a:xfrm>
            <a:off x="8004902" y="1687550"/>
            <a:ext cx="3556316"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idx="13"/>
          </p:nvPr>
        </p:nvSpPr>
        <p:spPr>
          <a:xfrm>
            <a:off x="7999142" y="1022196"/>
            <a:ext cx="3553521" cy="541338"/>
          </a:xfrm>
        </p:spPr>
        <p:txBody>
          <a:bodyPr anchor="b"/>
          <a:lstStyle>
            <a:lvl1pPr marL="0" indent="0">
              <a:spcAft>
                <a:spcPts val="200"/>
              </a:spcAft>
              <a:buNone/>
              <a:defRPr sz="1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466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4276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917704"/>
            <a:ext cx="109728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6037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11290" y="-22043"/>
            <a:ext cx="11489829"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
        <p:nvSpPr>
          <p:cNvPr id="2" name="Title 1"/>
          <p:cNvSpPr>
            <a:spLocks noGrp="1"/>
          </p:cNvSpPr>
          <p:nvPr>
            <p:ph type="title" hasCustomPrompt="1"/>
          </p:nvPr>
        </p:nvSpPr>
        <p:spPr>
          <a:xfrm>
            <a:off x="609600" y="964311"/>
            <a:ext cx="7518400" cy="1362075"/>
          </a:xfrm>
        </p:spPr>
        <p:txBody>
          <a:bodyPr anchor="b" anchorCtr="0">
            <a:normAutofit/>
          </a:bodyPr>
          <a:lstStyle>
            <a:lvl1pPr algn="l">
              <a:defRPr sz="3600" b="1" cap="none"/>
            </a:lvl1pPr>
          </a:lstStyle>
          <a:p>
            <a:r>
              <a:rPr lang="en-US"/>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3208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1916113"/>
            <a:ext cx="5386917"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0" y="1916113"/>
            <a:ext cx="5389033"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5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143000"/>
            <a:ext cx="5386917"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1916113"/>
            <a:ext cx="5386917"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0"/>
            <a:ext cx="5389033"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0" y="1916113"/>
            <a:ext cx="5389033" cy="4027488"/>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463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1371600"/>
            <a:ext cx="5384800" cy="45720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4883725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15190015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1916117"/>
            <a:ext cx="5386917" cy="19700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0" y="1916117"/>
            <a:ext cx="5389033" cy="19700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609600" y="4038600"/>
            <a:ext cx="10972800" cy="1905000"/>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308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3" name="Content Placeholder 2"/>
          <p:cNvSpPr>
            <a:spLocks noGrp="1"/>
          </p:cNvSpPr>
          <p:nvPr>
            <p:ph sz="half" idx="1"/>
          </p:nvPr>
        </p:nvSpPr>
        <p:spPr>
          <a:xfrm>
            <a:off x="609600" y="1380744"/>
            <a:ext cx="5384800" cy="15910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half" idx="13"/>
          </p:nvPr>
        </p:nvSpPr>
        <p:spPr>
          <a:xfrm>
            <a:off x="6197600" y="1380744"/>
            <a:ext cx="5384800" cy="1591056"/>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p:cNvSpPr>
            <a:spLocks noGrp="1"/>
          </p:cNvSpPr>
          <p:nvPr>
            <p:ph type="pic" sz="quarter" idx="10"/>
          </p:nvPr>
        </p:nvSpPr>
        <p:spPr>
          <a:xfrm>
            <a:off x="609600" y="3124200"/>
            <a:ext cx="10972800" cy="2819400"/>
          </a:xfrm>
        </p:spPr>
        <p:txBody>
          <a:bodyPr/>
          <a:lstStyle>
            <a:lvl1pPr marL="6858" indent="0">
              <a:buFontTx/>
              <a:buNone/>
              <a:defRPr/>
            </a:lvl1pPr>
          </a:lstStyle>
          <a:p>
            <a:endParaRPr lang="en-US"/>
          </a:p>
        </p:txBody>
      </p:sp>
    </p:spTree>
    <p:extLst>
      <p:ext uri="{BB962C8B-B14F-4D97-AF65-F5344CB8AC3E}">
        <p14:creationId xmlns:p14="http://schemas.microsoft.com/office/powerpoint/2010/main" val="2346298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143000"/>
            <a:ext cx="5386917"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1916117"/>
            <a:ext cx="5386917" cy="21224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0"/>
            <a:ext cx="5389033"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0" y="1916117"/>
            <a:ext cx="5389033" cy="21224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4" y="4049717"/>
            <a:ext cx="10987668" cy="1893887"/>
          </a:xfrm>
        </p:spPr>
        <p:txBody>
          <a:bodyPr/>
          <a:lstStyle>
            <a:lvl1pPr>
              <a:defRPr sz="1500"/>
            </a:lvl1pPr>
            <a:lvl2pPr>
              <a:defRPr sz="1350"/>
            </a:lvl2pPr>
            <a:lvl3pPr>
              <a:defRPr sz="1200"/>
            </a:lvl3pPr>
            <a:lvl4pPr>
              <a:defRPr sz="1050"/>
            </a:lvl4pPr>
            <a:lvl5pPr>
              <a:defRPr sz="9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04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10972800" cy="20574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646449"/>
            <a:ext cx="10972800" cy="20574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090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16151"/>
            <a:ext cx="10972800" cy="16002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332249"/>
            <a:ext cx="10972800" cy="1600200"/>
          </a:xfrm>
        </p:spPr>
        <p:txBody>
          <a:bodyPr/>
          <a:lstStyle>
            <a:lvl1pPr>
              <a:defRPr sz="1500"/>
            </a:lvl1pPr>
            <a:lvl2pPr>
              <a:defRPr sz="1350"/>
            </a:lvl2pPr>
            <a:lvl3pPr>
              <a:defRPr sz="1200"/>
            </a:lvl3pPr>
            <a:lvl4pPr>
              <a:defRPr sz="1050"/>
            </a:lvl4pPr>
            <a:lvl5pPr>
              <a:defRPr sz="9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1"/>
          </p:nvPr>
        </p:nvSpPr>
        <p:spPr>
          <a:xfrm>
            <a:off x="609600" y="1143000"/>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Text Placeholder 2"/>
          <p:cNvSpPr>
            <a:spLocks noGrp="1"/>
          </p:cNvSpPr>
          <p:nvPr>
            <p:ph type="body" idx="12"/>
          </p:nvPr>
        </p:nvSpPr>
        <p:spPr>
          <a:xfrm>
            <a:off x="609600" y="3584691"/>
            <a:ext cx="10972800" cy="639762"/>
          </a:xfrm>
        </p:spPr>
        <p:txBody>
          <a:bodyPr anchor="b"/>
          <a:lstStyle>
            <a:lvl1pPr marL="0" indent="0">
              <a:spcAft>
                <a:spcPts val="150"/>
              </a:spcAft>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5353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11290" y="-22043"/>
            <a:ext cx="11489829"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
        <p:nvSpPr>
          <p:cNvPr id="2" name="Title 1"/>
          <p:cNvSpPr>
            <a:spLocks noGrp="1"/>
          </p:cNvSpPr>
          <p:nvPr userDrawn="1">
            <p:ph type="title" hasCustomPrompt="1"/>
          </p:nvPr>
        </p:nvSpPr>
        <p:spPr>
          <a:xfrm>
            <a:off x="609600" y="963705"/>
            <a:ext cx="7518400" cy="1362075"/>
          </a:xfrm>
        </p:spPr>
        <p:txBody>
          <a:bodyPr anchor="b" anchorCtr="0">
            <a:normAutofit/>
          </a:bodyPr>
          <a:lstStyle>
            <a:lvl1pPr algn="l">
              <a:defRPr sz="3600" b="1" cap="none"/>
            </a:lvl1pPr>
          </a:lstStyle>
          <a:p>
            <a:r>
              <a:rPr lang="en-US"/>
              <a:t>Click to edit master title style</a:t>
            </a:r>
          </a:p>
        </p:txBody>
      </p:sp>
      <p:sp>
        <p:nvSpPr>
          <p:cNvPr id="3" name="Text Placeholder 2"/>
          <p:cNvSpPr>
            <a:spLocks noGrp="1"/>
          </p:cNvSpPr>
          <p:nvPr userDrawn="1">
            <p:ph type="body" idx="1"/>
          </p:nvPr>
        </p:nvSpPr>
        <p:spPr>
          <a:xfrm>
            <a:off x="609600" y="2362200"/>
            <a:ext cx="75184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8323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28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8737600" y="6356354"/>
            <a:ext cx="2844800" cy="365125"/>
          </a:xfrm>
          <a:prstGeom prst="rect">
            <a:avLst/>
          </a:prstGeom>
        </p:spPr>
        <p:txBody>
          <a:bodyPr/>
          <a:lstStyle>
            <a:lvl1pPr>
              <a:defRPr>
                <a:solidFill>
                  <a:schemeClr val="tx1"/>
                </a:solidFill>
              </a:defRPr>
            </a:lvl1pPr>
          </a:lstStyle>
          <a:p>
            <a:fld id="{9E0BE572-898A-5E4D-89B0-0B03B32D112B}" type="slidenum">
              <a:rPr lang="en-US" smtClean="0"/>
              <a:pPr/>
              <a:t>‹#›</a:t>
            </a:fld>
            <a:endParaRPr lang="en-US"/>
          </a:p>
        </p:txBody>
      </p:sp>
      <p:sp>
        <p:nvSpPr>
          <p:cNvPr id="5" name="Content Placeholder 4"/>
          <p:cNvSpPr>
            <a:spLocks noGrp="1"/>
          </p:cNvSpPr>
          <p:nvPr>
            <p:ph sz="quarter" idx="11"/>
          </p:nvPr>
        </p:nvSpPr>
        <p:spPr>
          <a:xfrm>
            <a:off x="304800" y="1447800"/>
            <a:ext cx="5613400" cy="504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2"/>
          </p:nvPr>
        </p:nvSpPr>
        <p:spPr>
          <a:xfrm>
            <a:off x="6235699" y="1447800"/>
            <a:ext cx="5651500" cy="5048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212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1" i="0">
                <a:solidFill>
                  <a:srgbClr val="0C2074"/>
                </a:solidFill>
                <a:latin typeface="Arial"/>
                <a:cs typeface="Arial"/>
              </a:defRPr>
            </a:lvl1pPr>
          </a:lstStyle>
          <a:p>
            <a:endParaRPr/>
          </a:p>
        </p:txBody>
      </p:sp>
      <p:sp>
        <p:nvSpPr>
          <p:cNvPr id="3" name="Holder 3"/>
          <p:cNvSpPr>
            <a:spLocks noGrp="1"/>
          </p:cNvSpPr>
          <p:nvPr>
            <p:ph sz="half" idx="2"/>
          </p:nvPr>
        </p:nvSpPr>
        <p:spPr>
          <a:xfrm>
            <a:off x="609600" y="1577340"/>
            <a:ext cx="5303520" cy="2308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308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7" name="Holder 7"/>
          <p:cNvSpPr>
            <a:spLocks noGrp="1"/>
          </p:cNvSpPr>
          <p:nvPr>
            <p:ph type="sldNum" sz="quarter" idx="7"/>
          </p:nvPr>
        </p:nvSpPr>
        <p:spPr/>
        <p:txBody>
          <a:bodyPr lIns="0" tIns="0" rIns="0" bIns="0"/>
          <a:lstStyle>
            <a:lvl1pPr>
              <a:defRPr sz="675" b="0" i="0">
                <a:solidFill>
                  <a:srgbClr val="0C2074"/>
                </a:solidFill>
                <a:latin typeface="Arial"/>
                <a:cs typeface="Arial"/>
              </a:defRPr>
            </a:lvl1pPr>
          </a:lstStyle>
          <a:p>
            <a:pPr marL="19050">
              <a:spcBef>
                <a:spcPts val="30"/>
              </a:spcBef>
            </a:pPr>
            <a:fld id="{81D60167-4931-47E6-BA6A-407CBD079E47}" type="slidenum">
              <a:rPr lang="en-US" spc="-4" smtClean="0"/>
              <a:pPr marL="19050">
                <a:spcBef>
                  <a:spcPts val="30"/>
                </a:spcBef>
              </a:pPr>
              <a:t>‹#›</a:t>
            </a:fld>
            <a:r>
              <a:rPr lang="en-US" spc="-4"/>
              <a:t> </a:t>
            </a:r>
            <a:r>
              <a:rPr lang="en-US" sz="1013" baseline="3086"/>
              <a:t>| </a:t>
            </a:r>
            <a:r>
              <a:rPr lang="en-US" sz="1013" spc="-5" baseline="3086"/>
              <a:t>U.S. Bank</a:t>
            </a:r>
            <a:r>
              <a:rPr lang="en-US" sz="1013" spc="39" baseline="3086"/>
              <a:t> </a:t>
            </a:r>
            <a:r>
              <a:rPr lang="en-US" sz="1013" spc="-5" baseline="3086"/>
              <a:t>Confidential</a:t>
            </a:r>
            <a:endParaRPr lang="en-US" sz="1013" baseline="3086"/>
          </a:p>
        </p:txBody>
      </p:sp>
    </p:spTree>
    <p:extLst>
      <p:ext uri="{BB962C8B-B14F-4D97-AF65-F5344CB8AC3E}">
        <p14:creationId xmlns:p14="http://schemas.microsoft.com/office/powerpoint/2010/main" val="970849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ption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058400" y="6369625"/>
            <a:ext cx="1524000" cy="285442"/>
          </a:xfrm>
          <a:prstGeom prst="rect">
            <a:avLst/>
          </a:prstGeom>
        </p:spPr>
      </p:pic>
      <p:sp>
        <p:nvSpPr>
          <p:cNvPr id="11" name="Text Placeholder 14"/>
          <p:cNvSpPr>
            <a:spLocks noGrp="1"/>
          </p:cNvSpPr>
          <p:nvPr>
            <p:ph type="body" sz="quarter" idx="11" hasCustomPrompt="1"/>
          </p:nvPr>
        </p:nvSpPr>
        <p:spPr>
          <a:xfrm>
            <a:off x="1071881" y="4371636"/>
            <a:ext cx="10382968" cy="570115"/>
          </a:xfrm>
          <a:prstGeom prst="rect">
            <a:avLst/>
          </a:prstGeom>
        </p:spPr>
        <p:txBody>
          <a:bodyPr lIns="0" tIns="0" rIns="0" bIns="0" anchor="b"/>
          <a:lstStyle>
            <a:lvl1pPr marL="0" indent="0">
              <a:lnSpc>
                <a:spcPts val="2100"/>
              </a:lnSpc>
              <a:buNone/>
              <a:defRPr sz="2100" b="0">
                <a:solidFill>
                  <a:schemeClr val="accent3"/>
                </a:solidFill>
                <a:latin typeface="Arial" panose="020B0604020202020204" pitchFamily="34" charset="0"/>
              </a:defRPr>
            </a:lvl1pPr>
          </a:lstStyle>
          <a:p>
            <a:pPr lvl="0"/>
            <a:r>
              <a:rPr lang="en-US"/>
              <a:t>Click To Edit Master Text Styles</a:t>
            </a:r>
          </a:p>
        </p:txBody>
      </p:sp>
      <p:sp>
        <p:nvSpPr>
          <p:cNvPr id="12" name="Text Placeholder 12"/>
          <p:cNvSpPr>
            <a:spLocks noGrp="1"/>
          </p:cNvSpPr>
          <p:nvPr>
            <p:ph type="body" sz="quarter" idx="10"/>
          </p:nvPr>
        </p:nvSpPr>
        <p:spPr>
          <a:xfrm>
            <a:off x="1071883" y="1873254"/>
            <a:ext cx="10408919" cy="2621865"/>
          </a:xfrm>
          <a:prstGeom prst="rect">
            <a:avLst/>
          </a:prstGeom>
        </p:spPr>
        <p:txBody>
          <a:bodyPr lIns="0" tIns="0" rIns="0" bIns="0" anchor="b"/>
          <a:lstStyle>
            <a:lvl1pPr marL="0" indent="0">
              <a:lnSpc>
                <a:spcPts val="2700"/>
              </a:lnSpc>
              <a:buNone/>
              <a:defRPr sz="2700" b="1" baseline="0">
                <a:solidFill>
                  <a:schemeClr val="tx1"/>
                </a:solidFill>
                <a:latin typeface="Arial" panose="020B0604020202020204" pitchFamily="34" charset="0"/>
              </a:defRPr>
            </a:lvl1pPr>
          </a:lstStyle>
          <a:p>
            <a:pPr lvl="0"/>
            <a:r>
              <a:rPr lang="en-US"/>
              <a:t>Click to edit Master text styles</a:t>
            </a:r>
          </a:p>
        </p:txBody>
      </p:sp>
      <p:sp>
        <p:nvSpPr>
          <p:cNvPr id="13" name="Text Placeholder 14"/>
          <p:cNvSpPr>
            <a:spLocks noGrp="1"/>
          </p:cNvSpPr>
          <p:nvPr>
            <p:ph type="body" sz="quarter" idx="14" hasCustomPrompt="1"/>
          </p:nvPr>
        </p:nvSpPr>
        <p:spPr>
          <a:xfrm>
            <a:off x="1121213" y="6372225"/>
            <a:ext cx="5336539" cy="152400"/>
          </a:xfrm>
          <a:prstGeom prst="rect">
            <a:avLst/>
          </a:prstGeom>
        </p:spPr>
        <p:txBody>
          <a:bodyPr lIns="0" tIns="0" rIns="0" bIns="0" anchor="b"/>
          <a:lstStyle>
            <a:lvl1pPr marL="0" indent="0">
              <a:buNone/>
              <a:defRPr sz="1200" b="0">
                <a:solidFill>
                  <a:schemeClr val="accent2"/>
                </a:solidFill>
                <a:latin typeface="Arial" panose="020B0604020202020204" pitchFamily="34" charset="0"/>
              </a:defRPr>
            </a:lvl1pPr>
          </a:lstStyle>
          <a:p>
            <a:pPr lvl="0"/>
            <a:r>
              <a:rPr lang="en-US"/>
              <a:t>click to edit master text styles</a:t>
            </a:r>
          </a:p>
        </p:txBody>
      </p:sp>
      <p:sp>
        <p:nvSpPr>
          <p:cNvPr id="14" name="Text Placeholder 14"/>
          <p:cNvSpPr>
            <a:spLocks noGrp="1"/>
          </p:cNvSpPr>
          <p:nvPr>
            <p:ph type="body" sz="quarter" idx="15" hasCustomPrompt="1"/>
          </p:nvPr>
        </p:nvSpPr>
        <p:spPr>
          <a:xfrm>
            <a:off x="1121213" y="6019800"/>
            <a:ext cx="5336539" cy="230508"/>
          </a:xfrm>
          <a:prstGeom prst="rect">
            <a:avLst/>
          </a:prstGeom>
        </p:spPr>
        <p:txBody>
          <a:bodyPr lIns="0" tIns="0" rIns="0" bIns="0" anchor="b"/>
          <a:lstStyle>
            <a:lvl1pPr marL="0" indent="0">
              <a:buNone/>
              <a:defRPr sz="1500" b="1">
                <a:solidFill>
                  <a:schemeClr val="tx1"/>
                </a:solidFill>
                <a:latin typeface="Arial" panose="020B0604020202020204" pitchFamily="34" charset="0"/>
              </a:defRPr>
            </a:lvl1pPr>
          </a:lstStyle>
          <a:p>
            <a:pPr lvl="0"/>
            <a:r>
              <a:rPr lang="en-US"/>
              <a:t>Click To Edit Master Text Styles</a:t>
            </a:r>
          </a:p>
        </p:txBody>
      </p:sp>
      <p:sp>
        <p:nvSpPr>
          <p:cNvPr id="15" name="Text Placeholder 4"/>
          <p:cNvSpPr>
            <a:spLocks noGrp="1"/>
          </p:cNvSpPr>
          <p:nvPr>
            <p:ph type="body" sz="quarter" idx="16" hasCustomPrompt="1"/>
          </p:nvPr>
        </p:nvSpPr>
        <p:spPr>
          <a:xfrm>
            <a:off x="1073575" y="5039999"/>
            <a:ext cx="10424981" cy="320675"/>
          </a:xfrm>
          <a:prstGeom prst="rect">
            <a:avLst/>
          </a:prstGeom>
        </p:spPr>
        <p:txBody>
          <a:bodyPr lIns="0" tIns="0" rIns="0" bIns="0"/>
          <a:lstStyle>
            <a:lvl1pPr marL="0" indent="0">
              <a:buNone/>
              <a:defRPr sz="1350" i="1">
                <a:solidFill>
                  <a:schemeClr val="accent3"/>
                </a:solidFill>
                <a:latin typeface="Arial" panose="020B0604020202020204" pitchFamily="34" charset="0"/>
              </a:defRPr>
            </a:lvl1pPr>
          </a:lstStyle>
          <a:p>
            <a:pPr lvl="0"/>
            <a:fld id="{F7A08E21-72F0-4A64-987A-74BE9282A984}" type="datetime4">
              <a:rPr lang="en-US" smtClean="0"/>
              <a:t>June 22, 2017</a:t>
            </a:fld>
            <a:endParaRPr lang="en-US"/>
          </a:p>
        </p:txBody>
      </p:sp>
      <p:sp>
        <p:nvSpPr>
          <p:cNvPr id="9" name="Right Arrow Callout 12"/>
          <p:cNvSpPr/>
          <p:nvPr userDrawn="1"/>
        </p:nvSpPr>
        <p:spPr>
          <a:xfrm rot="16200000" flipH="1">
            <a:off x="-253489" y="252685"/>
            <a:ext cx="3627631" cy="3109720"/>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67" h="850509">
                <a:moveTo>
                  <a:pt x="0" y="288651"/>
                </a:moveTo>
                <a:lnTo>
                  <a:pt x="1002676" y="289771"/>
                </a:lnTo>
                <a:lnTo>
                  <a:pt x="1096174" y="568581"/>
                </a:lnTo>
                <a:lnTo>
                  <a:pt x="1004499" y="848377"/>
                </a:lnTo>
                <a:lnTo>
                  <a:pt x="690835" y="850509"/>
                </a:lnTo>
                <a:cubicBezTo>
                  <a:pt x="690513" y="743307"/>
                  <a:pt x="690103" y="257316"/>
                  <a:pt x="690283" y="180738"/>
                </a:cubicBezTo>
                <a:lnTo>
                  <a:pt x="1297314" y="180112"/>
                </a:lnTo>
                <a:cubicBezTo>
                  <a:pt x="1296769" y="139924"/>
                  <a:pt x="1297304" y="110"/>
                  <a:pt x="1297367" y="0"/>
                </a:cubicBezTo>
              </a:path>
            </a:pathLst>
          </a:custGeom>
          <a:noFill/>
          <a:ln w="5080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958961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838200" y="365124"/>
            <a:ext cx="10515600" cy="603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21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77" name="Shape 177"/>
          <p:cNvSpPr txBox="1">
            <a:spLocks noGrp="1"/>
          </p:cNvSpPr>
          <p:nvPr>
            <p:ph type="body" idx="1"/>
          </p:nvPr>
        </p:nvSpPr>
        <p:spPr>
          <a:xfrm>
            <a:off x="838200" y="1215571"/>
            <a:ext cx="10515600" cy="4961200"/>
          </a:xfrm>
          <a:prstGeom prst="rect">
            <a:avLst/>
          </a:prstGeom>
          <a:noFill/>
          <a:ln>
            <a:noFill/>
          </a:ln>
        </p:spPr>
        <p:txBody>
          <a:bodyPr lIns="68575" tIns="68575" rIns="68575" bIns="68575" anchor="t" anchorCtr="0"/>
          <a:lstStyle>
            <a:lvl1pPr marL="177796" marR="0" lvl="0" indent="-88898" algn="l" rtl="0">
              <a:lnSpc>
                <a:spcPct val="90000"/>
              </a:lnSpc>
              <a:spcBef>
                <a:spcPts val="8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1pPr>
            <a:lvl2pPr marL="520687" marR="0" lvl="1"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2pPr>
            <a:lvl3pPr marL="863579" marR="0" lvl="2"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3pPr>
            <a:lvl4pPr marL="1206470" marR="0" lvl="3"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361" marR="0" lvl="4"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253" marR="0" lvl="5"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144" marR="0" lvl="6"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036" marR="0" lvl="7"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0927" marR="0" lvl="8" indent="-88898"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00656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12192000" cy="6231457"/>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solidFill>
                  <a:schemeClr val="bg2"/>
                </a:solidFill>
              </a:endParaRPr>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ln w="38100">
                    <a:solidFill>
                      <a:schemeClr val="tx1"/>
                    </a:solidFill>
                  </a:ln>
                </a:endParaRPr>
              </a:p>
            </p:txBody>
          </p:sp>
        </p:grpSp>
      </p:grpSp>
      <p:sp>
        <p:nvSpPr>
          <p:cNvPr id="8" name="Text Placeholder 2"/>
          <p:cNvSpPr>
            <a:spLocks noGrp="1"/>
          </p:cNvSpPr>
          <p:nvPr userDrawn="1">
            <p:ph type="body" idx="10"/>
          </p:nvPr>
        </p:nvSpPr>
        <p:spPr>
          <a:xfrm>
            <a:off x="4470400" y="2906714"/>
            <a:ext cx="7112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4470400" y="1777790"/>
            <a:ext cx="7112000" cy="982662"/>
          </a:xfrm>
          <a:prstGeom prst="rect">
            <a:avLst/>
          </a:prstGeom>
        </p:spPr>
        <p:txBody>
          <a:bodyPr anchor="b" anchorCtr="0">
            <a:normAutofit/>
          </a:bodyPr>
          <a:lstStyle>
            <a:lvl1pPr algn="l">
              <a:defRPr sz="3200" b="1" cap="none">
                <a:solidFill>
                  <a:schemeClr val="bg1"/>
                </a:solidFill>
              </a:defRPr>
            </a:lvl1pPr>
          </a:lstStyle>
          <a:p>
            <a:r>
              <a:rPr lang="en-US"/>
              <a:t>Click to edit master title style</a:t>
            </a:r>
          </a:p>
        </p:txBody>
      </p:sp>
      <p:sp>
        <p:nvSpPr>
          <p:cNvPr id="11" name="Text Placeholder 2"/>
          <p:cNvSpPr>
            <a:spLocks noGrp="1"/>
          </p:cNvSpPr>
          <p:nvPr userDrawn="1">
            <p:ph type="body" idx="12"/>
          </p:nvPr>
        </p:nvSpPr>
        <p:spPr>
          <a:xfrm>
            <a:off x="4445000" y="5021264"/>
            <a:ext cx="7112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4445000" y="5363819"/>
            <a:ext cx="7112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 y="6386667"/>
            <a:ext cx="1335741" cy="285442"/>
          </a:xfrm>
          <a:prstGeom prst="rect">
            <a:avLst/>
          </a:prstGeom>
          <a:noFill/>
        </p:spPr>
      </p:pic>
      <p:sp>
        <p:nvSpPr>
          <p:cNvPr id="4" name="Rectangle 3">
            <a:extLst>
              <a:ext uri="{FF2B5EF4-FFF2-40B4-BE49-F238E27FC236}">
                <a16:creationId xmlns:a16="http://schemas.microsoft.com/office/drawing/2014/main" id="{CE94C73B-99F5-E04B-B3E5-CB8679257610}"/>
              </a:ext>
            </a:extLst>
          </p:cNvPr>
          <p:cNvSpPr/>
          <p:nvPr userDrawn="1"/>
        </p:nvSpPr>
        <p:spPr>
          <a:xfrm>
            <a:off x="11408735" y="6209414"/>
            <a:ext cx="669851" cy="177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7591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16B995-3CC3-BD4D-9F67-195A266880ED}"/>
              </a:ext>
            </a:extLst>
          </p:cNvPr>
          <p:cNvSpPr>
            <a:spLocks noGrp="1"/>
          </p:cNvSpPr>
          <p:nvPr>
            <p:ph type="title" hasCustomPrompt="1"/>
          </p:nvPr>
        </p:nvSpPr>
        <p:spPr>
          <a:xfrm>
            <a:off x="609600" y="2994819"/>
            <a:ext cx="10972800" cy="868362"/>
          </a:xfrm>
          <a:prstGeom prst="rect">
            <a:avLst/>
          </a:prstGeom>
        </p:spPr>
        <p:txBody>
          <a:bodyPr anchor="ctr">
            <a:normAutofit/>
          </a:bodyPr>
          <a:lstStyle>
            <a:lvl1pPr>
              <a:defRPr sz="4400"/>
            </a:lvl1pPr>
          </a:lstStyle>
          <a:p>
            <a:r>
              <a:rPr lang="en-US" sz="4400">
                <a:latin typeface="Helvetica Neue" panose="02000503000000020004" pitchFamily="2" charset="0"/>
                <a:ea typeface="Helvetica Neue" panose="02000503000000020004" pitchFamily="2" charset="0"/>
                <a:cs typeface="Helvetica Neue" panose="02000503000000020004" pitchFamily="2" charset="0"/>
              </a:rPr>
              <a:t>Section divider slide – Option One</a:t>
            </a:r>
          </a:p>
        </p:txBody>
      </p:sp>
    </p:spTree>
    <p:extLst>
      <p:ext uri="{BB962C8B-B14F-4D97-AF65-F5344CB8AC3E}">
        <p14:creationId xmlns:p14="http://schemas.microsoft.com/office/powerpoint/2010/main" val="5754106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Divider Slide v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B293A-A8E5-9346-8D08-3E878E62FEBD}"/>
              </a:ext>
            </a:extLst>
          </p:cNvPr>
          <p:cNvSpPr/>
          <p:nvPr userDrawn="1"/>
        </p:nvSpPr>
        <p:spPr>
          <a:xfrm>
            <a:off x="609600" y="2057400"/>
            <a:ext cx="11582400" cy="2743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416B995-3CC3-BD4D-9F67-195A266880ED}"/>
              </a:ext>
            </a:extLst>
          </p:cNvPr>
          <p:cNvSpPr>
            <a:spLocks noGrp="1"/>
          </p:cNvSpPr>
          <p:nvPr>
            <p:ph type="title" hasCustomPrompt="1"/>
          </p:nvPr>
        </p:nvSpPr>
        <p:spPr>
          <a:xfrm>
            <a:off x="609600" y="2994819"/>
            <a:ext cx="10972800" cy="868362"/>
          </a:xfrm>
          <a:prstGeom prst="rect">
            <a:avLst/>
          </a:prstGeom>
        </p:spPr>
        <p:txBody>
          <a:bodyPr anchor="ctr">
            <a:normAutofit/>
          </a:bodyPr>
          <a:lstStyle>
            <a:lvl1pPr>
              <a:defRPr sz="4400">
                <a:solidFill>
                  <a:schemeClr val="bg1"/>
                </a:solidFill>
              </a:defRPr>
            </a:lvl1pPr>
          </a:lstStyle>
          <a:p>
            <a:r>
              <a:rPr lang="en-US" sz="4400">
                <a:latin typeface="Helvetica Neue" panose="02000503000000020004" pitchFamily="2" charset="0"/>
                <a:ea typeface="Helvetica Neue" panose="02000503000000020004" pitchFamily="2" charset="0"/>
                <a:cs typeface="Helvetica Neue" panose="02000503000000020004" pitchFamily="2" charset="0"/>
              </a:rPr>
              <a:t>Section divider slide – Option Two</a:t>
            </a:r>
          </a:p>
        </p:txBody>
      </p:sp>
    </p:spTree>
    <p:extLst>
      <p:ext uri="{BB962C8B-B14F-4D97-AF65-F5344CB8AC3E}">
        <p14:creationId xmlns:p14="http://schemas.microsoft.com/office/powerpoint/2010/main" val="37746532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Divider Slide v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B293A-A8E5-9346-8D08-3E878E62FEBD}"/>
              </a:ext>
            </a:extLst>
          </p:cNvPr>
          <p:cNvSpPr/>
          <p:nvPr userDrawn="1"/>
        </p:nvSpPr>
        <p:spPr>
          <a:xfrm>
            <a:off x="609600" y="2057400"/>
            <a:ext cx="11582400" cy="2743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416B995-3CC3-BD4D-9F67-195A266880ED}"/>
              </a:ext>
            </a:extLst>
          </p:cNvPr>
          <p:cNvSpPr>
            <a:spLocks noGrp="1"/>
          </p:cNvSpPr>
          <p:nvPr>
            <p:ph type="title" hasCustomPrompt="1"/>
          </p:nvPr>
        </p:nvSpPr>
        <p:spPr>
          <a:xfrm>
            <a:off x="609600" y="2994819"/>
            <a:ext cx="10972800" cy="868362"/>
          </a:xfrm>
          <a:prstGeom prst="rect">
            <a:avLst/>
          </a:prstGeom>
        </p:spPr>
        <p:txBody>
          <a:bodyPr anchor="ctr">
            <a:normAutofit/>
          </a:bodyPr>
          <a:lstStyle>
            <a:lvl1pPr>
              <a:defRPr sz="4400">
                <a:solidFill>
                  <a:schemeClr val="bg1"/>
                </a:solidFill>
              </a:defRPr>
            </a:lvl1pPr>
          </a:lstStyle>
          <a:p>
            <a:r>
              <a:rPr lang="en-US" sz="4400">
                <a:latin typeface="Helvetica Neue" panose="02000503000000020004" pitchFamily="2" charset="0"/>
                <a:ea typeface="Helvetica Neue" panose="02000503000000020004" pitchFamily="2" charset="0"/>
                <a:cs typeface="Helvetica Neue" panose="02000503000000020004" pitchFamily="2" charset="0"/>
              </a:rPr>
              <a:t>Section divider slide – Option Three</a:t>
            </a:r>
          </a:p>
        </p:txBody>
      </p:sp>
    </p:spTree>
    <p:extLst>
      <p:ext uri="{BB962C8B-B14F-4D97-AF65-F5344CB8AC3E}">
        <p14:creationId xmlns:p14="http://schemas.microsoft.com/office/powerpoint/2010/main" val="3726211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4470400" y="2725948"/>
            <a:ext cx="7112000" cy="674686"/>
          </a:xfrm>
        </p:spPr>
        <p:txBody>
          <a:bodyPr anchor="t" anchorCtr="0"/>
          <a:lstStyle>
            <a:lvl1pPr marL="0" indent="0">
              <a:buNone/>
              <a:defRPr sz="24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itle 1"/>
          <p:cNvSpPr>
            <a:spLocks noGrp="1"/>
          </p:cNvSpPr>
          <p:nvPr userDrawn="1">
            <p:ph type="title" hasCustomPrompt="1"/>
          </p:nvPr>
        </p:nvSpPr>
        <p:spPr>
          <a:xfrm>
            <a:off x="4470400" y="1760538"/>
            <a:ext cx="7112000" cy="982662"/>
          </a:xfrm>
        </p:spPr>
        <p:txBody>
          <a:bodyPr anchor="b" anchorCtr="0">
            <a:normAutofit/>
          </a:bodyPr>
          <a:lstStyle>
            <a:lvl1pPr algn="l">
              <a:defRPr sz="3200" b="1" cap="none"/>
            </a:lvl1pPr>
          </a:lstStyle>
          <a:p>
            <a:r>
              <a:rPr lang="en-US"/>
              <a:t>Click to edit master title style</a:t>
            </a:r>
          </a:p>
        </p:txBody>
      </p:sp>
      <p:grpSp>
        <p:nvGrpSpPr>
          <p:cNvPr id="2" name="Group 1"/>
          <p:cNvGrpSpPr/>
          <p:nvPr userDrawn="1"/>
        </p:nvGrpSpPr>
        <p:grpSpPr>
          <a:xfrm>
            <a:off x="0" y="-22043"/>
            <a:ext cx="415552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Divider Slide v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B293A-A8E5-9346-8D08-3E878E62FEBD}"/>
              </a:ext>
            </a:extLst>
          </p:cNvPr>
          <p:cNvSpPr/>
          <p:nvPr userDrawn="1"/>
        </p:nvSpPr>
        <p:spPr>
          <a:xfrm>
            <a:off x="609600" y="2057400"/>
            <a:ext cx="115824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416B995-3CC3-BD4D-9F67-195A266880ED}"/>
              </a:ext>
            </a:extLst>
          </p:cNvPr>
          <p:cNvSpPr>
            <a:spLocks noGrp="1"/>
          </p:cNvSpPr>
          <p:nvPr>
            <p:ph type="title" hasCustomPrompt="1"/>
          </p:nvPr>
        </p:nvSpPr>
        <p:spPr>
          <a:xfrm>
            <a:off x="609600" y="2994819"/>
            <a:ext cx="10972800" cy="868362"/>
          </a:xfrm>
          <a:prstGeom prst="rect">
            <a:avLst/>
          </a:prstGeom>
        </p:spPr>
        <p:txBody>
          <a:bodyPr anchor="ctr">
            <a:normAutofit/>
          </a:bodyPr>
          <a:lstStyle>
            <a:lvl1pPr>
              <a:defRPr sz="4400">
                <a:solidFill>
                  <a:schemeClr val="bg1"/>
                </a:solidFill>
              </a:defRPr>
            </a:lvl1pPr>
          </a:lstStyle>
          <a:p>
            <a:r>
              <a:rPr lang="en-US" sz="4400">
                <a:latin typeface="Helvetica Neue" panose="02000503000000020004" pitchFamily="2" charset="0"/>
                <a:ea typeface="Helvetica Neue" panose="02000503000000020004" pitchFamily="2" charset="0"/>
                <a:cs typeface="Helvetica Neue" panose="02000503000000020004" pitchFamily="2" charset="0"/>
              </a:rPr>
              <a:t>Section divider slide – Option Four</a:t>
            </a:r>
          </a:p>
        </p:txBody>
      </p:sp>
    </p:spTree>
    <p:extLst>
      <p:ext uri="{BB962C8B-B14F-4D97-AF65-F5344CB8AC3E}">
        <p14:creationId xmlns:p14="http://schemas.microsoft.com/office/powerpoint/2010/main" val="35554766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Divider Slide v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B293A-A8E5-9346-8D08-3E878E62FEBD}"/>
              </a:ext>
            </a:extLst>
          </p:cNvPr>
          <p:cNvSpPr/>
          <p:nvPr userDrawn="1"/>
        </p:nvSpPr>
        <p:spPr>
          <a:xfrm>
            <a:off x="609600" y="2057400"/>
            <a:ext cx="11582400" cy="27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416B995-3CC3-BD4D-9F67-195A266880ED}"/>
              </a:ext>
            </a:extLst>
          </p:cNvPr>
          <p:cNvSpPr>
            <a:spLocks noGrp="1"/>
          </p:cNvSpPr>
          <p:nvPr>
            <p:ph type="title" hasCustomPrompt="1"/>
          </p:nvPr>
        </p:nvSpPr>
        <p:spPr>
          <a:xfrm>
            <a:off x="609600" y="2994819"/>
            <a:ext cx="10972800" cy="868362"/>
          </a:xfrm>
          <a:prstGeom prst="rect">
            <a:avLst/>
          </a:prstGeom>
        </p:spPr>
        <p:txBody>
          <a:bodyPr anchor="ctr">
            <a:normAutofit/>
          </a:bodyPr>
          <a:lstStyle>
            <a:lvl1pPr>
              <a:defRPr sz="4400">
                <a:solidFill>
                  <a:schemeClr val="bg1"/>
                </a:solidFill>
              </a:defRPr>
            </a:lvl1pPr>
          </a:lstStyle>
          <a:p>
            <a:r>
              <a:rPr lang="en-US" sz="4400">
                <a:latin typeface="Helvetica Neue" panose="02000503000000020004" pitchFamily="2" charset="0"/>
                <a:ea typeface="Helvetica Neue" panose="02000503000000020004" pitchFamily="2" charset="0"/>
                <a:cs typeface="Helvetica Neue" panose="02000503000000020004" pitchFamily="2" charset="0"/>
              </a:rPr>
              <a:t>Section divider slide – Option Five</a:t>
            </a:r>
          </a:p>
        </p:txBody>
      </p:sp>
    </p:spTree>
    <p:extLst>
      <p:ext uri="{BB962C8B-B14F-4D97-AF65-F5344CB8AC3E}">
        <p14:creationId xmlns:p14="http://schemas.microsoft.com/office/powerpoint/2010/main" val="3554309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sk/Objective Overview - V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D8E425-514A-C245-BE86-D6C6FAB7E0F4}"/>
              </a:ext>
            </a:extLst>
          </p:cNvPr>
          <p:cNvSpPr>
            <a:spLocks noGrp="1"/>
          </p:cNvSpPr>
          <p:nvPr>
            <p:ph type="title"/>
          </p:nvPr>
        </p:nvSpPr>
        <p:spPr>
          <a:xfrm>
            <a:off x="609599" y="228600"/>
            <a:ext cx="6751315" cy="515471"/>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E7D79B37-B5AC-0E44-82F3-2FD69BA3AC1D}"/>
              </a:ext>
            </a:extLst>
          </p:cNvPr>
          <p:cNvCxnSpPr>
            <a:cxnSpLocks/>
          </p:cNvCxnSpPr>
          <p:nvPr userDrawn="1"/>
        </p:nvCxnSpPr>
        <p:spPr>
          <a:xfrm>
            <a:off x="11230775" y="-3748"/>
            <a:ext cx="0" cy="12179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844807-42A4-2444-9169-31582BD85704}"/>
              </a:ext>
            </a:extLst>
          </p:cNvPr>
          <p:cNvCxnSpPr>
            <a:cxnSpLocks/>
          </p:cNvCxnSpPr>
          <p:nvPr userDrawn="1"/>
        </p:nvCxnSpPr>
        <p:spPr>
          <a:xfrm flipH="1">
            <a:off x="10766687" y="1186721"/>
            <a:ext cx="4528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746132-0A4D-D045-978D-A80EEFACF92D}"/>
              </a:ext>
            </a:extLst>
          </p:cNvPr>
          <p:cNvCxnSpPr>
            <a:cxnSpLocks/>
          </p:cNvCxnSpPr>
          <p:nvPr userDrawn="1"/>
        </p:nvCxnSpPr>
        <p:spPr>
          <a:xfrm>
            <a:off x="11585544" y="840700"/>
            <a:ext cx="0" cy="23709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02AB31-9F7D-0E4B-B5B3-1093A0156F30}"/>
              </a:ext>
            </a:extLst>
          </p:cNvPr>
          <p:cNvCxnSpPr>
            <a:cxnSpLocks/>
          </p:cNvCxnSpPr>
          <p:nvPr userDrawn="1"/>
        </p:nvCxnSpPr>
        <p:spPr>
          <a:xfrm>
            <a:off x="10791063" y="840700"/>
            <a:ext cx="0" cy="373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36238-DBC2-9847-8FFE-14C44E738845}"/>
              </a:ext>
            </a:extLst>
          </p:cNvPr>
          <p:cNvCxnSpPr>
            <a:cxnSpLocks/>
          </p:cNvCxnSpPr>
          <p:nvPr userDrawn="1"/>
        </p:nvCxnSpPr>
        <p:spPr>
          <a:xfrm flipH="1">
            <a:off x="10770433" y="866936"/>
            <a:ext cx="84319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6F134-2C66-8445-9825-C5FFD5414A74}"/>
              </a:ext>
            </a:extLst>
          </p:cNvPr>
          <p:cNvCxnSpPr>
            <a:cxnSpLocks/>
          </p:cNvCxnSpPr>
          <p:nvPr userDrawn="1"/>
        </p:nvCxnSpPr>
        <p:spPr>
          <a:xfrm flipH="1">
            <a:off x="7733677" y="1536496"/>
            <a:ext cx="445832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AD1A4-B2A1-C343-BB02-3530255B7697}"/>
              </a:ext>
            </a:extLst>
          </p:cNvPr>
          <p:cNvCxnSpPr>
            <a:cxnSpLocks/>
          </p:cNvCxnSpPr>
          <p:nvPr userDrawn="1"/>
        </p:nvCxnSpPr>
        <p:spPr>
          <a:xfrm>
            <a:off x="7762411" y="1525252"/>
            <a:ext cx="0" cy="1686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25A34C-C4B7-F04E-B510-29816BDD3004}"/>
              </a:ext>
            </a:extLst>
          </p:cNvPr>
          <p:cNvCxnSpPr>
            <a:cxnSpLocks/>
          </p:cNvCxnSpPr>
          <p:nvPr userDrawn="1"/>
        </p:nvCxnSpPr>
        <p:spPr>
          <a:xfrm flipH="1" flipV="1">
            <a:off x="7762413" y="3193930"/>
            <a:ext cx="1928728" cy="4952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35933-1C91-C34C-8C81-7844282FF8B4}"/>
              </a:ext>
            </a:extLst>
          </p:cNvPr>
          <p:cNvCxnSpPr>
            <a:cxnSpLocks/>
          </p:cNvCxnSpPr>
          <p:nvPr userDrawn="1"/>
        </p:nvCxnSpPr>
        <p:spPr>
          <a:xfrm flipH="1">
            <a:off x="9673979" y="3193930"/>
            <a:ext cx="1911565" cy="4953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A59B73B-1CA2-0648-9047-393F32736F6F}"/>
              </a:ext>
            </a:extLst>
          </p:cNvPr>
          <p:cNvSpPr>
            <a:spLocks noGrp="1"/>
          </p:cNvSpPr>
          <p:nvPr userDrawn="1">
            <p:ph type="body" idx="10"/>
          </p:nvPr>
        </p:nvSpPr>
        <p:spPr>
          <a:xfrm>
            <a:off x="609600" y="847165"/>
            <a:ext cx="6751319"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3">
            <a:extLst>
              <a:ext uri="{FF2B5EF4-FFF2-40B4-BE49-F238E27FC236}">
                <a16:creationId xmlns:a16="http://schemas.microsoft.com/office/drawing/2014/main" id="{7A61AB63-8233-2043-BD05-5F4C33B3DC42}"/>
              </a:ext>
            </a:extLst>
          </p:cNvPr>
          <p:cNvSpPr>
            <a:spLocks noGrp="1"/>
          </p:cNvSpPr>
          <p:nvPr>
            <p:ph sz="half" idx="2"/>
          </p:nvPr>
        </p:nvSpPr>
        <p:spPr>
          <a:xfrm>
            <a:off x="609600" y="1465730"/>
            <a:ext cx="6751306"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7701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sk/Objective Overview - V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D8E425-514A-C245-BE86-D6C6FAB7E0F4}"/>
              </a:ext>
            </a:extLst>
          </p:cNvPr>
          <p:cNvSpPr>
            <a:spLocks noGrp="1"/>
          </p:cNvSpPr>
          <p:nvPr>
            <p:ph type="title"/>
          </p:nvPr>
        </p:nvSpPr>
        <p:spPr>
          <a:xfrm>
            <a:off x="609599" y="228600"/>
            <a:ext cx="6751315" cy="515471"/>
          </a:xfrm>
          <a:prstGeom prst="rect">
            <a:avLst/>
          </a:prstGeom>
        </p:spPr>
        <p:txBody>
          <a:bodyPr/>
          <a:lstStyle/>
          <a:p>
            <a:endParaRPr lang="en-US"/>
          </a:p>
        </p:txBody>
      </p:sp>
      <p:grpSp>
        <p:nvGrpSpPr>
          <p:cNvPr id="2" name="Group 1">
            <a:extLst>
              <a:ext uri="{FF2B5EF4-FFF2-40B4-BE49-F238E27FC236}">
                <a16:creationId xmlns:a16="http://schemas.microsoft.com/office/drawing/2014/main" id="{36A744CA-CB7B-4240-8C17-7F6A80EB79FE}"/>
              </a:ext>
            </a:extLst>
          </p:cNvPr>
          <p:cNvGrpSpPr/>
          <p:nvPr userDrawn="1"/>
        </p:nvGrpSpPr>
        <p:grpSpPr>
          <a:xfrm>
            <a:off x="7733677" y="-3748"/>
            <a:ext cx="4458323" cy="3692978"/>
            <a:chOff x="7733677" y="-3748"/>
            <a:chExt cx="4458323" cy="3692978"/>
          </a:xfrm>
        </p:grpSpPr>
        <p:cxnSp>
          <p:nvCxnSpPr>
            <p:cNvPr id="5" name="Straight Connector 4">
              <a:extLst>
                <a:ext uri="{FF2B5EF4-FFF2-40B4-BE49-F238E27FC236}">
                  <a16:creationId xmlns:a16="http://schemas.microsoft.com/office/drawing/2014/main" id="{E7D79B37-B5AC-0E44-82F3-2FD69BA3AC1D}"/>
                </a:ext>
              </a:extLst>
            </p:cNvPr>
            <p:cNvCxnSpPr>
              <a:cxnSpLocks/>
            </p:cNvCxnSpPr>
            <p:nvPr userDrawn="1"/>
          </p:nvCxnSpPr>
          <p:spPr>
            <a:xfrm>
              <a:off x="11230775" y="-3748"/>
              <a:ext cx="0" cy="1217951"/>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844807-42A4-2444-9169-31582BD85704}"/>
                </a:ext>
              </a:extLst>
            </p:cNvPr>
            <p:cNvCxnSpPr>
              <a:cxnSpLocks/>
            </p:cNvCxnSpPr>
            <p:nvPr userDrawn="1"/>
          </p:nvCxnSpPr>
          <p:spPr>
            <a:xfrm flipH="1">
              <a:off x="10766687" y="1186721"/>
              <a:ext cx="45284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746132-0A4D-D045-978D-A80EEFACF92D}"/>
                </a:ext>
              </a:extLst>
            </p:cNvPr>
            <p:cNvCxnSpPr>
              <a:cxnSpLocks/>
            </p:cNvCxnSpPr>
            <p:nvPr userDrawn="1"/>
          </p:nvCxnSpPr>
          <p:spPr>
            <a:xfrm>
              <a:off x="11585544" y="840700"/>
              <a:ext cx="0" cy="2370943"/>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02AB31-9F7D-0E4B-B5B3-1093A0156F30}"/>
                </a:ext>
              </a:extLst>
            </p:cNvPr>
            <p:cNvCxnSpPr>
              <a:cxnSpLocks/>
            </p:cNvCxnSpPr>
            <p:nvPr userDrawn="1"/>
          </p:nvCxnSpPr>
          <p:spPr>
            <a:xfrm>
              <a:off x="10791063" y="840700"/>
              <a:ext cx="0" cy="373503"/>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36238-DBC2-9847-8FFE-14C44E738845}"/>
                </a:ext>
              </a:extLst>
            </p:cNvPr>
            <p:cNvCxnSpPr>
              <a:cxnSpLocks/>
            </p:cNvCxnSpPr>
            <p:nvPr userDrawn="1"/>
          </p:nvCxnSpPr>
          <p:spPr>
            <a:xfrm flipH="1">
              <a:off x="10770433" y="866936"/>
              <a:ext cx="84319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6F134-2C66-8445-9825-C5FFD5414A74}"/>
                </a:ext>
              </a:extLst>
            </p:cNvPr>
            <p:cNvCxnSpPr>
              <a:cxnSpLocks/>
            </p:cNvCxnSpPr>
            <p:nvPr userDrawn="1"/>
          </p:nvCxnSpPr>
          <p:spPr>
            <a:xfrm flipH="1">
              <a:off x="7733677" y="1536496"/>
              <a:ext cx="445832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AD1A4-B2A1-C343-BB02-3530255B7697}"/>
                </a:ext>
              </a:extLst>
            </p:cNvPr>
            <p:cNvCxnSpPr>
              <a:cxnSpLocks/>
            </p:cNvCxnSpPr>
            <p:nvPr userDrawn="1"/>
          </p:nvCxnSpPr>
          <p:spPr>
            <a:xfrm>
              <a:off x="7762411" y="1525252"/>
              <a:ext cx="0" cy="1686391"/>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25A34C-C4B7-F04E-B510-29816BDD3004}"/>
                </a:ext>
              </a:extLst>
            </p:cNvPr>
            <p:cNvCxnSpPr>
              <a:cxnSpLocks/>
            </p:cNvCxnSpPr>
            <p:nvPr userDrawn="1"/>
          </p:nvCxnSpPr>
          <p:spPr>
            <a:xfrm flipH="1" flipV="1">
              <a:off x="7762413" y="3193930"/>
              <a:ext cx="1928728" cy="49529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35933-1C91-C34C-8C81-7844282FF8B4}"/>
                </a:ext>
              </a:extLst>
            </p:cNvPr>
            <p:cNvCxnSpPr>
              <a:cxnSpLocks/>
            </p:cNvCxnSpPr>
            <p:nvPr userDrawn="1"/>
          </p:nvCxnSpPr>
          <p:spPr>
            <a:xfrm flipH="1">
              <a:off x="9673979" y="3193930"/>
              <a:ext cx="1911565" cy="49530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9" name="Text Placeholder 2">
            <a:extLst>
              <a:ext uri="{FF2B5EF4-FFF2-40B4-BE49-F238E27FC236}">
                <a16:creationId xmlns:a16="http://schemas.microsoft.com/office/drawing/2014/main" id="{AA59B73B-1CA2-0648-9047-393F32736F6F}"/>
              </a:ext>
            </a:extLst>
          </p:cNvPr>
          <p:cNvSpPr>
            <a:spLocks noGrp="1"/>
          </p:cNvSpPr>
          <p:nvPr userDrawn="1">
            <p:ph type="body" idx="10"/>
          </p:nvPr>
        </p:nvSpPr>
        <p:spPr>
          <a:xfrm>
            <a:off x="609600" y="847165"/>
            <a:ext cx="6751319"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3">
            <a:extLst>
              <a:ext uri="{FF2B5EF4-FFF2-40B4-BE49-F238E27FC236}">
                <a16:creationId xmlns:a16="http://schemas.microsoft.com/office/drawing/2014/main" id="{7A61AB63-8233-2043-BD05-5F4C33B3DC42}"/>
              </a:ext>
            </a:extLst>
          </p:cNvPr>
          <p:cNvSpPr>
            <a:spLocks noGrp="1"/>
          </p:cNvSpPr>
          <p:nvPr>
            <p:ph sz="half" idx="2"/>
          </p:nvPr>
        </p:nvSpPr>
        <p:spPr>
          <a:xfrm>
            <a:off x="609600" y="1465730"/>
            <a:ext cx="6751306"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1336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sk/Objective Overview - V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D8E425-514A-C245-BE86-D6C6FAB7E0F4}"/>
              </a:ext>
            </a:extLst>
          </p:cNvPr>
          <p:cNvSpPr>
            <a:spLocks noGrp="1"/>
          </p:cNvSpPr>
          <p:nvPr>
            <p:ph type="title"/>
          </p:nvPr>
        </p:nvSpPr>
        <p:spPr>
          <a:xfrm>
            <a:off x="609599" y="228600"/>
            <a:ext cx="6751315" cy="515471"/>
          </a:xfrm>
          <a:prstGeom prst="rect">
            <a:avLst/>
          </a:prstGeom>
        </p:spPr>
        <p:txBody>
          <a:bodyPr/>
          <a:lstStyle/>
          <a:p>
            <a:endParaRPr lang="en-US"/>
          </a:p>
        </p:txBody>
      </p:sp>
      <p:grpSp>
        <p:nvGrpSpPr>
          <p:cNvPr id="2" name="Group 1">
            <a:extLst>
              <a:ext uri="{FF2B5EF4-FFF2-40B4-BE49-F238E27FC236}">
                <a16:creationId xmlns:a16="http://schemas.microsoft.com/office/drawing/2014/main" id="{36A744CA-CB7B-4240-8C17-7F6A80EB79FE}"/>
              </a:ext>
            </a:extLst>
          </p:cNvPr>
          <p:cNvGrpSpPr/>
          <p:nvPr userDrawn="1"/>
        </p:nvGrpSpPr>
        <p:grpSpPr>
          <a:xfrm>
            <a:off x="7733677" y="-3748"/>
            <a:ext cx="4458323" cy="3692978"/>
            <a:chOff x="7733677" y="-3748"/>
            <a:chExt cx="4458323" cy="3692978"/>
          </a:xfrm>
        </p:grpSpPr>
        <p:cxnSp>
          <p:nvCxnSpPr>
            <p:cNvPr id="5" name="Straight Connector 4">
              <a:extLst>
                <a:ext uri="{FF2B5EF4-FFF2-40B4-BE49-F238E27FC236}">
                  <a16:creationId xmlns:a16="http://schemas.microsoft.com/office/drawing/2014/main" id="{E7D79B37-B5AC-0E44-82F3-2FD69BA3AC1D}"/>
                </a:ext>
              </a:extLst>
            </p:cNvPr>
            <p:cNvCxnSpPr>
              <a:cxnSpLocks/>
            </p:cNvCxnSpPr>
            <p:nvPr userDrawn="1"/>
          </p:nvCxnSpPr>
          <p:spPr>
            <a:xfrm>
              <a:off x="11230775" y="-3748"/>
              <a:ext cx="0" cy="121795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844807-42A4-2444-9169-31582BD85704}"/>
                </a:ext>
              </a:extLst>
            </p:cNvPr>
            <p:cNvCxnSpPr>
              <a:cxnSpLocks/>
            </p:cNvCxnSpPr>
            <p:nvPr userDrawn="1"/>
          </p:nvCxnSpPr>
          <p:spPr>
            <a:xfrm flipH="1">
              <a:off x="10766687" y="1186721"/>
              <a:ext cx="452847"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746132-0A4D-D045-978D-A80EEFACF92D}"/>
                </a:ext>
              </a:extLst>
            </p:cNvPr>
            <p:cNvCxnSpPr>
              <a:cxnSpLocks/>
            </p:cNvCxnSpPr>
            <p:nvPr userDrawn="1"/>
          </p:nvCxnSpPr>
          <p:spPr>
            <a:xfrm>
              <a:off x="11585544" y="840700"/>
              <a:ext cx="0" cy="237094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02AB31-9F7D-0E4B-B5B3-1093A0156F30}"/>
                </a:ext>
              </a:extLst>
            </p:cNvPr>
            <p:cNvCxnSpPr>
              <a:cxnSpLocks/>
            </p:cNvCxnSpPr>
            <p:nvPr userDrawn="1"/>
          </p:nvCxnSpPr>
          <p:spPr>
            <a:xfrm>
              <a:off x="10791063" y="840700"/>
              <a:ext cx="0" cy="37350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36238-DBC2-9847-8FFE-14C44E738845}"/>
                </a:ext>
              </a:extLst>
            </p:cNvPr>
            <p:cNvCxnSpPr>
              <a:cxnSpLocks/>
            </p:cNvCxnSpPr>
            <p:nvPr userDrawn="1"/>
          </p:nvCxnSpPr>
          <p:spPr>
            <a:xfrm flipH="1">
              <a:off x="10770433" y="866936"/>
              <a:ext cx="843197"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6F134-2C66-8445-9825-C5FFD5414A74}"/>
                </a:ext>
              </a:extLst>
            </p:cNvPr>
            <p:cNvCxnSpPr>
              <a:cxnSpLocks/>
            </p:cNvCxnSpPr>
            <p:nvPr userDrawn="1"/>
          </p:nvCxnSpPr>
          <p:spPr>
            <a:xfrm flipH="1">
              <a:off x="7733677" y="1536496"/>
              <a:ext cx="4458323"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AD1A4-B2A1-C343-BB02-3530255B7697}"/>
                </a:ext>
              </a:extLst>
            </p:cNvPr>
            <p:cNvCxnSpPr>
              <a:cxnSpLocks/>
            </p:cNvCxnSpPr>
            <p:nvPr userDrawn="1"/>
          </p:nvCxnSpPr>
          <p:spPr>
            <a:xfrm>
              <a:off x="7762411" y="1525252"/>
              <a:ext cx="0" cy="168639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25A34C-C4B7-F04E-B510-29816BDD3004}"/>
                </a:ext>
              </a:extLst>
            </p:cNvPr>
            <p:cNvCxnSpPr>
              <a:cxnSpLocks/>
            </p:cNvCxnSpPr>
            <p:nvPr userDrawn="1"/>
          </p:nvCxnSpPr>
          <p:spPr>
            <a:xfrm flipH="1" flipV="1">
              <a:off x="7762413" y="3193930"/>
              <a:ext cx="1928728" cy="4952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35933-1C91-C34C-8C81-7844282FF8B4}"/>
                </a:ext>
              </a:extLst>
            </p:cNvPr>
            <p:cNvCxnSpPr>
              <a:cxnSpLocks/>
            </p:cNvCxnSpPr>
            <p:nvPr userDrawn="1"/>
          </p:nvCxnSpPr>
          <p:spPr>
            <a:xfrm flipH="1">
              <a:off x="9673979" y="3193930"/>
              <a:ext cx="1911565" cy="4953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9" name="Text Placeholder 2">
            <a:extLst>
              <a:ext uri="{FF2B5EF4-FFF2-40B4-BE49-F238E27FC236}">
                <a16:creationId xmlns:a16="http://schemas.microsoft.com/office/drawing/2014/main" id="{AA59B73B-1CA2-0648-9047-393F32736F6F}"/>
              </a:ext>
            </a:extLst>
          </p:cNvPr>
          <p:cNvSpPr>
            <a:spLocks noGrp="1"/>
          </p:cNvSpPr>
          <p:nvPr userDrawn="1">
            <p:ph type="body" idx="10"/>
          </p:nvPr>
        </p:nvSpPr>
        <p:spPr>
          <a:xfrm>
            <a:off x="609600" y="847165"/>
            <a:ext cx="6751319"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3">
            <a:extLst>
              <a:ext uri="{FF2B5EF4-FFF2-40B4-BE49-F238E27FC236}">
                <a16:creationId xmlns:a16="http://schemas.microsoft.com/office/drawing/2014/main" id="{7A61AB63-8233-2043-BD05-5F4C33B3DC42}"/>
              </a:ext>
            </a:extLst>
          </p:cNvPr>
          <p:cNvSpPr>
            <a:spLocks noGrp="1"/>
          </p:cNvSpPr>
          <p:nvPr>
            <p:ph sz="half" idx="2"/>
          </p:nvPr>
        </p:nvSpPr>
        <p:spPr>
          <a:xfrm>
            <a:off x="609600" y="1465730"/>
            <a:ext cx="6751306"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0370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sk/Objective Overview - V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D8E425-514A-C245-BE86-D6C6FAB7E0F4}"/>
              </a:ext>
            </a:extLst>
          </p:cNvPr>
          <p:cNvSpPr>
            <a:spLocks noGrp="1"/>
          </p:cNvSpPr>
          <p:nvPr>
            <p:ph type="title"/>
          </p:nvPr>
        </p:nvSpPr>
        <p:spPr>
          <a:xfrm>
            <a:off x="609599" y="228600"/>
            <a:ext cx="6751315" cy="515471"/>
          </a:xfrm>
          <a:prstGeom prst="rect">
            <a:avLst/>
          </a:prstGeom>
        </p:spPr>
        <p:txBody>
          <a:bodyPr/>
          <a:lstStyle/>
          <a:p>
            <a:endParaRPr lang="en-US"/>
          </a:p>
        </p:txBody>
      </p:sp>
      <p:grpSp>
        <p:nvGrpSpPr>
          <p:cNvPr id="2" name="Group 1">
            <a:extLst>
              <a:ext uri="{FF2B5EF4-FFF2-40B4-BE49-F238E27FC236}">
                <a16:creationId xmlns:a16="http://schemas.microsoft.com/office/drawing/2014/main" id="{36A744CA-CB7B-4240-8C17-7F6A80EB79FE}"/>
              </a:ext>
            </a:extLst>
          </p:cNvPr>
          <p:cNvGrpSpPr/>
          <p:nvPr userDrawn="1"/>
        </p:nvGrpSpPr>
        <p:grpSpPr>
          <a:xfrm>
            <a:off x="7733677" y="-3748"/>
            <a:ext cx="4458323" cy="3692978"/>
            <a:chOff x="7733677" y="-3748"/>
            <a:chExt cx="4458323" cy="3692978"/>
          </a:xfrm>
        </p:grpSpPr>
        <p:cxnSp>
          <p:nvCxnSpPr>
            <p:cNvPr id="5" name="Straight Connector 4">
              <a:extLst>
                <a:ext uri="{FF2B5EF4-FFF2-40B4-BE49-F238E27FC236}">
                  <a16:creationId xmlns:a16="http://schemas.microsoft.com/office/drawing/2014/main" id="{E7D79B37-B5AC-0E44-82F3-2FD69BA3AC1D}"/>
                </a:ext>
              </a:extLst>
            </p:cNvPr>
            <p:cNvCxnSpPr>
              <a:cxnSpLocks/>
            </p:cNvCxnSpPr>
            <p:nvPr userDrawn="1"/>
          </p:nvCxnSpPr>
          <p:spPr>
            <a:xfrm>
              <a:off x="11230775" y="-3748"/>
              <a:ext cx="0" cy="121795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844807-42A4-2444-9169-31582BD85704}"/>
                </a:ext>
              </a:extLst>
            </p:cNvPr>
            <p:cNvCxnSpPr>
              <a:cxnSpLocks/>
            </p:cNvCxnSpPr>
            <p:nvPr userDrawn="1"/>
          </p:nvCxnSpPr>
          <p:spPr>
            <a:xfrm flipH="1">
              <a:off x="10766687" y="1186721"/>
              <a:ext cx="45284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746132-0A4D-D045-978D-A80EEFACF92D}"/>
                </a:ext>
              </a:extLst>
            </p:cNvPr>
            <p:cNvCxnSpPr>
              <a:cxnSpLocks/>
            </p:cNvCxnSpPr>
            <p:nvPr userDrawn="1"/>
          </p:nvCxnSpPr>
          <p:spPr>
            <a:xfrm>
              <a:off x="11585544" y="840700"/>
              <a:ext cx="0" cy="237094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02AB31-9F7D-0E4B-B5B3-1093A0156F30}"/>
                </a:ext>
              </a:extLst>
            </p:cNvPr>
            <p:cNvCxnSpPr>
              <a:cxnSpLocks/>
            </p:cNvCxnSpPr>
            <p:nvPr userDrawn="1"/>
          </p:nvCxnSpPr>
          <p:spPr>
            <a:xfrm>
              <a:off x="10791063" y="840700"/>
              <a:ext cx="0" cy="37350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36238-DBC2-9847-8FFE-14C44E738845}"/>
                </a:ext>
              </a:extLst>
            </p:cNvPr>
            <p:cNvCxnSpPr>
              <a:cxnSpLocks/>
            </p:cNvCxnSpPr>
            <p:nvPr userDrawn="1"/>
          </p:nvCxnSpPr>
          <p:spPr>
            <a:xfrm flipH="1">
              <a:off x="10770433" y="866936"/>
              <a:ext cx="84319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6F134-2C66-8445-9825-C5FFD5414A74}"/>
                </a:ext>
              </a:extLst>
            </p:cNvPr>
            <p:cNvCxnSpPr>
              <a:cxnSpLocks/>
            </p:cNvCxnSpPr>
            <p:nvPr userDrawn="1"/>
          </p:nvCxnSpPr>
          <p:spPr>
            <a:xfrm flipH="1">
              <a:off x="7733677" y="1536496"/>
              <a:ext cx="445832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AD1A4-B2A1-C343-BB02-3530255B7697}"/>
                </a:ext>
              </a:extLst>
            </p:cNvPr>
            <p:cNvCxnSpPr>
              <a:cxnSpLocks/>
            </p:cNvCxnSpPr>
            <p:nvPr userDrawn="1"/>
          </p:nvCxnSpPr>
          <p:spPr>
            <a:xfrm>
              <a:off x="7762411" y="1525252"/>
              <a:ext cx="0" cy="168639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25A34C-C4B7-F04E-B510-29816BDD3004}"/>
                </a:ext>
              </a:extLst>
            </p:cNvPr>
            <p:cNvCxnSpPr>
              <a:cxnSpLocks/>
            </p:cNvCxnSpPr>
            <p:nvPr userDrawn="1"/>
          </p:nvCxnSpPr>
          <p:spPr>
            <a:xfrm flipH="1" flipV="1">
              <a:off x="7762413" y="3193930"/>
              <a:ext cx="1928728" cy="49529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35933-1C91-C34C-8C81-7844282FF8B4}"/>
                </a:ext>
              </a:extLst>
            </p:cNvPr>
            <p:cNvCxnSpPr>
              <a:cxnSpLocks/>
            </p:cNvCxnSpPr>
            <p:nvPr userDrawn="1"/>
          </p:nvCxnSpPr>
          <p:spPr>
            <a:xfrm flipH="1">
              <a:off x="9673979" y="3193930"/>
              <a:ext cx="1911565" cy="4953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 name="Text Placeholder 2">
            <a:extLst>
              <a:ext uri="{FF2B5EF4-FFF2-40B4-BE49-F238E27FC236}">
                <a16:creationId xmlns:a16="http://schemas.microsoft.com/office/drawing/2014/main" id="{AA59B73B-1CA2-0648-9047-393F32736F6F}"/>
              </a:ext>
            </a:extLst>
          </p:cNvPr>
          <p:cNvSpPr>
            <a:spLocks noGrp="1"/>
          </p:cNvSpPr>
          <p:nvPr userDrawn="1">
            <p:ph type="body" idx="10"/>
          </p:nvPr>
        </p:nvSpPr>
        <p:spPr>
          <a:xfrm>
            <a:off x="609600" y="847165"/>
            <a:ext cx="6751319"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3">
            <a:extLst>
              <a:ext uri="{FF2B5EF4-FFF2-40B4-BE49-F238E27FC236}">
                <a16:creationId xmlns:a16="http://schemas.microsoft.com/office/drawing/2014/main" id="{7A61AB63-8233-2043-BD05-5F4C33B3DC42}"/>
              </a:ext>
            </a:extLst>
          </p:cNvPr>
          <p:cNvSpPr>
            <a:spLocks noGrp="1"/>
          </p:cNvSpPr>
          <p:nvPr>
            <p:ph sz="half" idx="2"/>
          </p:nvPr>
        </p:nvSpPr>
        <p:spPr>
          <a:xfrm>
            <a:off x="609600" y="1465730"/>
            <a:ext cx="6751306"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2712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sk/Objective Overview - V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D8E425-514A-C245-BE86-D6C6FAB7E0F4}"/>
              </a:ext>
            </a:extLst>
          </p:cNvPr>
          <p:cNvSpPr>
            <a:spLocks noGrp="1"/>
          </p:cNvSpPr>
          <p:nvPr>
            <p:ph type="title"/>
          </p:nvPr>
        </p:nvSpPr>
        <p:spPr>
          <a:xfrm>
            <a:off x="609599" y="228600"/>
            <a:ext cx="6751315" cy="515471"/>
          </a:xfrm>
          <a:prstGeom prst="rect">
            <a:avLst/>
          </a:prstGeom>
        </p:spPr>
        <p:txBody>
          <a:bodyPr/>
          <a:lstStyle/>
          <a:p>
            <a:endParaRPr lang="en-US"/>
          </a:p>
        </p:txBody>
      </p:sp>
      <p:grpSp>
        <p:nvGrpSpPr>
          <p:cNvPr id="2" name="Group 1">
            <a:extLst>
              <a:ext uri="{FF2B5EF4-FFF2-40B4-BE49-F238E27FC236}">
                <a16:creationId xmlns:a16="http://schemas.microsoft.com/office/drawing/2014/main" id="{36A744CA-CB7B-4240-8C17-7F6A80EB79FE}"/>
              </a:ext>
            </a:extLst>
          </p:cNvPr>
          <p:cNvGrpSpPr/>
          <p:nvPr userDrawn="1"/>
        </p:nvGrpSpPr>
        <p:grpSpPr>
          <a:xfrm>
            <a:off x="7733677" y="-3748"/>
            <a:ext cx="4458323" cy="3692978"/>
            <a:chOff x="7733677" y="-3748"/>
            <a:chExt cx="4458323" cy="3692978"/>
          </a:xfrm>
        </p:grpSpPr>
        <p:cxnSp>
          <p:nvCxnSpPr>
            <p:cNvPr id="5" name="Straight Connector 4">
              <a:extLst>
                <a:ext uri="{FF2B5EF4-FFF2-40B4-BE49-F238E27FC236}">
                  <a16:creationId xmlns:a16="http://schemas.microsoft.com/office/drawing/2014/main" id="{E7D79B37-B5AC-0E44-82F3-2FD69BA3AC1D}"/>
                </a:ext>
              </a:extLst>
            </p:cNvPr>
            <p:cNvCxnSpPr>
              <a:cxnSpLocks/>
            </p:cNvCxnSpPr>
            <p:nvPr userDrawn="1"/>
          </p:nvCxnSpPr>
          <p:spPr>
            <a:xfrm>
              <a:off x="11230775" y="-3748"/>
              <a:ext cx="0" cy="121795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844807-42A4-2444-9169-31582BD85704}"/>
                </a:ext>
              </a:extLst>
            </p:cNvPr>
            <p:cNvCxnSpPr>
              <a:cxnSpLocks/>
            </p:cNvCxnSpPr>
            <p:nvPr userDrawn="1"/>
          </p:nvCxnSpPr>
          <p:spPr>
            <a:xfrm flipH="1">
              <a:off x="10766687" y="1186721"/>
              <a:ext cx="45284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746132-0A4D-D045-978D-A80EEFACF92D}"/>
                </a:ext>
              </a:extLst>
            </p:cNvPr>
            <p:cNvCxnSpPr>
              <a:cxnSpLocks/>
            </p:cNvCxnSpPr>
            <p:nvPr userDrawn="1"/>
          </p:nvCxnSpPr>
          <p:spPr>
            <a:xfrm>
              <a:off x="11585544" y="840700"/>
              <a:ext cx="0" cy="237094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02AB31-9F7D-0E4B-B5B3-1093A0156F30}"/>
                </a:ext>
              </a:extLst>
            </p:cNvPr>
            <p:cNvCxnSpPr>
              <a:cxnSpLocks/>
            </p:cNvCxnSpPr>
            <p:nvPr userDrawn="1"/>
          </p:nvCxnSpPr>
          <p:spPr>
            <a:xfrm>
              <a:off x="10791063" y="840700"/>
              <a:ext cx="0" cy="3735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36238-DBC2-9847-8FFE-14C44E738845}"/>
                </a:ext>
              </a:extLst>
            </p:cNvPr>
            <p:cNvCxnSpPr>
              <a:cxnSpLocks/>
            </p:cNvCxnSpPr>
            <p:nvPr userDrawn="1"/>
          </p:nvCxnSpPr>
          <p:spPr>
            <a:xfrm flipH="1">
              <a:off x="10770433" y="866936"/>
              <a:ext cx="843197"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46F134-2C66-8445-9825-C5FFD5414A74}"/>
                </a:ext>
              </a:extLst>
            </p:cNvPr>
            <p:cNvCxnSpPr>
              <a:cxnSpLocks/>
            </p:cNvCxnSpPr>
            <p:nvPr userDrawn="1"/>
          </p:nvCxnSpPr>
          <p:spPr>
            <a:xfrm flipH="1">
              <a:off x="7733677" y="1536496"/>
              <a:ext cx="4458323"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AD1A4-B2A1-C343-BB02-3530255B7697}"/>
                </a:ext>
              </a:extLst>
            </p:cNvPr>
            <p:cNvCxnSpPr>
              <a:cxnSpLocks/>
            </p:cNvCxnSpPr>
            <p:nvPr userDrawn="1"/>
          </p:nvCxnSpPr>
          <p:spPr>
            <a:xfrm>
              <a:off x="7762411" y="1525252"/>
              <a:ext cx="0" cy="168639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25A34C-C4B7-F04E-B510-29816BDD3004}"/>
                </a:ext>
              </a:extLst>
            </p:cNvPr>
            <p:cNvCxnSpPr>
              <a:cxnSpLocks/>
            </p:cNvCxnSpPr>
            <p:nvPr userDrawn="1"/>
          </p:nvCxnSpPr>
          <p:spPr>
            <a:xfrm flipH="1" flipV="1">
              <a:off x="7762413" y="3193930"/>
              <a:ext cx="1928728" cy="49529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E35933-1C91-C34C-8C81-7844282FF8B4}"/>
                </a:ext>
              </a:extLst>
            </p:cNvPr>
            <p:cNvCxnSpPr>
              <a:cxnSpLocks/>
            </p:cNvCxnSpPr>
            <p:nvPr userDrawn="1"/>
          </p:nvCxnSpPr>
          <p:spPr>
            <a:xfrm flipH="1">
              <a:off x="9673979" y="3193930"/>
              <a:ext cx="1911565" cy="49530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Text Placeholder 2">
            <a:extLst>
              <a:ext uri="{FF2B5EF4-FFF2-40B4-BE49-F238E27FC236}">
                <a16:creationId xmlns:a16="http://schemas.microsoft.com/office/drawing/2014/main" id="{AA59B73B-1CA2-0648-9047-393F32736F6F}"/>
              </a:ext>
            </a:extLst>
          </p:cNvPr>
          <p:cNvSpPr>
            <a:spLocks noGrp="1"/>
          </p:cNvSpPr>
          <p:nvPr userDrawn="1">
            <p:ph type="body" idx="10"/>
          </p:nvPr>
        </p:nvSpPr>
        <p:spPr>
          <a:xfrm>
            <a:off x="609600" y="847165"/>
            <a:ext cx="6751319"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3">
            <a:extLst>
              <a:ext uri="{FF2B5EF4-FFF2-40B4-BE49-F238E27FC236}">
                <a16:creationId xmlns:a16="http://schemas.microsoft.com/office/drawing/2014/main" id="{7A61AB63-8233-2043-BD05-5F4C33B3DC42}"/>
              </a:ext>
            </a:extLst>
          </p:cNvPr>
          <p:cNvSpPr>
            <a:spLocks noGrp="1"/>
          </p:cNvSpPr>
          <p:nvPr>
            <p:ph sz="half" idx="2"/>
          </p:nvPr>
        </p:nvSpPr>
        <p:spPr>
          <a:xfrm>
            <a:off x="609600" y="1465730"/>
            <a:ext cx="6751306"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801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515471"/>
          </a:xfrm>
          <a:prstGeom prst="rect">
            <a:avLst/>
          </a:prstGeom>
        </p:spPr>
        <p:txBody>
          <a:bodyPr/>
          <a:lstStyle/>
          <a:p>
            <a:endParaRPr lang="en-US"/>
          </a:p>
        </p:txBody>
      </p:sp>
      <p:sp>
        <p:nvSpPr>
          <p:cNvPr id="3" name="Content Placeholder 2"/>
          <p:cNvSpPr>
            <a:spLocks noGrp="1"/>
          </p:cNvSpPr>
          <p:nvPr>
            <p:ph idx="1"/>
          </p:nvPr>
        </p:nvSpPr>
        <p:spPr>
          <a:xfrm>
            <a:off x="609600" y="860613"/>
            <a:ext cx="10972800" cy="5082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5527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65730"/>
            <a:ext cx="10972800" cy="447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847165"/>
            <a:ext cx="10972800"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itle 1">
            <a:extLst>
              <a:ext uri="{FF2B5EF4-FFF2-40B4-BE49-F238E27FC236}">
                <a16:creationId xmlns:a16="http://schemas.microsoft.com/office/drawing/2014/main" id="{33AED787-465A-BD41-BB34-794C39112692}"/>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8212384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2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815788"/>
            <a:ext cx="5384800" cy="512781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815788"/>
            <a:ext cx="5384800" cy="512781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13FF2985-79D1-1443-BD2B-320F1D800D02}"/>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362658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415552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
        <p:nvSpPr>
          <p:cNvPr id="6" name="Text Placeholder 2"/>
          <p:cNvSpPr>
            <a:spLocks noGrp="1"/>
          </p:cNvSpPr>
          <p:nvPr>
            <p:ph type="body" idx="1"/>
          </p:nvPr>
        </p:nvSpPr>
        <p:spPr>
          <a:xfrm>
            <a:off x="4470400" y="2734574"/>
            <a:ext cx="7112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p:ph type="title" hasCustomPrompt="1"/>
          </p:nvPr>
        </p:nvSpPr>
        <p:spPr>
          <a:xfrm>
            <a:off x="4470400" y="1760538"/>
            <a:ext cx="7112000" cy="982662"/>
          </a:xfrm>
        </p:spPr>
        <p:txBody>
          <a:bodyPr anchor="b" anchorCtr="0">
            <a:normAutofit/>
          </a:bodyPr>
          <a:lstStyle>
            <a:lvl1pPr algn="l">
              <a:defRPr sz="3200" b="1" cap="none"/>
            </a:lvl1pPr>
          </a:lstStyle>
          <a:p>
            <a:r>
              <a:rPr lang="en-US"/>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1465730"/>
            <a:ext cx="5386917"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65730"/>
            <a:ext cx="5389033" cy="4477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59DB3ADC-FA3E-404F-9D4B-C499467B8E40}"/>
              </a:ext>
            </a:extLst>
          </p:cNvPr>
          <p:cNvSpPr>
            <a:spLocks noGrp="1"/>
          </p:cNvSpPr>
          <p:nvPr>
            <p:ph type="body" idx="10"/>
          </p:nvPr>
        </p:nvSpPr>
        <p:spPr>
          <a:xfrm>
            <a:off x="609600" y="847165"/>
            <a:ext cx="10972800"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1">
            <a:extLst>
              <a:ext uri="{FF2B5EF4-FFF2-40B4-BE49-F238E27FC236}">
                <a16:creationId xmlns:a16="http://schemas.microsoft.com/office/drawing/2014/main" id="{C107AA38-E2CE-B646-80FA-5BC5BD518602}"/>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27096446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2 sub titles/2 column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842682"/>
            <a:ext cx="5386917"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456764"/>
            <a:ext cx="5386917" cy="448683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842682"/>
            <a:ext cx="5389033"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56764"/>
            <a:ext cx="5389033" cy="448683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B522CB4E-C0F9-3145-B6B5-42E62E0FE398}"/>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10440261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822961"/>
            <a:ext cx="5388864" cy="2112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193536" y="822961"/>
            <a:ext cx="5388864" cy="2112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2"/>
          </p:nvPr>
        </p:nvSpPr>
        <p:spPr>
          <a:xfrm>
            <a:off x="609600" y="3124200"/>
            <a:ext cx="10972800" cy="2910840"/>
          </a:xfrm>
        </p:spPr>
        <p:txBody>
          <a:bodyPr/>
          <a:lstStyle>
            <a:lvl1pPr marL="9144" indent="0">
              <a:buFontTx/>
              <a:buNone/>
              <a:defRPr/>
            </a:lvl1pPr>
          </a:lstStyle>
          <a:p>
            <a:endParaRPr lang="en-US"/>
          </a:p>
        </p:txBody>
      </p:sp>
      <p:sp>
        <p:nvSpPr>
          <p:cNvPr id="7" name="Title 1">
            <a:extLst>
              <a:ext uri="{FF2B5EF4-FFF2-40B4-BE49-F238E27FC236}">
                <a16:creationId xmlns:a16="http://schemas.microsoft.com/office/drawing/2014/main" id="{2DE9F38A-6FF0-4946-B5D7-6809BF711459}"/>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26064545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EDA57A-CA8C-2547-99FC-D32273D7DD28}"/>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20862709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869576"/>
            <a:ext cx="5384800" cy="5074024"/>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869576"/>
            <a:ext cx="5384800" cy="5074024"/>
          </a:xfrm>
        </p:spPr>
        <p:txBody>
          <a:bodyPr/>
          <a:lstStyle>
            <a:lvl1pPr marL="9144" indent="0">
              <a:buFontTx/>
              <a:buNone/>
              <a:defRPr/>
            </a:lvl1pPr>
          </a:lstStyle>
          <a:p>
            <a:endParaRPr lang="en-US"/>
          </a:p>
        </p:txBody>
      </p:sp>
      <p:sp>
        <p:nvSpPr>
          <p:cNvPr id="5" name="Title 1">
            <a:extLst>
              <a:ext uri="{FF2B5EF4-FFF2-40B4-BE49-F238E27FC236}">
                <a16:creationId xmlns:a16="http://schemas.microsoft.com/office/drawing/2014/main" id="{604BEA52-DD55-2640-87CC-D8F78CE40B30}"/>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27214451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869576"/>
            <a:ext cx="5384800" cy="5074024"/>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869576"/>
            <a:ext cx="5384800" cy="5074024"/>
          </a:xfrm>
        </p:spPr>
        <p:txBody>
          <a:bodyPr/>
          <a:lstStyle>
            <a:lvl1pPr marL="9144" indent="0">
              <a:buFontTx/>
              <a:buNone/>
              <a:defRPr/>
            </a:lvl1pPr>
          </a:lstStyle>
          <a:p>
            <a:endParaRPr lang="en-US"/>
          </a:p>
        </p:txBody>
      </p:sp>
      <p:sp>
        <p:nvSpPr>
          <p:cNvPr id="6" name="Title 1">
            <a:extLst>
              <a:ext uri="{FF2B5EF4-FFF2-40B4-BE49-F238E27FC236}">
                <a16:creationId xmlns:a16="http://schemas.microsoft.com/office/drawing/2014/main" id="{F48A1C49-BA18-6145-A7E9-BFF567506416}"/>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945930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1465730"/>
            <a:ext cx="5386917" cy="2572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65730"/>
            <a:ext cx="5389033" cy="2572871"/>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141695"/>
            <a:ext cx="10987668" cy="1801906"/>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67E4D70-A88B-5C4E-9911-DD380C7AD67B}"/>
              </a:ext>
            </a:extLst>
          </p:cNvPr>
          <p:cNvSpPr>
            <a:spLocks noGrp="1"/>
          </p:cNvSpPr>
          <p:nvPr>
            <p:ph type="body" idx="10"/>
          </p:nvPr>
        </p:nvSpPr>
        <p:spPr>
          <a:xfrm>
            <a:off x="609600" y="847165"/>
            <a:ext cx="10972800"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itle 1">
            <a:extLst>
              <a:ext uri="{FF2B5EF4-FFF2-40B4-BE49-F238E27FC236}">
                <a16:creationId xmlns:a16="http://schemas.microsoft.com/office/drawing/2014/main" id="{1471476B-B590-4C4C-B129-66923996E20A}"/>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19411947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1456764"/>
            <a:ext cx="5386917" cy="258183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56764"/>
            <a:ext cx="5389033" cy="258183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137212"/>
            <a:ext cx="10987668" cy="180638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72D485CB-04C6-6C4C-88FB-822AA846952A}"/>
              </a:ext>
            </a:extLst>
          </p:cNvPr>
          <p:cNvSpPr>
            <a:spLocks noGrp="1"/>
          </p:cNvSpPr>
          <p:nvPr>
            <p:ph type="body" idx="1"/>
          </p:nvPr>
        </p:nvSpPr>
        <p:spPr>
          <a:xfrm>
            <a:off x="609600" y="842682"/>
            <a:ext cx="5386917"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a:extLst>
              <a:ext uri="{FF2B5EF4-FFF2-40B4-BE49-F238E27FC236}">
                <a16:creationId xmlns:a16="http://schemas.microsoft.com/office/drawing/2014/main" id="{1E82FE60-5B5C-6D43-BE0B-C7A4752F8D48}"/>
              </a:ext>
            </a:extLst>
          </p:cNvPr>
          <p:cNvSpPr>
            <a:spLocks noGrp="1"/>
          </p:cNvSpPr>
          <p:nvPr>
            <p:ph type="body" sz="quarter" idx="3"/>
          </p:nvPr>
        </p:nvSpPr>
        <p:spPr>
          <a:xfrm>
            <a:off x="6193368" y="842682"/>
            <a:ext cx="5389033"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a:extLst>
              <a:ext uri="{FF2B5EF4-FFF2-40B4-BE49-F238E27FC236}">
                <a16:creationId xmlns:a16="http://schemas.microsoft.com/office/drawing/2014/main" id="{F1F5333B-7847-9540-A699-25E16E9EC7CA}"/>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15155673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950259"/>
            <a:ext cx="10972800" cy="219635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352800"/>
            <a:ext cx="10972800" cy="2351049"/>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0ADDA232-F60C-C349-9ED0-F40C3CD8FDD6}"/>
              </a:ext>
            </a:extLst>
          </p:cNvPr>
          <p:cNvSpPr>
            <a:spLocks noGrp="1"/>
          </p:cNvSpPr>
          <p:nvPr>
            <p:ph type="title"/>
          </p:nvPr>
        </p:nvSpPr>
        <p:spPr>
          <a:xfrm>
            <a:off x="609600" y="228600"/>
            <a:ext cx="10972800" cy="515471"/>
          </a:xfrm>
          <a:prstGeom prst="rect">
            <a:avLst/>
          </a:prstGeom>
        </p:spPr>
        <p:txBody>
          <a:bodyPr/>
          <a:lstStyle/>
          <a:p>
            <a:endParaRPr lang="en-US"/>
          </a:p>
        </p:txBody>
      </p:sp>
    </p:spTree>
    <p:extLst>
      <p:ext uri="{BB962C8B-B14F-4D97-AF65-F5344CB8AC3E}">
        <p14:creationId xmlns:p14="http://schemas.microsoft.com/office/powerpoint/2010/main" val="3264951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65730"/>
            <a:ext cx="10972800" cy="1807579"/>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000556"/>
            <a:ext cx="10972800" cy="1931893"/>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4CFC584F-F97F-B947-B7E8-0FAECF5EC7D9}"/>
              </a:ext>
            </a:extLst>
          </p:cNvPr>
          <p:cNvSpPr>
            <a:spLocks noGrp="1"/>
          </p:cNvSpPr>
          <p:nvPr>
            <p:ph type="body" idx="13"/>
          </p:nvPr>
        </p:nvSpPr>
        <p:spPr>
          <a:xfrm>
            <a:off x="609600" y="847165"/>
            <a:ext cx="10972800"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itle 1">
            <a:extLst>
              <a:ext uri="{FF2B5EF4-FFF2-40B4-BE49-F238E27FC236}">
                <a16:creationId xmlns:a16="http://schemas.microsoft.com/office/drawing/2014/main" id="{9906CE82-2D65-EE40-81FB-06949B77F430}"/>
              </a:ext>
            </a:extLst>
          </p:cNvPr>
          <p:cNvSpPr>
            <a:spLocks noGrp="1"/>
          </p:cNvSpPr>
          <p:nvPr>
            <p:ph type="title"/>
          </p:nvPr>
        </p:nvSpPr>
        <p:spPr>
          <a:xfrm>
            <a:off x="609600" y="228600"/>
            <a:ext cx="10972800" cy="515471"/>
          </a:xfrm>
          <a:prstGeom prst="rect">
            <a:avLst/>
          </a:prstGeom>
        </p:spPr>
        <p:txBody>
          <a:bodyPr/>
          <a:lstStyle/>
          <a:p>
            <a:endParaRPr lang="en-US"/>
          </a:p>
        </p:txBody>
      </p:sp>
      <p:sp>
        <p:nvSpPr>
          <p:cNvPr id="10" name="Text Placeholder 2">
            <a:extLst>
              <a:ext uri="{FF2B5EF4-FFF2-40B4-BE49-F238E27FC236}">
                <a16:creationId xmlns:a16="http://schemas.microsoft.com/office/drawing/2014/main" id="{DF439E94-5C84-1048-802D-0687EE367A3D}"/>
              </a:ext>
            </a:extLst>
          </p:cNvPr>
          <p:cNvSpPr>
            <a:spLocks noGrp="1"/>
          </p:cNvSpPr>
          <p:nvPr>
            <p:ph type="body" idx="14"/>
          </p:nvPr>
        </p:nvSpPr>
        <p:spPr>
          <a:xfrm>
            <a:off x="609600" y="3379197"/>
            <a:ext cx="10972800" cy="515471"/>
          </a:xfrm>
        </p:spPr>
        <p:txBody>
          <a:bodyPr anchor="t"/>
          <a:lstStyle>
            <a:lvl1pPr marL="0" indent="0">
              <a:spcAft>
                <a:spcPts val="200"/>
              </a:spcAft>
              <a:buNone/>
              <a:defRPr sz="22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072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Blank white">
    <p:bg>
      <p:bgPr>
        <a:solidFill>
          <a:srgbClr val="FFFFFF"/>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CCBEB82-E000-4D21-B4F7-54C2C86362CB}"/>
              </a:ext>
            </a:extLst>
          </p:cNvPr>
          <p:cNvSpPr>
            <a:spLocks noGrp="1"/>
          </p:cNvSpPr>
          <p:nvPr>
            <p:ph type="ftr" sz="quarter" idx="11"/>
          </p:nvPr>
        </p:nvSpPr>
        <p:spPr>
          <a:xfrm>
            <a:off x="4038600" y="6356352"/>
            <a:ext cx="4114800" cy="365125"/>
          </a:xfrm>
          <a:prstGeom prst="rect">
            <a:avLst/>
          </a:prstGeom>
        </p:spPr>
        <p:txBody>
          <a:bodyPr/>
          <a:lstStyle/>
          <a:p>
            <a:r>
              <a:rPr lang="en-US"/>
              <a:t>Classification: U.S. Bank Internal</a:t>
            </a:r>
          </a:p>
        </p:txBody>
      </p:sp>
      <p:sp>
        <p:nvSpPr>
          <p:cNvPr id="4" name="Slide Number Placeholder 6">
            <a:extLst>
              <a:ext uri="{FF2B5EF4-FFF2-40B4-BE49-F238E27FC236}">
                <a16:creationId xmlns:a16="http://schemas.microsoft.com/office/drawing/2014/main" id="{36F4A8B5-AA60-4DBB-A709-04A6A31320E1}"/>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5" name="Footer Placeholder 4">
            <a:extLst>
              <a:ext uri="{FF2B5EF4-FFF2-40B4-BE49-F238E27FC236}">
                <a16:creationId xmlns:a16="http://schemas.microsoft.com/office/drawing/2014/main" id="{D0C7974D-544B-4885-A301-E949E4F27FA5}"/>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402515351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7EFB-0526-4016-9599-C62EB8228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BCDB5-79FC-4D37-8A5B-A20534BDC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4">
            <a:extLst>
              <a:ext uri="{FF2B5EF4-FFF2-40B4-BE49-F238E27FC236}">
                <a16:creationId xmlns:a16="http://schemas.microsoft.com/office/drawing/2014/main" id="{90409AB9-9E04-49DF-BFA1-E99BAADD21AA}"/>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
        <p:nvSpPr>
          <p:cNvPr id="10" name="Slide Number Placeholder 6">
            <a:extLst>
              <a:ext uri="{FF2B5EF4-FFF2-40B4-BE49-F238E27FC236}">
                <a16:creationId xmlns:a16="http://schemas.microsoft.com/office/drawing/2014/main" id="{88CD2F83-B7D7-4791-AA27-3A9859FC493B}"/>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875178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1_Title Slide no pg nu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7EFB-0526-4016-9599-C62EB82283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9BCDB5-79FC-4D37-8A5B-A20534BDC4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4">
            <a:extLst>
              <a:ext uri="{FF2B5EF4-FFF2-40B4-BE49-F238E27FC236}">
                <a16:creationId xmlns:a16="http://schemas.microsoft.com/office/drawing/2014/main" id="{6D11599E-739D-43C1-B5B1-4D819C20E729}"/>
              </a:ext>
            </a:extLst>
          </p:cNvPr>
          <p:cNvSpPr txBox="1">
            <a:spLocks/>
          </p:cNvSpPr>
          <p:nvPr userDrawn="1"/>
        </p:nvSpPr>
        <p:spPr>
          <a:xfrm>
            <a:off x="9301480" y="657447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4370819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1BBF-0EB6-437F-8370-0E3E47058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7C47E-3ACD-4249-93AC-794229AED9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996B6-6F25-4F8D-A8DD-AF9D70174960}"/>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E10EB10-FCB3-4A87-9C51-3214DF3DB781}"/>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44C8283-E254-4BA9-86F1-3DB30DC0C998}"/>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10" name="Footer Placeholder 4">
            <a:extLst>
              <a:ext uri="{FF2B5EF4-FFF2-40B4-BE49-F238E27FC236}">
                <a16:creationId xmlns:a16="http://schemas.microsoft.com/office/drawing/2014/main" id="{5D756B91-AC0E-43B8-9C70-0EB7FA858266}"/>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31932751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E8A7-8B14-4C38-95BA-4BC75EA031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D442B4-8D72-4E35-B85B-7D0A9889AF4B}"/>
              </a:ext>
            </a:extLst>
          </p:cNvPr>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3EF84EB2-367A-45A7-9D8C-8BE59C791032}"/>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6">
            <a:extLst>
              <a:ext uri="{FF2B5EF4-FFF2-40B4-BE49-F238E27FC236}">
                <a16:creationId xmlns:a16="http://schemas.microsoft.com/office/drawing/2014/main" id="{CBD90EAA-2911-42D2-86B9-F226B62E713E}"/>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7" name="Footer Placeholder 4">
            <a:extLst>
              <a:ext uri="{FF2B5EF4-FFF2-40B4-BE49-F238E27FC236}">
                <a16:creationId xmlns:a16="http://schemas.microsoft.com/office/drawing/2014/main" id="{92D423E0-5F39-402A-BA27-3067DE7F782B}"/>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15528228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Blank white">
    <p:bg>
      <p:bgPr>
        <a:solidFill>
          <a:srgbClr val="FFFFFF"/>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CCBEB82-E000-4D21-B4F7-54C2C86362CB}"/>
              </a:ext>
            </a:extLst>
          </p:cNvPr>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6">
            <a:extLst>
              <a:ext uri="{FF2B5EF4-FFF2-40B4-BE49-F238E27FC236}">
                <a16:creationId xmlns:a16="http://schemas.microsoft.com/office/drawing/2014/main" id="{36F4A8B5-AA60-4DBB-A709-04A6A31320E1}"/>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5" name="Footer Placeholder 4">
            <a:extLst>
              <a:ext uri="{FF2B5EF4-FFF2-40B4-BE49-F238E27FC236}">
                <a16:creationId xmlns:a16="http://schemas.microsoft.com/office/drawing/2014/main" id="{D0C7974D-544B-4885-A301-E949E4F27FA5}"/>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237577223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87551"/>
            <a:ext cx="10972800" cy="4256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022196"/>
            <a:ext cx="109728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6">
            <a:extLst>
              <a:ext uri="{FF2B5EF4-FFF2-40B4-BE49-F238E27FC236}">
                <a16:creationId xmlns:a16="http://schemas.microsoft.com/office/drawing/2014/main" id="{EDC03125-F96E-4DF5-A109-BD9E2EB8C06F}"/>
              </a:ext>
            </a:extLst>
          </p:cNvPr>
          <p:cNvSpPr txBox="1">
            <a:spLocks/>
          </p:cNvSpPr>
          <p:nvPr userDrawn="1"/>
        </p:nvSpPr>
        <p:spPr>
          <a:xfrm>
            <a:off x="9448800" y="653891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C4A993-C5CD-4873-9AE0-061A758045ED}" type="slidenum">
              <a:rPr lang="en-US" sz="1100" smtClean="0">
                <a:latin typeface="Roboto Light" panose="02000000000000000000" pitchFamily="2" charset="0"/>
                <a:ea typeface="Roboto Light" panose="02000000000000000000" pitchFamily="2" charset="0"/>
              </a:rPr>
              <a:pPr/>
              <a:t>‹#›</a:t>
            </a:fld>
            <a:endParaRPr lang="en-US">
              <a:latin typeface="Roboto Light" panose="02000000000000000000" pitchFamily="2" charset="0"/>
              <a:ea typeface="Roboto Light" panose="02000000000000000000" pitchFamily="2" charset="0"/>
            </a:endParaRPr>
          </a:p>
        </p:txBody>
      </p:sp>
      <p:sp>
        <p:nvSpPr>
          <p:cNvPr id="7" name="Footer Placeholder 4">
            <a:extLst>
              <a:ext uri="{FF2B5EF4-FFF2-40B4-BE49-F238E27FC236}">
                <a16:creationId xmlns:a16="http://schemas.microsoft.com/office/drawing/2014/main" id="{405A1E20-5108-4129-8DF7-317B2BE5A828}"/>
              </a:ext>
            </a:extLst>
          </p:cNvPr>
          <p:cNvSpPr txBox="1">
            <a:spLocks/>
          </p:cNvSpPr>
          <p:nvPr userDrawn="1"/>
        </p:nvSpPr>
        <p:spPr>
          <a:xfrm>
            <a:off x="9768840" y="6589714"/>
            <a:ext cx="2357120" cy="365125"/>
          </a:xfrm>
          <a:prstGeom prst="rect">
            <a:avLst/>
          </a:prstGeom>
        </p:spPr>
        <p:txBody>
          <a:bodyPr/>
          <a:lstStyle>
            <a:defPPr>
              <a:defRPr lang="en-US"/>
            </a:defPPr>
            <a:lvl1pPr marL="0" algn="l" defTabSz="914400" rtl="0" eaLnBrk="1" latinLnBrk="0" hangingPunct="1">
              <a:defRPr sz="1050" kern="1200">
                <a:solidFill>
                  <a:schemeClr val="tx1"/>
                </a:solidFill>
                <a:latin typeface="Roboto Light" panose="02000000000000000000" pitchFamily="2" charset="0"/>
                <a:ea typeface="Roboto Light"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Classification: U.S. Bank Internal</a:t>
            </a:r>
          </a:p>
        </p:txBody>
      </p:sp>
    </p:spTree>
    <p:extLst>
      <p:ext uri="{BB962C8B-B14F-4D97-AF65-F5344CB8AC3E}">
        <p14:creationId xmlns:p14="http://schemas.microsoft.com/office/powerpoint/2010/main" val="583192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265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917703"/>
            <a:ext cx="109728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143000"/>
            <a:ext cx="10972800" cy="639762"/>
          </a:xfrm>
        </p:spPr>
        <p:txBody>
          <a:bodyPr anchor="b"/>
          <a:lstStyle>
            <a:lvl1pPr marL="0" indent="0">
              <a:spcAft>
                <a:spcPts val="200"/>
              </a:spcAft>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2505719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80744"/>
            <a:ext cx="53848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41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image" Target="../media/image9.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9.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7.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3.xml"/><Relationship Id="rId7" Type="http://schemas.openxmlformats.org/officeDocument/2006/relationships/theme" Target="../theme/theme8.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1.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heme" Target="../theme/theme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1"/>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827"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5"/>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309640" y="5397612"/>
            <a:ext cx="11556021"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3"/>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8"/>
            <a:ext cx="24384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675" b="0" smtClean="0">
                <a:solidFill>
                  <a:schemeClr val="tx2"/>
                </a:solidFill>
                <a:latin typeface="Arial" panose="020B0604020202020204" pitchFamily="34" charset="0"/>
                <a:cs typeface="Arial" panose="020B0604020202020204" pitchFamily="34" charset="0"/>
              </a:rPr>
              <a:pPr algn="l"/>
              <a:t>‹#›</a:t>
            </a:fld>
            <a:endParaRPr lang="en-US" sz="675" b="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9581388" y="6497368"/>
            <a:ext cx="2042669"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75" b="0" spc="45" baseline="0">
                <a:solidFill>
                  <a:schemeClr val="tx2"/>
                </a:solidFill>
                <a:latin typeface="Arial Narrow" panose="020B0606020202030204" pitchFamily="34" charset="0"/>
              </a:rPr>
              <a:t>U.S. BANK CONFIDENTIAL</a:t>
            </a:r>
            <a:r>
              <a:rPr lang="en-US" sz="675" b="0" spc="45" baseline="0">
                <a:solidFill>
                  <a:schemeClr val="tx1"/>
                </a:solidFill>
                <a:latin typeface="Arial Narrow" panose="020B0606020202030204" pitchFamily="34" charset="0"/>
              </a:rPr>
              <a:t>  |</a:t>
            </a:r>
          </a:p>
        </p:txBody>
      </p:sp>
      <p:sp>
        <p:nvSpPr>
          <p:cNvPr id="13" name="Right Arrow Callout 12"/>
          <p:cNvSpPr/>
          <p:nvPr/>
        </p:nvSpPr>
        <p:spPr>
          <a:xfrm rot="5400000">
            <a:off x="10310159" y="-1011109"/>
            <a:ext cx="870477" cy="288528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0477" h="2163966">
                <a:moveTo>
                  <a:pt x="0" y="2163965"/>
                </a:moveTo>
                <a:lnTo>
                  <a:pt x="275168" y="2163966"/>
                </a:lnTo>
                <a:cubicBezTo>
                  <a:pt x="275169" y="2010772"/>
                  <a:pt x="275167" y="783635"/>
                  <a:pt x="275168" y="630441"/>
                </a:cubicBezTo>
                <a:cubicBezTo>
                  <a:pt x="274724" y="525666"/>
                  <a:pt x="274281" y="420891"/>
                  <a:pt x="273837" y="316116"/>
                </a:cubicBezTo>
                <a:lnTo>
                  <a:pt x="778802" y="317307"/>
                </a:lnTo>
                <a:lnTo>
                  <a:pt x="870477" y="594722"/>
                </a:lnTo>
                <a:lnTo>
                  <a:pt x="778802" y="874518"/>
                </a:lnTo>
                <a:lnTo>
                  <a:pt x="463296" y="875711"/>
                </a:lnTo>
                <a:cubicBezTo>
                  <a:pt x="462060" y="583807"/>
                  <a:pt x="465576" y="291904"/>
                  <a:pt x="464340" y="0"/>
                </a:cubicBezTo>
              </a:path>
            </a:pathLst>
          </a:custGeom>
          <a:noFill/>
          <a:ln w="444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21588659"/>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Lst>
  <p:hf sldNum="0" hdr="0" dt="0"/>
  <p:txStyles>
    <p:titleStyle>
      <a:lvl1pPr algn="l" defTabSz="685800" rtl="0" eaLnBrk="1" latinLnBrk="0" hangingPunct="1">
        <a:spcBef>
          <a:spcPct val="0"/>
        </a:spcBef>
        <a:buNone/>
        <a:defRPr sz="2100" b="1" kern="1200">
          <a:solidFill>
            <a:schemeClr val="tx1"/>
          </a:solidFill>
          <a:latin typeface="+mj-lt"/>
          <a:ea typeface="+mj-ea"/>
          <a:cs typeface="+mj-cs"/>
        </a:defRPr>
      </a:lvl1pPr>
    </p:titleStyle>
    <p:bodyStyle>
      <a:lvl1pPr marL="137160" indent="-130302" algn="l" defTabSz="685800" rtl="0" eaLnBrk="1" latinLnBrk="0" hangingPunct="1">
        <a:spcBef>
          <a:spcPts val="0"/>
        </a:spcBef>
        <a:spcAft>
          <a:spcPts val="450"/>
        </a:spcAft>
        <a:buFont typeface="Arial" panose="020B0604020202020204" pitchFamily="34" charset="0"/>
        <a:buChar char="•"/>
        <a:defRPr sz="1500" kern="1200">
          <a:solidFill>
            <a:schemeClr val="tx2"/>
          </a:solidFill>
          <a:latin typeface="+mn-lt"/>
          <a:ea typeface="+mn-ea"/>
          <a:cs typeface="+mn-cs"/>
        </a:defRPr>
      </a:lvl1pPr>
      <a:lvl2pPr marL="411480" indent="-171450" algn="l" defTabSz="685800" rtl="0" eaLnBrk="1" latinLnBrk="0" hangingPunct="1">
        <a:spcBef>
          <a:spcPts val="0"/>
        </a:spcBef>
        <a:spcAft>
          <a:spcPts val="450"/>
        </a:spcAft>
        <a:buFont typeface="Arial" panose="020B0604020202020204" pitchFamily="34" charset="0"/>
        <a:buChar char="–"/>
        <a:defRPr sz="1350" kern="1200">
          <a:solidFill>
            <a:schemeClr val="tx2"/>
          </a:solidFill>
          <a:latin typeface="+mn-lt"/>
          <a:ea typeface="+mn-ea"/>
          <a:cs typeface="+mn-cs"/>
        </a:defRPr>
      </a:lvl2pPr>
      <a:lvl3pPr marL="685800" indent="-130302" algn="l" defTabSz="685800" rtl="0" eaLnBrk="1" latinLnBrk="0" hangingPunct="1">
        <a:spcBef>
          <a:spcPts val="0"/>
        </a:spcBef>
        <a:spcAft>
          <a:spcPts val="450"/>
        </a:spcAft>
        <a:buFont typeface="Arial" panose="020B0604020202020204" pitchFamily="34" charset="0"/>
        <a:buChar char="•"/>
        <a:defRPr sz="1200" kern="1200">
          <a:solidFill>
            <a:schemeClr val="tx2"/>
          </a:solidFill>
          <a:latin typeface="+mn-lt"/>
          <a:ea typeface="+mn-ea"/>
          <a:cs typeface="+mn-cs"/>
        </a:defRPr>
      </a:lvl3pPr>
      <a:lvl4pPr marL="960120" indent="-130302" algn="l" defTabSz="685800" rtl="0" eaLnBrk="1" latinLnBrk="0" hangingPunct="1">
        <a:spcBef>
          <a:spcPts val="0"/>
        </a:spcBef>
        <a:spcAft>
          <a:spcPts val="450"/>
        </a:spcAft>
        <a:buFont typeface="Arial" panose="020B0604020202020204" pitchFamily="34" charset="0"/>
        <a:buChar char="–"/>
        <a:defRPr sz="1050" kern="1200">
          <a:solidFill>
            <a:schemeClr val="tx2"/>
          </a:solidFill>
          <a:latin typeface="+mn-lt"/>
          <a:ea typeface="+mn-ea"/>
          <a:cs typeface="+mn-cs"/>
        </a:defRPr>
      </a:lvl4pPr>
      <a:lvl5pPr marL="1234440" indent="-130302" algn="l" defTabSz="685800" rtl="0" eaLnBrk="1" latinLnBrk="0" hangingPunct="1">
        <a:spcBef>
          <a:spcPts val="0"/>
        </a:spcBef>
        <a:spcAft>
          <a:spcPts val="450"/>
        </a:spcAft>
        <a:buFont typeface="Arial" panose="020B0604020202020204" pitchFamily="34" charset="0"/>
        <a:buChar char="•"/>
        <a:defRPr sz="9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1"/>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6"/>
            <a:ext cx="475995"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1930401" y="6497366"/>
            <a:ext cx="96936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900" b="0" spc="60" baseline="0">
                <a:solidFill>
                  <a:schemeClr val="tx2"/>
                </a:solidFill>
                <a:latin typeface="Arial Narrow" panose="020B0606020202030204" pitchFamily="34" charset="0"/>
              </a:rPr>
              <a:t>FOR INTERNAL USE ONLY  |  U.S. BANK CONFIDENTIAL  |  U.S. BANK </a:t>
            </a:r>
            <a:r>
              <a:rPr lang="en-US" sz="900" b="0" spc="60" baseline="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1"/>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6"/>
            <a:ext cx="475995"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13" name="Right Arrow Callout 12"/>
          <p:cNvSpPr/>
          <p:nvPr/>
        </p:nvSpPr>
        <p:spPr>
          <a:xfrm rot="16200000" flipH="1">
            <a:off x="5980053" y="130485"/>
            <a:ext cx="251799" cy="1221184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sp>
        <p:nvSpPr>
          <p:cNvPr id="7" name="Footer Placeholder 6"/>
          <p:cNvSpPr txBox="1">
            <a:spLocks/>
          </p:cNvSpPr>
          <p:nvPr userDrawn="1"/>
        </p:nvSpPr>
        <p:spPr>
          <a:xfrm>
            <a:off x="1930401" y="6497366"/>
            <a:ext cx="96936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900" b="0" spc="60" baseline="0">
                <a:solidFill>
                  <a:schemeClr val="tx2"/>
                </a:solidFill>
                <a:latin typeface="Arial Narrow" panose="020B0606020202030204" pitchFamily="34" charset="0"/>
              </a:rPr>
              <a:t>FOR INTERNAL USE ONLY  |  U.S. BANK CONFIDENTIAL  |  U.S. BANK </a:t>
            </a:r>
            <a:r>
              <a:rPr lang="en-US" sz="900" b="0" spc="60" baseline="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71" r:id="rId15"/>
    <p:sldLayoutId id="2147483862" r:id="rId16"/>
    <p:sldLayoutId id="2147483749" r:id="rId17"/>
    <p:sldLayoutId id="2147483859" r:id="rId18"/>
    <p:sldLayoutId id="2147483860" r:id="rId19"/>
    <p:sldLayoutId id="2147483824" r:id="rId20"/>
    <p:sldLayoutId id="2147483826" r:id="rId2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1"/>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6"/>
            <a:ext cx="475995"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14" name="Right Arrow Callout 12"/>
          <p:cNvSpPr/>
          <p:nvPr/>
        </p:nvSpPr>
        <p:spPr>
          <a:xfrm rot="16200000" flipH="1">
            <a:off x="5980053" y="130485"/>
            <a:ext cx="251799" cy="1221184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sp>
        <p:nvSpPr>
          <p:cNvPr id="7" name="Footer Placeholder 6"/>
          <p:cNvSpPr txBox="1">
            <a:spLocks/>
          </p:cNvSpPr>
          <p:nvPr userDrawn="1"/>
        </p:nvSpPr>
        <p:spPr>
          <a:xfrm>
            <a:off x="1930401" y="6497366"/>
            <a:ext cx="96936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900" b="0" spc="60" baseline="0">
                <a:solidFill>
                  <a:schemeClr val="tx2"/>
                </a:solidFill>
                <a:latin typeface="Arial Narrow" panose="020B0606020202030204" pitchFamily="34" charset="0"/>
              </a:rPr>
              <a:t>FOR INTERNAL USE ONLY  |  U.S. BANK CONFIDENTIAL  |  U.S. BANK </a:t>
            </a:r>
            <a:r>
              <a:rPr lang="en-US" sz="900" b="0" spc="60" baseline="0">
                <a:solidFill>
                  <a:schemeClr val="tx1"/>
                </a:solidFill>
                <a:latin typeface="Arial Narrow" panose="020B0606020202030204" pitchFamily="34" charset="0"/>
              </a:rPr>
              <a:t> |</a:t>
            </a: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6397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024054"/>
            <a:ext cx="10972800" cy="4919547"/>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6"/>
            <a:ext cx="475995"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14" name="Right Arrow Callout 12"/>
          <p:cNvSpPr/>
          <p:nvPr/>
        </p:nvSpPr>
        <p:spPr>
          <a:xfrm rot="16200000" flipH="1">
            <a:off x="5980053" y="130485"/>
            <a:ext cx="251799" cy="1221184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sp>
        <p:nvSpPr>
          <p:cNvPr id="7" name="Footer Placeholder 6"/>
          <p:cNvSpPr txBox="1">
            <a:spLocks/>
          </p:cNvSpPr>
          <p:nvPr userDrawn="1"/>
        </p:nvSpPr>
        <p:spPr>
          <a:xfrm>
            <a:off x="1930401" y="6497366"/>
            <a:ext cx="9693657"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900" b="0" spc="60" baseline="0">
                <a:solidFill>
                  <a:schemeClr val="tx2"/>
                </a:solidFill>
                <a:latin typeface="Arial Narrow" panose="020B0606020202030204" pitchFamily="34" charset="0"/>
              </a:rPr>
              <a:t>FOR INTERNAL USE ONLY  |  U.S. BANK CONFIDENTIAL  |  U.S. BANK </a:t>
            </a:r>
            <a:r>
              <a:rPr lang="en-US" sz="900" b="0" spc="60" baseline="0">
                <a:solidFill>
                  <a:schemeClr val="tx1"/>
                </a:solidFill>
                <a:latin typeface="Arial Narrow" panose="020B0606020202030204" pitchFamily="34" charset="0"/>
              </a:rPr>
              <a:t> |</a:t>
            </a: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5"/>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309641" y="5397613"/>
            <a:ext cx="11556021"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4"/>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9"/>
            <a:ext cx="24384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675" b="0" smtClean="0">
                <a:solidFill>
                  <a:schemeClr val="tx2"/>
                </a:solidFill>
                <a:latin typeface="Arial" panose="020B0604020202020204" pitchFamily="34" charset="0"/>
                <a:cs typeface="Arial" panose="020B0604020202020204" pitchFamily="34" charset="0"/>
              </a:rPr>
              <a:pPr algn="l"/>
              <a:t>‹#›</a:t>
            </a:fld>
            <a:endParaRPr lang="en-US" sz="675" b="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9581389" y="6497369"/>
            <a:ext cx="2042669"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75" b="0" spc="45" baseline="0">
                <a:solidFill>
                  <a:schemeClr val="tx2"/>
                </a:solidFill>
                <a:latin typeface="Arial Narrow" panose="020B0606020202030204" pitchFamily="34" charset="0"/>
              </a:rPr>
              <a:t>U.S. BANK CONFIDENTIAL</a:t>
            </a:r>
            <a:r>
              <a:rPr lang="en-US" sz="675" b="0" spc="45" baseline="0">
                <a:solidFill>
                  <a:schemeClr val="tx1"/>
                </a:solidFill>
                <a:latin typeface="Arial Narrow" panose="020B0606020202030204" pitchFamily="34" charset="0"/>
              </a:rPr>
              <a:t>  |</a:t>
            </a:r>
          </a:p>
        </p:txBody>
      </p:sp>
      <p:sp>
        <p:nvSpPr>
          <p:cNvPr id="13" name="Right Arrow Callout 12"/>
          <p:cNvSpPr/>
          <p:nvPr/>
        </p:nvSpPr>
        <p:spPr>
          <a:xfrm rot="5400000">
            <a:off x="10310160" y="-1011109"/>
            <a:ext cx="870477" cy="288528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0477" h="2163966">
                <a:moveTo>
                  <a:pt x="0" y="2163965"/>
                </a:moveTo>
                <a:lnTo>
                  <a:pt x="275168" y="2163966"/>
                </a:lnTo>
                <a:cubicBezTo>
                  <a:pt x="275169" y="2010772"/>
                  <a:pt x="275167" y="783635"/>
                  <a:pt x="275168" y="630441"/>
                </a:cubicBezTo>
                <a:cubicBezTo>
                  <a:pt x="274724" y="525666"/>
                  <a:pt x="274281" y="420891"/>
                  <a:pt x="273837" y="316116"/>
                </a:cubicBezTo>
                <a:lnTo>
                  <a:pt x="778802" y="317307"/>
                </a:lnTo>
                <a:lnTo>
                  <a:pt x="870477" y="594722"/>
                </a:lnTo>
                <a:lnTo>
                  <a:pt x="778802" y="874518"/>
                </a:lnTo>
                <a:lnTo>
                  <a:pt x="463296" y="875711"/>
                </a:lnTo>
                <a:cubicBezTo>
                  <a:pt x="462060" y="583807"/>
                  <a:pt x="465576" y="291904"/>
                  <a:pt x="464340" y="0"/>
                </a:cubicBezTo>
              </a:path>
            </a:pathLst>
          </a:custGeom>
          <a:noFill/>
          <a:ln w="444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766807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4"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Lst>
  <p:hf sldNum="0" hdr="0" dt="0"/>
  <p:txStyles>
    <p:titleStyle>
      <a:lvl1pPr algn="l" defTabSz="685800" rtl="0" eaLnBrk="1" latinLnBrk="0" hangingPunct="1">
        <a:spcBef>
          <a:spcPct val="0"/>
        </a:spcBef>
        <a:buNone/>
        <a:defRPr sz="2100" b="1" kern="1200">
          <a:solidFill>
            <a:schemeClr val="tx1"/>
          </a:solidFill>
          <a:latin typeface="+mj-lt"/>
          <a:ea typeface="+mj-ea"/>
          <a:cs typeface="+mj-cs"/>
        </a:defRPr>
      </a:lvl1pPr>
    </p:titleStyle>
    <p:bodyStyle>
      <a:lvl1pPr marL="137160" indent="-130302" algn="l" defTabSz="685800" rtl="0" eaLnBrk="1" latinLnBrk="0" hangingPunct="1">
        <a:spcBef>
          <a:spcPts val="0"/>
        </a:spcBef>
        <a:spcAft>
          <a:spcPts val="450"/>
        </a:spcAft>
        <a:buFont typeface="Arial" panose="020B0604020202020204" pitchFamily="34" charset="0"/>
        <a:buChar char="•"/>
        <a:defRPr sz="1500" kern="1200">
          <a:solidFill>
            <a:schemeClr val="tx2"/>
          </a:solidFill>
          <a:latin typeface="+mn-lt"/>
          <a:ea typeface="+mn-ea"/>
          <a:cs typeface="+mn-cs"/>
        </a:defRPr>
      </a:lvl1pPr>
      <a:lvl2pPr marL="411480" indent="-171450" algn="l" defTabSz="685800" rtl="0" eaLnBrk="1" latinLnBrk="0" hangingPunct="1">
        <a:spcBef>
          <a:spcPts val="0"/>
        </a:spcBef>
        <a:spcAft>
          <a:spcPts val="450"/>
        </a:spcAft>
        <a:buFont typeface="Arial" panose="020B0604020202020204" pitchFamily="34" charset="0"/>
        <a:buChar char="–"/>
        <a:defRPr sz="1350" kern="1200">
          <a:solidFill>
            <a:schemeClr val="tx2"/>
          </a:solidFill>
          <a:latin typeface="+mn-lt"/>
          <a:ea typeface="+mn-ea"/>
          <a:cs typeface="+mn-cs"/>
        </a:defRPr>
      </a:lvl2pPr>
      <a:lvl3pPr marL="685800" indent="-130302" algn="l" defTabSz="685800" rtl="0" eaLnBrk="1" latinLnBrk="0" hangingPunct="1">
        <a:spcBef>
          <a:spcPts val="0"/>
        </a:spcBef>
        <a:spcAft>
          <a:spcPts val="450"/>
        </a:spcAft>
        <a:buFont typeface="Arial" panose="020B0604020202020204" pitchFamily="34" charset="0"/>
        <a:buChar char="•"/>
        <a:defRPr sz="1200" kern="1200">
          <a:solidFill>
            <a:schemeClr val="tx2"/>
          </a:solidFill>
          <a:latin typeface="+mn-lt"/>
          <a:ea typeface="+mn-ea"/>
          <a:cs typeface="+mn-cs"/>
        </a:defRPr>
      </a:lvl3pPr>
      <a:lvl4pPr marL="960120" indent="-130302" algn="l" defTabSz="685800" rtl="0" eaLnBrk="1" latinLnBrk="0" hangingPunct="1">
        <a:spcBef>
          <a:spcPts val="0"/>
        </a:spcBef>
        <a:spcAft>
          <a:spcPts val="450"/>
        </a:spcAft>
        <a:buFont typeface="Arial" panose="020B0604020202020204" pitchFamily="34" charset="0"/>
        <a:buChar char="–"/>
        <a:defRPr sz="1050" kern="1200">
          <a:solidFill>
            <a:schemeClr val="tx2"/>
          </a:solidFill>
          <a:latin typeface="+mn-lt"/>
          <a:ea typeface="+mn-ea"/>
          <a:cs typeface="+mn-cs"/>
        </a:defRPr>
      </a:lvl4pPr>
      <a:lvl5pPr marL="1234440" indent="-130302" algn="l" defTabSz="685800" rtl="0" eaLnBrk="1" latinLnBrk="0" hangingPunct="1">
        <a:spcBef>
          <a:spcPts val="0"/>
        </a:spcBef>
        <a:spcAft>
          <a:spcPts val="450"/>
        </a:spcAft>
        <a:buFont typeface="Arial" panose="020B0604020202020204" pitchFamily="34" charset="0"/>
        <a:buChar char="•"/>
        <a:defRPr sz="900" kern="1200">
          <a:solidFill>
            <a:schemeClr val="tx2"/>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879129"/>
            <a:ext cx="10972800" cy="5064472"/>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497366"/>
            <a:ext cx="475995"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9581388" y="6497366"/>
            <a:ext cx="2042669"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spc="60" baseline="0">
                <a:solidFill>
                  <a:schemeClr val="tx2"/>
                </a:solidFill>
                <a:latin typeface="Arial Narrow" panose="020B0606020202030204" pitchFamily="34" charset="0"/>
              </a:rPr>
              <a:t>U.S. BANK</a:t>
            </a:r>
            <a:r>
              <a:rPr lang="en-US" sz="900" b="0" spc="60" baseline="0">
                <a:solidFill>
                  <a:schemeClr val="tx1"/>
                </a:solidFill>
                <a:latin typeface="Arial Narrow" panose="020B0606020202030204" pitchFamily="34" charset="0"/>
              </a:rPr>
              <a:t>  |</a:t>
            </a:r>
          </a:p>
        </p:txBody>
      </p:sp>
      <p:sp>
        <p:nvSpPr>
          <p:cNvPr id="13" name="Right Arrow Callout 12"/>
          <p:cNvSpPr/>
          <p:nvPr/>
        </p:nvSpPr>
        <p:spPr>
          <a:xfrm rot="16200000" flipH="1">
            <a:off x="5980053" y="130485"/>
            <a:ext cx="251799" cy="12211848"/>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pic>
        <p:nvPicPr>
          <p:cNvPr id="10" name="Picture 9">
            <a:extLst>
              <a:ext uri="{FF2B5EF4-FFF2-40B4-BE49-F238E27FC236}">
                <a16:creationId xmlns:a16="http://schemas.microsoft.com/office/drawing/2014/main" id="{8CA679F5-71E9-764A-8BAE-66531148D744}"/>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609600" y="6386667"/>
            <a:ext cx="1146147" cy="285442"/>
          </a:xfrm>
          <a:prstGeom prst="rect">
            <a:avLst/>
          </a:prstGeom>
          <a:noFill/>
        </p:spPr>
      </p:pic>
      <p:sp>
        <p:nvSpPr>
          <p:cNvPr id="11" name="Title 1">
            <a:extLst>
              <a:ext uri="{FF2B5EF4-FFF2-40B4-BE49-F238E27FC236}">
                <a16:creationId xmlns:a16="http://schemas.microsoft.com/office/drawing/2014/main" id="{9C59478A-C67D-3C4A-A00A-85DB4F54233D}"/>
              </a:ext>
            </a:extLst>
          </p:cNvPr>
          <p:cNvSpPr txBox="1">
            <a:spLocks/>
          </p:cNvSpPr>
          <p:nvPr userDrawn="1"/>
        </p:nvSpPr>
        <p:spPr>
          <a:xfrm>
            <a:off x="609600" y="228600"/>
            <a:ext cx="10972800" cy="515471"/>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endParaRPr lang="en-US"/>
          </a:p>
        </p:txBody>
      </p:sp>
    </p:spTree>
    <p:extLst>
      <p:ext uri="{BB962C8B-B14F-4D97-AF65-F5344CB8AC3E}">
        <p14:creationId xmlns:p14="http://schemas.microsoft.com/office/powerpoint/2010/main" val="4136267047"/>
      </p:ext>
    </p:extLst>
  </p:cSld>
  <p:clrMap bg1="lt1" tx1="dk1" bg2="lt2" tx2="dk2" accent1="accent1" accent2="accent2" accent3="accent3" accent4="accent4" accent5="accent5" accent6="accent6" hlink="hlink" folHlink="folHlink"/>
  <p:sldLayoutIdLst>
    <p:sldLayoutId id="2147483797" r:id="rId1"/>
    <p:sldLayoutId id="2147483865" r:id="rId2"/>
    <p:sldLayoutId id="2147483866"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7CCAB-EC78-47DE-B400-5F08C3921B9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27AA82-4895-4354-AE55-BBE3A099F1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578568"/>
      </p:ext>
    </p:extLst>
  </p:cSld>
  <p:clrMap bg1="lt1" tx1="dk1" bg2="lt2" tx2="dk2" accent1="accent1" accent2="accent2" accent3="accent3" accent4="accent4" accent5="accent5" accent6="accent6" hlink="hlink" folHlink="folHlink"/>
  <p:sldLayoutIdLst>
    <p:sldLayoutId id="2147483789" r:id="rId1"/>
    <p:sldLayoutId id="2147483730" r:id="rId2"/>
    <p:sldLayoutId id="2147483798" r:id="rId3"/>
    <p:sldLayoutId id="2147483799" r:id="rId4"/>
    <p:sldLayoutId id="2147483728" r:id="rId5"/>
    <p:sldLayoutId id="214748372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868362"/>
          </a:xfrm>
          <a:prstGeom prst="rect">
            <a:avLst/>
          </a:prstGeom>
        </p:spPr>
        <p:txBody>
          <a:bodyPr vert="horz" lIns="0" tIns="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609600" y="1382753"/>
            <a:ext cx="109728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p:cNvSpPr txBox="1">
            <a:spLocks/>
          </p:cNvSpPr>
          <p:nvPr/>
        </p:nvSpPr>
        <p:spPr>
          <a:xfrm>
            <a:off x="11716005" y="6606228"/>
            <a:ext cx="24384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9581388" y="6606228"/>
            <a:ext cx="2042669"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spc="60" baseline="0">
                <a:solidFill>
                  <a:schemeClr val="tx2"/>
                </a:solidFill>
                <a:latin typeface="Arial Narrow" panose="020B0606020202030204" pitchFamily="34" charset="0"/>
              </a:rPr>
              <a:t>U.S. BANK</a:t>
            </a:r>
            <a:r>
              <a:rPr lang="en-US" sz="900" b="0" spc="60" baseline="0">
                <a:solidFill>
                  <a:schemeClr val="tx1"/>
                </a:solidFill>
                <a:latin typeface="Arial Narrow" panose="020B0606020202030204" pitchFamily="34" charset="0"/>
              </a:rPr>
              <a:t>  |</a:t>
            </a:r>
          </a:p>
        </p:txBody>
      </p:sp>
      <p:pic>
        <p:nvPicPr>
          <p:cNvPr id="5" name="Picture 4"/>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6085" y="6359527"/>
            <a:ext cx="12179833" cy="295657"/>
          </a:xfrm>
          <a:prstGeom prst="rect">
            <a:avLst/>
          </a:prstGeom>
        </p:spPr>
      </p:pic>
    </p:spTree>
    <p:extLst>
      <p:ext uri="{BB962C8B-B14F-4D97-AF65-F5344CB8AC3E}">
        <p14:creationId xmlns:p14="http://schemas.microsoft.com/office/powerpoint/2010/main" val="345460861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377" rtl="0" eaLnBrk="1" latinLnBrk="0" hangingPunct="1">
        <a:spcBef>
          <a:spcPct val="0"/>
        </a:spcBef>
        <a:buNone/>
        <a:defRPr sz="2800" b="1" kern="1200">
          <a:solidFill>
            <a:schemeClr val="tx1"/>
          </a:solidFill>
          <a:latin typeface="+mj-lt"/>
          <a:ea typeface="+mj-ea"/>
          <a:cs typeface="+mj-cs"/>
        </a:defRPr>
      </a:lvl1pPr>
    </p:titleStyle>
    <p:bodyStyle>
      <a:lvl1pPr marL="182875" indent="-173732" algn="l" defTabSz="914377"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26" indent="-228594" algn="l" defTabSz="914377"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377" indent="-173732" algn="l" defTabSz="914377"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28" indent="-173732" algn="l" defTabSz="914377"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879" indent="-173732" algn="l" defTabSz="914377"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hyperlink" Target="https://www.needpix.com/photo/173625/checkbox-check-mark-mark-check-tick-yes-approve-approval-accepted" TargetMode="External"/><Relationship Id="rId2" Type="http://schemas.openxmlformats.org/officeDocument/2006/relationships/notesSlide" Target="../notesSlides/notesSlide1.xml"/><Relationship Id="rId1" Type="http://schemas.openxmlformats.org/officeDocument/2006/relationships/slideLayout" Target="../slideLayouts/slideLayout90.xml"/><Relationship Id="rId6" Type="http://schemas.openxmlformats.org/officeDocument/2006/relationships/image" Target="../media/image13.png"/><Relationship Id="rId5" Type="http://schemas.openxmlformats.org/officeDocument/2006/relationships/slide" Target="slide39.xml"/><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0.xml"/><Relationship Id="rId4" Type="http://schemas.openxmlformats.org/officeDocument/2006/relationships/hyperlink" Target="https://www.needpix.com/photo/173625/checkbox-check-mark-mark-check-tick-yes-approve-approval-accept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png"/><Relationship Id="rId3" Type="http://schemas.openxmlformats.org/officeDocument/2006/relationships/image" Target="../media/image53.svg"/><Relationship Id="rId21" Type="http://schemas.openxmlformats.org/officeDocument/2006/relationships/image" Target="../media/image71.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image" Target="../media/image48.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sv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53.svg"/><Relationship Id="rId3" Type="http://schemas.openxmlformats.org/officeDocument/2006/relationships/image" Target="../media/image69.svg"/><Relationship Id="rId7" Type="http://schemas.openxmlformats.org/officeDocument/2006/relationships/image" Target="../media/image65.svg"/><Relationship Id="rId12"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63.svg"/><Relationship Id="rId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71.sv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5.svg"/><Relationship Id="rId18" Type="http://schemas.openxmlformats.org/officeDocument/2006/relationships/image" Target="../media/image60.png"/><Relationship Id="rId3" Type="http://schemas.openxmlformats.org/officeDocument/2006/relationships/image" Target="../media/image53.svg"/><Relationship Id="rId21"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8.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57.svg"/><Relationship Id="rId10" Type="http://schemas.openxmlformats.org/officeDocument/2006/relationships/image" Target="../media/image70.png"/><Relationship Id="rId19" Type="http://schemas.openxmlformats.org/officeDocument/2006/relationships/image" Target="../media/image61.sv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65.svg"/><Relationship Id="rId2"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53.sv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png"/><Relationship Id="rId3" Type="http://schemas.openxmlformats.org/officeDocument/2006/relationships/image" Target="../media/image53.svg"/><Relationship Id="rId21" Type="http://schemas.openxmlformats.org/officeDocument/2006/relationships/image" Target="../media/image71.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image" Target="../media/image48.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sv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90.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bwMode="gray">
          <a:xfrm>
            <a:off x="4876800" y="2902193"/>
            <a:ext cx="5334000" cy="894897"/>
          </a:xfrm>
        </p:spPr>
        <p:txBody>
          <a:bodyPr/>
          <a:lstStyle/>
          <a:p>
            <a:r>
              <a:rPr lang="en-US" sz="1400">
                <a:latin typeface="U.S. Bank Circular"/>
                <a:cs typeface="U.S. Bank Circular"/>
              </a:rPr>
              <a:t>February  2024</a:t>
            </a:r>
          </a:p>
        </p:txBody>
      </p:sp>
      <p:sp>
        <p:nvSpPr>
          <p:cNvPr id="3" name="Title 2"/>
          <p:cNvSpPr>
            <a:spLocks noGrp="1"/>
          </p:cNvSpPr>
          <p:nvPr>
            <p:ph type="title"/>
          </p:nvPr>
        </p:nvSpPr>
        <p:spPr bwMode="black">
          <a:xfrm>
            <a:off x="4876800" y="1576388"/>
            <a:ext cx="7164512" cy="1184064"/>
          </a:xfrm>
        </p:spPr>
        <p:txBody>
          <a:bodyPr>
            <a:normAutofit fontScale="90000"/>
          </a:bodyPr>
          <a:lstStyle/>
          <a:p>
            <a:pPr>
              <a:lnSpc>
                <a:spcPct val="90000"/>
              </a:lnSpc>
              <a:spcBef>
                <a:spcPts val="1000"/>
              </a:spcBef>
            </a:pPr>
            <a:r>
              <a:rPr lang="en-US">
                <a:latin typeface="U.S. Bank Circular"/>
                <a:cs typeface="U.S. Bank Circular"/>
              </a:rPr>
              <a:t>CORE Defined– </a:t>
            </a:r>
            <a:br>
              <a:rPr lang="en-US">
                <a:latin typeface="U.S. Bank Circular"/>
                <a:cs typeface="U.S. Bank Circular"/>
              </a:rPr>
            </a:br>
            <a:r>
              <a:rPr lang="en-US">
                <a:latin typeface="U.S. Bank Circular"/>
                <a:cs typeface="U.S. Bank Circular"/>
              </a:rPr>
              <a:t>Corporate Unified Onboarding </a:t>
            </a:r>
            <a:br>
              <a:rPr lang="en-US">
                <a:latin typeface="U.S. Bank Circular"/>
                <a:cs typeface="U.S. Bank Circular"/>
              </a:rPr>
            </a:br>
            <a:endParaRPr lang="en-US">
              <a:latin typeface="U.S. Bank Circular" panose="020B0504010101010104" pitchFamily="34" charset="0"/>
              <a:ea typeface="+mj-lt"/>
              <a:cs typeface="U.S. Bank Circular" panose="020B0504010101010104" pitchFamily="34" charset="0"/>
            </a:endParaRPr>
          </a:p>
        </p:txBody>
      </p:sp>
      <p:sp>
        <p:nvSpPr>
          <p:cNvPr id="2" name="Text Placeholder 3">
            <a:extLst>
              <a:ext uri="{FF2B5EF4-FFF2-40B4-BE49-F238E27FC236}">
                <a16:creationId xmlns:a16="http://schemas.microsoft.com/office/drawing/2014/main" id="{C565331D-273B-992A-196B-F310F2DDCC4A}"/>
              </a:ext>
            </a:extLst>
          </p:cNvPr>
          <p:cNvSpPr txBox="1">
            <a:spLocks/>
          </p:cNvSpPr>
          <p:nvPr/>
        </p:nvSpPr>
        <p:spPr bwMode="gray">
          <a:xfrm>
            <a:off x="10210800" y="4376738"/>
            <a:ext cx="1830512" cy="1568239"/>
          </a:xfrm>
          <a:prstGeom prst="rect">
            <a:avLst/>
          </a:prstGeom>
        </p:spPr>
        <p:txBody>
          <a:bodyPr vert="horz" lIns="45720" tIns="45720" rIns="45720" bIns="45720" rtlCol="0" anchor="t" anchorCtr="0">
            <a:noAutofit/>
          </a:bodyPr>
          <a:lstStyle>
            <a:lvl1pPr marL="0" indent="0" algn="l" defTabSz="914400" rtl="0" eaLnBrk="1" latinLnBrk="0" hangingPunct="1">
              <a:spcBef>
                <a:spcPts val="0"/>
              </a:spcBef>
              <a:spcAft>
                <a:spcPts val="600"/>
              </a:spcAft>
              <a:buFont typeface="Arial" panose="020B0604020202020204" pitchFamily="34" charset="0"/>
              <a:buNone/>
              <a:defRPr sz="2400" kern="1200">
                <a:solidFill>
                  <a:schemeClr val="bg2"/>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r"/>
            <a:r>
              <a:rPr lang="en-US" sz="1400">
                <a:latin typeface="U.S. Bank Circular"/>
                <a:cs typeface="U.S. Bank Circular"/>
              </a:rPr>
              <a:t>Linda Bevolo</a:t>
            </a:r>
          </a:p>
          <a:p>
            <a:pPr algn="r"/>
            <a:r>
              <a:rPr lang="en-US" sz="1400">
                <a:latin typeface="U.S. Bank Circular"/>
                <a:cs typeface="U.S. Bank Circular"/>
              </a:rPr>
              <a:t>Saad us Salam</a:t>
            </a:r>
          </a:p>
          <a:p>
            <a:pPr algn="r"/>
            <a:r>
              <a:rPr lang="en-US" sz="1400">
                <a:latin typeface="U.S. Bank Circular"/>
                <a:cs typeface="U.S. Bank Circular"/>
              </a:rPr>
              <a:t>Rashid Hussain</a:t>
            </a:r>
          </a:p>
          <a:p>
            <a:pPr algn="r"/>
            <a:r>
              <a:rPr lang="en-US" sz="1400">
                <a:latin typeface="U.S. Bank Circular"/>
                <a:cs typeface="U.S. Bank Circular"/>
              </a:rPr>
              <a:t>Pavan Ganjam</a:t>
            </a:r>
          </a:p>
        </p:txBody>
      </p:sp>
    </p:spTree>
    <p:extLst>
      <p:ext uri="{BB962C8B-B14F-4D97-AF65-F5344CB8AC3E}">
        <p14:creationId xmlns:p14="http://schemas.microsoft.com/office/powerpoint/2010/main" val="293583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93925" y="0"/>
            <a:ext cx="10972800" cy="578663"/>
          </a:xfrm>
        </p:spPr>
        <p:txBody>
          <a:bodyPr>
            <a:noAutofit/>
          </a:bodyPr>
          <a:lstStyle/>
          <a:p>
            <a:r>
              <a:rPr lang="en-US" sz="3600"/>
              <a:t>Unified Onboarding – Core 1.0 Defined</a:t>
            </a:r>
          </a:p>
        </p:txBody>
      </p:sp>
      <p:sp>
        <p:nvSpPr>
          <p:cNvPr id="6" name="Content Placeholder 5">
            <a:extLst>
              <a:ext uri="{FF2B5EF4-FFF2-40B4-BE49-F238E27FC236}">
                <a16:creationId xmlns:a16="http://schemas.microsoft.com/office/drawing/2014/main" id="{2253C46C-4BC2-7DE6-9E82-F567412DA7CA}"/>
              </a:ext>
            </a:extLst>
          </p:cNvPr>
          <p:cNvSpPr>
            <a:spLocks noGrp="1"/>
          </p:cNvSpPr>
          <p:nvPr>
            <p:ph idx="1"/>
          </p:nvPr>
        </p:nvSpPr>
        <p:spPr>
          <a:xfrm>
            <a:off x="291413" y="1188261"/>
            <a:ext cx="4500051" cy="5055572"/>
          </a:xfrm>
        </p:spPr>
        <p:txBody>
          <a:bodyPr vert="horz" lIns="45720" tIns="45720" rIns="45720" bIns="45720" rtlCol="0" anchor="t">
            <a:noAutofit/>
          </a:bodyPr>
          <a:lstStyle/>
          <a:p>
            <a:pPr indent="-173355"/>
            <a:r>
              <a:rPr lang="en-US" sz="1400" b="1">
                <a:cs typeface="Arial"/>
              </a:rPr>
              <a:t>Employee Experience</a:t>
            </a:r>
          </a:p>
          <a:p>
            <a:pPr lvl="2" indent="-173355"/>
            <a:r>
              <a:rPr lang="en-US" sz="1000">
                <a:cs typeface="Arial"/>
              </a:rPr>
              <a:t>Employee Dashboard (L1)</a:t>
            </a:r>
          </a:p>
          <a:p>
            <a:pPr lvl="3" indent="-173355"/>
            <a:r>
              <a:rPr lang="en-US" sz="800">
                <a:cs typeface="Arial"/>
              </a:rPr>
              <a:t>Create new onboarding</a:t>
            </a:r>
          </a:p>
          <a:p>
            <a:pPr lvl="3" indent="-173355"/>
            <a:r>
              <a:rPr lang="en-US" sz="800">
                <a:cs typeface="Arial"/>
              </a:rPr>
              <a:t>Single onboarding event with one customer</a:t>
            </a:r>
          </a:p>
          <a:p>
            <a:pPr lvl="3" indent="-173355"/>
            <a:r>
              <a:rPr lang="en-US" sz="800">
                <a:cs typeface="Arial"/>
              </a:rPr>
              <a:t>Sales, FO, MO, BO personal</a:t>
            </a:r>
          </a:p>
          <a:p>
            <a:pPr lvl="2" indent="-173355"/>
            <a:r>
              <a:rPr lang="en-US" sz="1000">
                <a:cs typeface="Arial"/>
              </a:rPr>
              <a:t>Event Details (L2)</a:t>
            </a:r>
          </a:p>
          <a:p>
            <a:pPr lvl="2" indent="-173355"/>
            <a:r>
              <a:rPr lang="en-US" sz="1000">
                <a:cs typeface="Arial"/>
              </a:rPr>
              <a:t>Task Details(L3)</a:t>
            </a:r>
          </a:p>
          <a:p>
            <a:pPr lvl="2" indent="-173355"/>
            <a:r>
              <a:rPr lang="en-US" sz="1000">
                <a:cs typeface="Arial"/>
              </a:rPr>
              <a:t>UCV – Customer Select/Create</a:t>
            </a:r>
          </a:p>
          <a:p>
            <a:pPr lvl="2" indent="-173355"/>
            <a:r>
              <a:rPr lang="en-US" sz="1000">
                <a:cs typeface="Arial"/>
              </a:rPr>
              <a:t>KYC – Create or Select </a:t>
            </a:r>
          </a:p>
          <a:p>
            <a:pPr lvl="2" indent="-173355"/>
            <a:r>
              <a:rPr lang="en-US" sz="1000">
                <a:cs typeface="Arial"/>
              </a:rPr>
              <a:t>CIP - check</a:t>
            </a:r>
          </a:p>
          <a:p>
            <a:pPr lvl="2" indent="-173355"/>
            <a:r>
              <a:rPr lang="en-US" sz="1000">
                <a:cs typeface="Arial"/>
              </a:rPr>
              <a:t>Client Provisioning </a:t>
            </a:r>
          </a:p>
          <a:p>
            <a:pPr indent="-173355"/>
            <a:r>
              <a:rPr lang="en-US" sz="1400" b="1">
                <a:cs typeface="Arial"/>
              </a:rPr>
              <a:t>Client Experience</a:t>
            </a:r>
          </a:p>
          <a:p>
            <a:pPr lvl="1" indent="-173355"/>
            <a:r>
              <a:rPr lang="en-US" sz="1000">
                <a:cs typeface="Arial"/>
              </a:rPr>
              <a:t>Corp Connect </a:t>
            </a:r>
          </a:p>
          <a:p>
            <a:pPr lvl="2" indent="-173355"/>
            <a:r>
              <a:rPr lang="en-US" sz="900">
                <a:cs typeface="Arial"/>
              </a:rPr>
              <a:t>USBNA Customer, USB Logo’s, USB Branded</a:t>
            </a:r>
          </a:p>
          <a:p>
            <a:pPr lvl="2" indent="-173355"/>
            <a:r>
              <a:rPr lang="en-US" sz="900">
                <a:cs typeface="Arial"/>
              </a:rPr>
              <a:t>Customer available in USBNA  Hogan CIS</a:t>
            </a:r>
          </a:p>
          <a:p>
            <a:pPr lvl="2" indent="-173355"/>
            <a:r>
              <a:rPr lang="en-US" sz="900">
                <a:cs typeface="Arial"/>
              </a:rPr>
              <a:t>Entitlement tied to user (email) – </a:t>
            </a:r>
            <a:r>
              <a:rPr lang="en-US" sz="900" err="1">
                <a:cs typeface="Arial"/>
              </a:rPr>
              <a:t>SinglePoint</a:t>
            </a:r>
            <a:r>
              <a:rPr lang="en-US" sz="900">
                <a:cs typeface="Arial"/>
              </a:rPr>
              <a:t> </a:t>
            </a:r>
          </a:p>
          <a:p>
            <a:pPr lvl="2" indent="-173355"/>
            <a:r>
              <a:rPr lang="en-US" sz="900">
                <a:cs typeface="Arial"/>
              </a:rPr>
              <a:t>Accounts tied to Client Selected/created in Onboarding</a:t>
            </a:r>
          </a:p>
          <a:p>
            <a:pPr lvl="2" indent="-173355"/>
            <a:r>
              <a:rPr lang="en-US" sz="900">
                <a:cs typeface="Arial"/>
              </a:rPr>
              <a:t>New Onboarding product </a:t>
            </a:r>
          </a:p>
          <a:p>
            <a:pPr lvl="1" indent="-173355"/>
            <a:r>
              <a:rPr lang="en-US" sz="1000">
                <a:cs typeface="Arial"/>
              </a:rPr>
              <a:t>Onboarding</a:t>
            </a:r>
          </a:p>
          <a:p>
            <a:pPr lvl="2" indent="-173355"/>
            <a:r>
              <a:rPr lang="en-US" sz="900">
                <a:cs typeface="Arial"/>
              </a:rPr>
              <a:t>Client Dashboard</a:t>
            </a:r>
          </a:p>
          <a:p>
            <a:pPr lvl="2" indent="-173355"/>
            <a:r>
              <a:rPr lang="en-US" sz="900">
                <a:cs typeface="Arial"/>
              </a:rPr>
              <a:t>Client Common Intake form</a:t>
            </a:r>
          </a:p>
          <a:p>
            <a:pPr lvl="2" indent="-173355"/>
            <a:r>
              <a:rPr lang="en-US" sz="900">
                <a:cs typeface="Arial"/>
              </a:rPr>
              <a:t>Client Task Details (container) </a:t>
            </a:r>
          </a:p>
          <a:p>
            <a:pPr indent="-173355"/>
            <a:endParaRPr lang="en-US">
              <a:cs typeface="Arial"/>
            </a:endParaRPr>
          </a:p>
          <a:p>
            <a:pPr indent="-173355"/>
            <a:endParaRPr lang="en-US">
              <a:cs typeface="Arial"/>
            </a:endParaRPr>
          </a:p>
        </p:txBody>
      </p:sp>
      <p:sp>
        <p:nvSpPr>
          <p:cNvPr id="2" name="Content Placeholder 5">
            <a:extLst>
              <a:ext uri="{FF2B5EF4-FFF2-40B4-BE49-F238E27FC236}">
                <a16:creationId xmlns:a16="http://schemas.microsoft.com/office/drawing/2014/main" id="{EFEF335F-776A-35EF-9D08-CFEDD151AB6C}"/>
              </a:ext>
            </a:extLst>
          </p:cNvPr>
          <p:cNvSpPr txBox="1">
            <a:spLocks/>
          </p:cNvSpPr>
          <p:nvPr/>
        </p:nvSpPr>
        <p:spPr>
          <a:xfrm>
            <a:off x="4791464" y="1224037"/>
            <a:ext cx="5443538" cy="2285140"/>
          </a:xfrm>
          <a:prstGeom prst="rect">
            <a:avLst/>
          </a:prstGeom>
        </p:spPr>
        <p:txBody>
          <a:bodyPr vert="horz" lIns="45720" tIns="45720" rIns="45720" bIns="45720" rtlCol="0" anchor="t">
            <a:noAutofit/>
          </a:bodyPr>
          <a:lst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173355"/>
            <a:r>
              <a:rPr lang="en-US" sz="1600" b="1">
                <a:cs typeface="Arial"/>
              </a:rPr>
              <a:t>Core onboarding Process </a:t>
            </a:r>
          </a:p>
          <a:p>
            <a:pPr marL="628650" lvl="1" indent="-171450">
              <a:buFont typeface="Arial" panose="020B0604020202020204" pitchFamily="34" charset="0"/>
              <a:buChar char="•"/>
            </a:pPr>
            <a:r>
              <a:rPr lang="en-US" sz="1200" b="1"/>
              <a:t>UCV </a:t>
            </a:r>
          </a:p>
          <a:p>
            <a:pPr marL="994410" lvl="2" indent="-171450"/>
            <a:r>
              <a:rPr lang="en-US" sz="1000"/>
              <a:t>Search/Select Client in Hogan CIS (is this a USBNA customer)</a:t>
            </a:r>
          </a:p>
          <a:p>
            <a:pPr marL="1360170" lvl="3" indent="-171450"/>
            <a:r>
              <a:rPr lang="en-US" sz="1000"/>
              <a:t>Create new client in Hogan CIS (Create a USBNA customer)</a:t>
            </a:r>
          </a:p>
          <a:p>
            <a:pPr marL="628650" lvl="1" indent="-171450">
              <a:buFont typeface="Arial" panose="020B0604020202020204" pitchFamily="34" charset="0"/>
              <a:buChar char="•"/>
            </a:pPr>
            <a:r>
              <a:rPr lang="en-US" sz="1200" b="1"/>
              <a:t>KYC</a:t>
            </a:r>
          </a:p>
          <a:p>
            <a:pPr marL="994410" lvl="2" indent="-171450"/>
            <a:r>
              <a:rPr lang="en-US" sz="1000"/>
              <a:t>On Client created above or search KYC is Client above existed</a:t>
            </a:r>
          </a:p>
          <a:p>
            <a:pPr marL="628650" lvl="1" indent="-171450">
              <a:buFont typeface="Arial" panose="020B0604020202020204" pitchFamily="34" charset="0"/>
              <a:buChar char="•"/>
            </a:pPr>
            <a:r>
              <a:rPr lang="en-US" sz="1200" b="1"/>
              <a:t>CIP Check</a:t>
            </a:r>
          </a:p>
          <a:p>
            <a:pPr marL="628650" lvl="1" indent="-171450">
              <a:buFont typeface="Arial" panose="020B0604020202020204" pitchFamily="34" charset="0"/>
              <a:buChar char="•"/>
            </a:pPr>
            <a:endParaRPr lang="en-US" sz="1200" b="1"/>
          </a:p>
          <a:p>
            <a:pPr marL="9525" indent="0">
              <a:buNone/>
            </a:pPr>
            <a:endParaRPr lang="en-US">
              <a:cs typeface="Arial"/>
            </a:endParaRPr>
          </a:p>
          <a:p>
            <a:pPr indent="-173355"/>
            <a:endParaRPr lang="en-US">
              <a:cs typeface="Arial"/>
            </a:endParaRPr>
          </a:p>
          <a:p>
            <a:pPr marL="9525" indent="0">
              <a:buNone/>
            </a:pPr>
            <a:endParaRPr lang="en-US">
              <a:cs typeface="Arial"/>
            </a:endParaRPr>
          </a:p>
        </p:txBody>
      </p:sp>
      <p:sp>
        <p:nvSpPr>
          <p:cNvPr id="3" name="TextBox 2">
            <a:extLst>
              <a:ext uri="{FF2B5EF4-FFF2-40B4-BE49-F238E27FC236}">
                <a16:creationId xmlns:a16="http://schemas.microsoft.com/office/drawing/2014/main" id="{3D347CA6-2133-5F07-A77B-9A4D396EA7CB}"/>
              </a:ext>
            </a:extLst>
          </p:cNvPr>
          <p:cNvSpPr txBox="1"/>
          <p:nvPr/>
        </p:nvSpPr>
        <p:spPr>
          <a:xfrm>
            <a:off x="4988942" y="3651419"/>
            <a:ext cx="6150935" cy="2462213"/>
          </a:xfrm>
          <a:prstGeom prst="rect">
            <a:avLst/>
          </a:prstGeom>
          <a:noFill/>
        </p:spPr>
        <p:txBody>
          <a:bodyPr wrap="square" rtlCol="0">
            <a:spAutoFit/>
          </a:bodyPr>
          <a:lstStyle/>
          <a:p>
            <a:r>
              <a:rPr lang="en-US" sz="1600">
                <a:solidFill>
                  <a:srgbClr val="0070C0"/>
                </a:solidFill>
              </a:rPr>
              <a:t>Not in Core 1.0</a:t>
            </a:r>
          </a:p>
          <a:p>
            <a:pPr marL="285750" indent="-285750">
              <a:buFont typeface="Arial" panose="020B0604020202020204" pitchFamily="34" charset="0"/>
              <a:buChar char="•"/>
            </a:pPr>
            <a:r>
              <a:rPr lang="en-US" sz="1200">
                <a:solidFill>
                  <a:srgbClr val="0070C0"/>
                </a:solidFill>
              </a:rPr>
              <a:t>Customer of Customers</a:t>
            </a:r>
          </a:p>
          <a:p>
            <a:pPr marL="285750" indent="-285750">
              <a:buFont typeface="Arial" panose="020B0604020202020204" pitchFamily="34" charset="0"/>
              <a:buChar char="•"/>
            </a:pPr>
            <a:r>
              <a:rPr lang="en-US" sz="1200">
                <a:solidFill>
                  <a:srgbClr val="0070C0"/>
                </a:solidFill>
              </a:rPr>
              <a:t>Consumer Customers on WM or </a:t>
            </a:r>
            <a:r>
              <a:rPr lang="en-US" sz="1200" err="1">
                <a:solidFill>
                  <a:srgbClr val="0070C0"/>
                </a:solidFill>
              </a:rPr>
              <a:t>USBii</a:t>
            </a:r>
            <a:endParaRPr lang="en-US" sz="1200">
              <a:solidFill>
                <a:srgbClr val="0070C0"/>
              </a:solidFill>
            </a:endParaRPr>
          </a:p>
          <a:p>
            <a:pPr marL="285750" indent="-285750">
              <a:buFont typeface="Arial" panose="020B0604020202020204" pitchFamily="34" charset="0"/>
              <a:buChar char="•"/>
            </a:pPr>
            <a:r>
              <a:rPr lang="en-US" sz="1200">
                <a:solidFill>
                  <a:srgbClr val="0070C0"/>
                </a:solidFill>
              </a:rPr>
              <a:t>Alternative customer experiences outside of Corp Connect </a:t>
            </a:r>
          </a:p>
          <a:p>
            <a:pPr marL="742950" lvl="1" indent="-285750">
              <a:buFont typeface="Arial" panose="020B0604020202020204" pitchFamily="34" charset="0"/>
              <a:buChar char="•"/>
            </a:pPr>
            <a:r>
              <a:rPr lang="en-US" sz="1200">
                <a:solidFill>
                  <a:srgbClr val="0070C0"/>
                </a:solidFill>
              </a:rPr>
              <a:t>White labeling</a:t>
            </a:r>
          </a:p>
          <a:p>
            <a:pPr marL="742950" lvl="1" indent="-285750">
              <a:buFont typeface="Arial" panose="020B0604020202020204" pitchFamily="34" charset="0"/>
              <a:buChar char="•"/>
            </a:pPr>
            <a:r>
              <a:rPr lang="en-US" sz="1200">
                <a:solidFill>
                  <a:srgbClr val="0070C0"/>
                </a:solidFill>
              </a:rPr>
              <a:t>Pivot</a:t>
            </a:r>
          </a:p>
          <a:p>
            <a:pPr marL="742950" lvl="1" indent="-285750">
              <a:buFont typeface="Arial" panose="020B0604020202020204" pitchFamily="34" charset="0"/>
              <a:buChar char="•"/>
            </a:pPr>
            <a:r>
              <a:rPr lang="en-US" sz="1200" err="1">
                <a:solidFill>
                  <a:srgbClr val="0070C0"/>
                </a:solidFill>
              </a:rPr>
              <a:t>SinglePoint</a:t>
            </a:r>
            <a:endParaRPr lang="en-US" sz="1200">
              <a:solidFill>
                <a:srgbClr val="0070C0"/>
              </a:solidFill>
            </a:endParaRPr>
          </a:p>
          <a:p>
            <a:pPr marL="285750" indent="-285750">
              <a:buFont typeface="Arial" panose="020B0604020202020204" pitchFamily="34" charset="0"/>
              <a:buChar char="•"/>
            </a:pPr>
            <a:r>
              <a:rPr lang="en-US" sz="1200">
                <a:solidFill>
                  <a:srgbClr val="0070C0"/>
                </a:solidFill>
              </a:rPr>
              <a:t>BL specific</a:t>
            </a:r>
          </a:p>
          <a:p>
            <a:pPr marL="742950" lvl="1" indent="-285750">
              <a:buFont typeface="Arial" panose="020B0604020202020204" pitchFamily="34" charset="0"/>
              <a:buChar char="•"/>
            </a:pPr>
            <a:r>
              <a:rPr lang="en-US" sz="1200">
                <a:solidFill>
                  <a:srgbClr val="0070C0"/>
                </a:solidFill>
              </a:rPr>
              <a:t>Workflows</a:t>
            </a:r>
          </a:p>
          <a:p>
            <a:pPr marL="742950" lvl="1" indent="-285750">
              <a:buFont typeface="Arial" panose="020B0604020202020204" pitchFamily="34" charset="0"/>
              <a:buChar char="•"/>
            </a:pPr>
            <a:r>
              <a:rPr lang="en-US" sz="1200">
                <a:solidFill>
                  <a:srgbClr val="0070C0"/>
                </a:solidFill>
              </a:rPr>
              <a:t>Data collection forms</a:t>
            </a:r>
          </a:p>
          <a:p>
            <a:pPr marL="285750" indent="-285750">
              <a:buFont typeface="Arial" panose="020B0604020202020204" pitchFamily="34" charset="0"/>
              <a:buChar char="•"/>
            </a:pPr>
            <a:r>
              <a:rPr lang="en-US" sz="1200">
                <a:solidFill>
                  <a:srgbClr val="0070C0"/>
                </a:solidFill>
              </a:rPr>
              <a:t>Multiple customers assigned to One product</a:t>
            </a:r>
          </a:p>
          <a:p>
            <a:endParaRPr lang="en-US" sz="1600">
              <a:solidFill>
                <a:schemeClr val="accent3"/>
              </a:solidFill>
            </a:endParaRPr>
          </a:p>
        </p:txBody>
      </p:sp>
      <p:sp>
        <p:nvSpPr>
          <p:cNvPr id="4" name="Text Placeholder 6">
            <a:extLst>
              <a:ext uri="{FF2B5EF4-FFF2-40B4-BE49-F238E27FC236}">
                <a16:creationId xmlns:a16="http://schemas.microsoft.com/office/drawing/2014/main" id="{D756702C-3DE9-9888-6CF5-FE6EE282819C}"/>
              </a:ext>
            </a:extLst>
          </p:cNvPr>
          <p:cNvSpPr txBox="1">
            <a:spLocks/>
          </p:cNvSpPr>
          <p:nvPr/>
        </p:nvSpPr>
        <p:spPr>
          <a:xfrm>
            <a:off x="167077" y="744368"/>
            <a:ext cx="10972800" cy="443893"/>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Wingdings" pitchFamily="2" charset="2"/>
              <a:buChar char="ü"/>
            </a:pPr>
            <a:r>
              <a:rPr lang="en-US" sz="1400"/>
              <a:t>Single run time delivered in a vendor like product with dev level configurations</a:t>
            </a:r>
          </a:p>
          <a:p>
            <a:pPr marL="285750" indent="-285750">
              <a:buFont typeface="Wingdings" pitchFamily="2" charset="2"/>
              <a:buChar char="ü"/>
            </a:pPr>
            <a:r>
              <a:rPr lang="en-US" sz="1400"/>
              <a:t>Standard onboarding experience for WCIB/Payments(Non-consumer) within USBNA</a:t>
            </a:r>
          </a:p>
        </p:txBody>
      </p:sp>
    </p:spTree>
    <p:extLst>
      <p:ext uri="{BB962C8B-B14F-4D97-AF65-F5344CB8AC3E}">
        <p14:creationId xmlns:p14="http://schemas.microsoft.com/office/powerpoint/2010/main" val="194313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93925" y="116116"/>
            <a:ext cx="10972800" cy="735390"/>
          </a:xfrm>
        </p:spPr>
        <p:txBody>
          <a:bodyPr>
            <a:noAutofit/>
          </a:bodyPr>
          <a:lstStyle/>
          <a:p>
            <a:r>
              <a:rPr lang="en-US"/>
              <a:t>Unified Onboarding – Core 1.0  </a:t>
            </a:r>
            <a:br>
              <a:rPr lang="en-US"/>
            </a:br>
            <a:r>
              <a:rPr lang="en-US" sz="1600"/>
              <a:t>Customer of Customer – Impact assessment</a:t>
            </a:r>
          </a:p>
        </p:txBody>
      </p:sp>
      <p:sp>
        <p:nvSpPr>
          <p:cNvPr id="6" name="Content Placeholder 5">
            <a:extLst>
              <a:ext uri="{FF2B5EF4-FFF2-40B4-BE49-F238E27FC236}">
                <a16:creationId xmlns:a16="http://schemas.microsoft.com/office/drawing/2014/main" id="{2253C46C-4BC2-7DE6-9E82-F567412DA7CA}"/>
              </a:ext>
            </a:extLst>
          </p:cNvPr>
          <p:cNvSpPr>
            <a:spLocks noGrp="1"/>
          </p:cNvSpPr>
          <p:nvPr>
            <p:ph idx="1"/>
          </p:nvPr>
        </p:nvSpPr>
        <p:spPr>
          <a:xfrm>
            <a:off x="307777" y="1698219"/>
            <a:ext cx="4053195" cy="4214270"/>
          </a:xfrm>
          <a:ln w="3175">
            <a:solidFill>
              <a:schemeClr val="tx1"/>
            </a:solidFill>
          </a:ln>
        </p:spPr>
        <p:txBody>
          <a:bodyPr vert="horz" lIns="45720" tIns="45720" rIns="45720" bIns="45720" rtlCol="0" anchor="t">
            <a:noAutofit/>
          </a:bodyPr>
          <a:lstStyle/>
          <a:p>
            <a:pPr marL="9525" indent="0">
              <a:spcAft>
                <a:spcPts val="0"/>
              </a:spcAft>
              <a:buNone/>
            </a:pPr>
            <a:r>
              <a:rPr lang="en-US" sz="1100">
                <a:cs typeface="Arial"/>
              </a:rPr>
              <a:t>Employee Dashboard (L1)</a:t>
            </a:r>
          </a:p>
          <a:p>
            <a:pPr lvl="1" indent="-173355">
              <a:spcAft>
                <a:spcPts val="0"/>
              </a:spcAft>
              <a:buFont typeface="Arial" panose="020B0604020202020204" pitchFamily="34" charset="0"/>
              <a:buChar char="•"/>
            </a:pPr>
            <a:r>
              <a:rPr lang="en-US" sz="1100">
                <a:cs typeface="Arial"/>
              </a:rPr>
              <a:t>Create new onboarding</a:t>
            </a:r>
          </a:p>
          <a:p>
            <a:pPr lvl="1" indent="-173355">
              <a:spcAft>
                <a:spcPts val="0"/>
              </a:spcAft>
              <a:buFont typeface="Arial" panose="020B0604020202020204" pitchFamily="34" charset="0"/>
              <a:buChar char="•"/>
            </a:pPr>
            <a:r>
              <a:rPr lang="en-US" sz="1100">
                <a:cs typeface="Arial"/>
              </a:rPr>
              <a:t>Single onboarding event with one customer</a:t>
            </a:r>
          </a:p>
          <a:p>
            <a:pPr marL="546735" lvl="1" indent="-171450">
              <a:spcAft>
                <a:spcPts val="0"/>
              </a:spcAft>
              <a:buFont typeface="Arial" panose="020B0604020202020204" pitchFamily="34" charset="0"/>
              <a:buChar char="•"/>
            </a:pPr>
            <a:r>
              <a:rPr lang="en-US" sz="1100">
                <a:cs typeface="Arial"/>
              </a:rPr>
              <a:t>              </a:t>
            </a:r>
            <a:r>
              <a:rPr lang="en-US" sz="1100">
                <a:solidFill>
                  <a:srgbClr val="0070C0"/>
                </a:solidFill>
                <a:cs typeface="Arial"/>
              </a:rPr>
              <a:t>CoC –Additional dashboard? </a:t>
            </a:r>
          </a:p>
          <a:p>
            <a:pPr marL="546735" lvl="1" indent="-171450">
              <a:spcAft>
                <a:spcPts val="0"/>
              </a:spcAft>
              <a:buFont typeface="Arial" panose="020B0604020202020204" pitchFamily="34" charset="0"/>
              <a:buChar char="•"/>
            </a:pPr>
            <a:r>
              <a:rPr lang="en-US" sz="1100">
                <a:solidFill>
                  <a:srgbClr val="0070C0"/>
                </a:solidFill>
                <a:cs typeface="Arial"/>
              </a:rPr>
              <a:t>                    2 dashboards or change current one</a:t>
            </a:r>
          </a:p>
          <a:p>
            <a:pPr marL="546735" lvl="1" indent="-171450">
              <a:spcAft>
                <a:spcPts val="0"/>
              </a:spcAft>
              <a:buFont typeface="Arial" panose="020B0604020202020204" pitchFamily="34" charset="0"/>
              <a:buChar char="•"/>
            </a:pPr>
            <a:r>
              <a:rPr lang="en-US" sz="1100">
                <a:solidFill>
                  <a:srgbClr val="0070C0"/>
                </a:solidFill>
                <a:cs typeface="Arial"/>
              </a:rPr>
              <a:t>                    Multiple events?   </a:t>
            </a:r>
          </a:p>
          <a:p>
            <a:pPr lvl="1" indent="-173355">
              <a:spcAft>
                <a:spcPts val="0"/>
              </a:spcAft>
              <a:buFont typeface="Arial" panose="020B0604020202020204" pitchFamily="34" charset="0"/>
              <a:buChar char="•"/>
            </a:pPr>
            <a:r>
              <a:rPr lang="en-US" sz="1100">
                <a:cs typeface="Arial"/>
              </a:rPr>
              <a:t>Sales, FO, MO, BO personal</a:t>
            </a:r>
          </a:p>
          <a:p>
            <a:pPr marL="375285" lvl="1" indent="0">
              <a:spcAft>
                <a:spcPts val="0"/>
              </a:spcAft>
              <a:buNone/>
            </a:pPr>
            <a:endParaRPr lang="en-US" sz="1100">
              <a:cs typeface="Arial"/>
            </a:endParaRPr>
          </a:p>
          <a:p>
            <a:pPr marL="9525" indent="0">
              <a:buNone/>
            </a:pPr>
            <a:r>
              <a:rPr lang="en-US" sz="1100">
                <a:cs typeface="Arial"/>
              </a:rPr>
              <a:t>Event Details (L2)</a:t>
            </a:r>
          </a:p>
          <a:p>
            <a:pPr marL="9525" indent="0">
              <a:buNone/>
            </a:pPr>
            <a:r>
              <a:rPr lang="en-US" sz="1100">
                <a:cs typeface="Arial"/>
              </a:rPr>
              <a:t>Task Details(L3)</a:t>
            </a:r>
          </a:p>
          <a:p>
            <a:pPr marL="9525" indent="0">
              <a:spcAft>
                <a:spcPts val="0"/>
              </a:spcAft>
              <a:buNone/>
            </a:pPr>
            <a:r>
              <a:rPr lang="en-US" sz="1100">
                <a:cs typeface="Arial"/>
              </a:rPr>
              <a:t>UCV – Customer Select/Create</a:t>
            </a:r>
          </a:p>
          <a:p>
            <a:pPr lvl="1" indent="-173355">
              <a:spcAft>
                <a:spcPts val="0"/>
              </a:spcAft>
              <a:buFont typeface="Arial" panose="020B0604020202020204" pitchFamily="34" charset="0"/>
              <a:buChar char="•"/>
            </a:pPr>
            <a:r>
              <a:rPr lang="en-US" sz="1100">
                <a:cs typeface="Arial"/>
              </a:rPr>
              <a:t> Identify a </a:t>
            </a:r>
            <a:r>
              <a:rPr lang="en-US" sz="1100" err="1">
                <a:cs typeface="Arial"/>
              </a:rPr>
              <a:t>Usbank</a:t>
            </a:r>
            <a:r>
              <a:rPr lang="en-US" sz="1100">
                <a:cs typeface="Arial"/>
              </a:rPr>
              <a:t> customer so that we can attach the onboarding to the correct customer</a:t>
            </a:r>
          </a:p>
          <a:p>
            <a:pPr lvl="1" indent="-173355">
              <a:spcAft>
                <a:spcPts val="0"/>
              </a:spcAft>
              <a:buFont typeface="Arial" panose="020B0604020202020204" pitchFamily="34" charset="0"/>
              <a:buChar char="•"/>
            </a:pPr>
            <a:r>
              <a:rPr lang="en-US" sz="1100">
                <a:solidFill>
                  <a:srgbClr val="0070C0"/>
                </a:solidFill>
                <a:cs typeface="Arial"/>
              </a:rPr>
              <a:t>Open a Hogan CIS account if not found - change</a:t>
            </a:r>
          </a:p>
          <a:p>
            <a:pPr lvl="1" indent="-173355">
              <a:spcAft>
                <a:spcPts val="0"/>
              </a:spcAft>
              <a:buFont typeface="Arial" panose="020B0604020202020204" pitchFamily="34" charset="0"/>
              <a:buChar char="•"/>
            </a:pPr>
            <a:r>
              <a:rPr lang="en-US" sz="1100">
                <a:solidFill>
                  <a:srgbClr val="0070C0"/>
                </a:solidFill>
                <a:cs typeface="Arial"/>
              </a:rPr>
              <a:t>Parms for Hogan CIS set up - change</a:t>
            </a:r>
          </a:p>
          <a:p>
            <a:pPr lvl="1" indent="-173355">
              <a:spcAft>
                <a:spcPts val="0"/>
              </a:spcAft>
              <a:buFont typeface="Arial" panose="020B0604020202020204" pitchFamily="34" charset="0"/>
              <a:buChar char="•"/>
            </a:pPr>
            <a:r>
              <a:rPr lang="en-US" sz="1100">
                <a:solidFill>
                  <a:srgbClr val="0070C0"/>
                </a:solidFill>
                <a:cs typeface="Arial"/>
              </a:rPr>
              <a:t>What is set to determine COC</a:t>
            </a:r>
          </a:p>
          <a:p>
            <a:pPr lvl="1" indent="-173355">
              <a:spcAft>
                <a:spcPts val="0"/>
              </a:spcAft>
              <a:buFont typeface="Arial" panose="020B0604020202020204" pitchFamily="34" charset="0"/>
              <a:buChar char="•"/>
            </a:pPr>
            <a:r>
              <a:rPr lang="en-US" sz="1100">
                <a:solidFill>
                  <a:srgbClr val="0070C0"/>
                </a:solidFill>
                <a:cs typeface="Arial"/>
              </a:rPr>
              <a:t>For COC do not attach to Hogan CIS</a:t>
            </a:r>
          </a:p>
          <a:p>
            <a:pPr marL="9525" indent="0">
              <a:spcAft>
                <a:spcPts val="0"/>
              </a:spcAft>
              <a:buNone/>
            </a:pPr>
            <a:r>
              <a:rPr lang="en-US" sz="1100">
                <a:cs typeface="Arial"/>
              </a:rPr>
              <a:t>KYC – Create or Select </a:t>
            </a:r>
          </a:p>
          <a:p>
            <a:pPr lvl="1" indent="-173355">
              <a:spcAft>
                <a:spcPts val="0"/>
              </a:spcAft>
              <a:buFont typeface="Arial" panose="020B0604020202020204" pitchFamily="34" charset="0"/>
              <a:buChar char="•"/>
            </a:pPr>
            <a:r>
              <a:rPr lang="en-US" sz="1100">
                <a:solidFill>
                  <a:srgbClr val="0070C0"/>
                </a:solidFill>
                <a:cs typeface="Arial"/>
              </a:rPr>
              <a:t>COC – Parms for KYC set up.  CoC should be in KYC</a:t>
            </a:r>
          </a:p>
          <a:p>
            <a:pPr lvl="1" indent="-173355">
              <a:spcAft>
                <a:spcPts val="0"/>
              </a:spcAft>
              <a:buFont typeface="Arial" panose="020B0604020202020204" pitchFamily="34" charset="0"/>
              <a:buChar char="•"/>
            </a:pPr>
            <a:r>
              <a:rPr lang="en-US" sz="1100">
                <a:solidFill>
                  <a:srgbClr val="0070C0"/>
                </a:solidFill>
                <a:cs typeface="Arial"/>
              </a:rPr>
              <a:t>How COC identified.  How customer determined</a:t>
            </a:r>
          </a:p>
          <a:p>
            <a:pPr marL="375285" lvl="1" indent="0">
              <a:spcAft>
                <a:spcPts val="0"/>
              </a:spcAft>
              <a:buNone/>
            </a:pPr>
            <a:endParaRPr lang="en-US" sz="1100">
              <a:cs typeface="Arial"/>
            </a:endParaRPr>
          </a:p>
          <a:p>
            <a:pPr marL="9525" indent="0">
              <a:buNone/>
            </a:pPr>
            <a:r>
              <a:rPr lang="en-US" sz="1100">
                <a:cs typeface="Arial"/>
              </a:rPr>
              <a:t>CIP - check</a:t>
            </a:r>
          </a:p>
          <a:p>
            <a:pPr marL="9525" indent="0">
              <a:buNone/>
            </a:pPr>
            <a:r>
              <a:rPr lang="en-US" sz="1100">
                <a:cs typeface="Arial"/>
              </a:rPr>
              <a:t>Client Provisioning – for COC – OTP how know?</a:t>
            </a:r>
          </a:p>
          <a:p>
            <a:pPr marL="9525" indent="0">
              <a:buNone/>
            </a:pPr>
            <a:endParaRPr lang="en-US">
              <a:cs typeface="Arial"/>
            </a:endParaRPr>
          </a:p>
          <a:p>
            <a:pPr indent="-173355"/>
            <a:endParaRPr lang="en-US">
              <a:cs typeface="Arial"/>
            </a:endParaRPr>
          </a:p>
        </p:txBody>
      </p:sp>
      <p:sp>
        <p:nvSpPr>
          <p:cNvPr id="2" name="Content Placeholder 5">
            <a:extLst>
              <a:ext uri="{FF2B5EF4-FFF2-40B4-BE49-F238E27FC236}">
                <a16:creationId xmlns:a16="http://schemas.microsoft.com/office/drawing/2014/main" id="{EFEF335F-776A-35EF-9D08-CFEDD151AB6C}"/>
              </a:ext>
            </a:extLst>
          </p:cNvPr>
          <p:cNvSpPr txBox="1">
            <a:spLocks/>
          </p:cNvSpPr>
          <p:nvPr/>
        </p:nvSpPr>
        <p:spPr>
          <a:xfrm>
            <a:off x="8754127" y="1702719"/>
            <a:ext cx="3374165" cy="4209769"/>
          </a:xfrm>
          <a:prstGeom prst="rect">
            <a:avLst/>
          </a:prstGeom>
          <a:ln w="3175">
            <a:solidFill>
              <a:schemeClr val="tx1"/>
            </a:solidFill>
          </a:ln>
        </p:spPr>
        <p:txBody>
          <a:bodyPr vert="horz" lIns="45720" tIns="45720" rIns="45720" bIns="45720" rtlCol="0" anchor="t">
            <a:noAutofit/>
          </a:bodyPr>
          <a:lst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91440" indent="0">
              <a:buNone/>
            </a:pPr>
            <a:r>
              <a:rPr lang="en-US" sz="1200"/>
              <a:t>UCV </a:t>
            </a:r>
          </a:p>
          <a:p>
            <a:pPr marL="262890" indent="-171450"/>
            <a:r>
              <a:rPr lang="en-US" sz="1100"/>
              <a:t>Search/Select Client in Hogan CIS (is this a USBNA customer)</a:t>
            </a:r>
          </a:p>
          <a:p>
            <a:pPr marL="628650" lvl="1" indent="-171450"/>
            <a:r>
              <a:rPr lang="en-US" sz="1100"/>
              <a:t>Create new client in Hogan CIS (Create a USBNA customer)</a:t>
            </a:r>
          </a:p>
          <a:p>
            <a:pPr marL="91440" indent="0">
              <a:buNone/>
            </a:pPr>
            <a:r>
              <a:rPr lang="en-US" sz="1100"/>
              <a:t>KYC</a:t>
            </a:r>
          </a:p>
          <a:p>
            <a:pPr marL="262890" indent="-171450"/>
            <a:r>
              <a:rPr lang="en-US" sz="1100"/>
              <a:t>On Client created above or search KYC is Client above existed</a:t>
            </a:r>
          </a:p>
          <a:p>
            <a:pPr marL="262890" indent="-171450"/>
            <a:r>
              <a:rPr lang="en-US" sz="1100"/>
              <a:t>CIP Check</a:t>
            </a:r>
          </a:p>
          <a:p>
            <a:pPr marL="9525" indent="0">
              <a:buNone/>
            </a:pPr>
            <a:endParaRPr lang="en-US">
              <a:cs typeface="Arial"/>
            </a:endParaRPr>
          </a:p>
          <a:p>
            <a:pPr marL="9525" indent="0">
              <a:buNone/>
            </a:pPr>
            <a:endParaRPr lang="en-US">
              <a:cs typeface="Arial"/>
            </a:endParaRPr>
          </a:p>
        </p:txBody>
      </p:sp>
      <p:sp>
        <p:nvSpPr>
          <p:cNvPr id="4" name="Text Placeholder 6">
            <a:extLst>
              <a:ext uri="{FF2B5EF4-FFF2-40B4-BE49-F238E27FC236}">
                <a16:creationId xmlns:a16="http://schemas.microsoft.com/office/drawing/2014/main" id="{D756702C-3DE9-9888-6CF5-FE6EE282819C}"/>
              </a:ext>
            </a:extLst>
          </p:cNvPr>
          <p:cNvSpPr txBox="1">
            <a:spLocks/>
          </p:cNvSpPr>
          <p:nvPr/>
        </p:nvSpPr>
        <p:spPr>
          <a:xfrm>
            <a:off x="93925" y="1052915"/>
            <a:ext cx="10972800" cy="443893"/>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Wingdings" pitchFamily="2" charset="2"/>
              <a:buChar char="ü"/>
            </a:pPr>
            <a:r>
              <a:rPr lang="en-US" sz="1400"/>
              <a:t>Single run time delivered in a vendor like product with dev level configurations</a:t>
            </a:r>
          </a:p>
          <a:p>
            <a:pPr marL="285750" indent="-285750">
              <a:buFont typeface="Wingdings" pitchFamily="2" charset="2"/>
              <a:buChar char="ü"/>
            </a:pPr>
            <a:r>
              <a:rPr lang="en-US" sz="1400"/>
              <a:t>Standard onboarding experience for WCIB/Payments(Non-consumer)</a:t>
            </a:r>
          </a:p>
        </p:txBody>
      </p:sp>
      <p:sp>
        <p:nvSpPr>
          <p:cNvPr id="7" name="Content Placeholder 5">
            <a:extLst>
              <a:ext uri="{FF2B5EF4-FFF2-40B4-BE49-F238E27FC236}">
                <a16:creationId xmlns:a16="http://schemas.microsoft.com/office/drawing/2014/main" id="{ADF0AF9A-75BE-FB52-2402-CC4BCCBC958F}"/>
              </a:ext>
            </a:extLst>
          </p:cNvPr>
          <p:cNvSpPr txBox="1">
            <a:spLocks/>
          </p:cNvSpPr>
          <p:nvPr/>
        </p:nvSpPr>
        <p:spPr>
          <a:xfrm>
            <a:off x="4774062" y="1698217"/>
            <a:ext cx="3612370" cy="4214272"/>
          </a:xfrm>
          <a:prstGeom prst="rect">
            <a:avLst/>
          </a:prstGeom>
          <a:ln w="3175">
            <a:solidFill>
              <a:schemeClr val="tx1"/>
            </a:solidFill>
          </a:ln>
        </p:spPr>
        <p:txBody>
          <a:bodyPr vert="horz" lIns="45720" tIns="45720" rIns="45720" bIns="45720" rtlCol="0" anchor="t">
            <a:noAutofit/>
          </a:bodyPr>
          <a:lst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9525" indent="0">
              <a:spcAft>
                <a:spcPts val="0"/>
              </a:spcAft>
              <a:buNone/>
            </a:pPr>
            <a:r>
              <a:rPr lang="en-US" sz="1300">
                <a:cs typeface="Arial"/>
              </a:rPr>
              <a:t>Corp Connect </a:t>
            </a:r>
          </a:p>
          <a:p>
            <a:pPr lvl="1" indent="-173355">
              <a:spcAft>
                <a:spcPts val="0"/>
              </a:spcAft>
            </a:pPr>
            <a:r>
              <a:rPr lang="en-US" sz="1300">
                <a:cs typeface="Arial"/>
              </a:rPr>
              <a:t>USBNA Customer, USB Branded</a:t>
            </a:r>
          </a:p>
          <a:p>
            <a:pPr lvl="1" indent="-173355">
              <a:spcAft>
                <a:spcPts val="0"/>
              </a:spcAft>
            </a:pPr>
            <a:r>
              <a:rPr lang="en-US" sz="1300">
                <a:cs typeface="Arial"/>
              </a:rPr>
              <a:t>Customer available in USBNA  Hogan CIS</a:t>
            </a:r>
          </a:p>
          <a:p>
            <a:pPr lvl="1" indent="-173355">
              <a:spcAft>
                <a:spcPts val="0"/>
              </a:spcAft>
            </a:pPr>
            <a:r>
              <a:rPr lang="en-US" sz="1300">
                <a:cs typeface="Arial"/>
              </a:rPr>
              <a:t>Entitlement tied to user (email) – </a:t>
            </a:r>
            <a:r>
              <a:rPr lang="en-US" sz="1300" err="1">
                <a:cs typeface="Arial"/>
              </a:rPr>
              <a:t>SinglePoint</a:t>
            </a:r>
            <a:r>
              <a:rPr lang="en-US" sz="1300">
                <a:cs typeface="Arial"/>
              </a:rPr>
              <a:t> </a:t>
            </a:r>
          </a:p>
          <a:p>
            <a:pPr lvl="1" indent="-173355">
              <a:spcAft>
                <a:spcPts val="0"/>
              </a:spcAft>
            </a:pPr>
            <a:r>
              <a:rPr lang="en-US" sz="1300">
                <a:cs typeface="Arial"/>
              </a:rPr>
              <a:t>Accounts tied to Client Selected/created in Onboarding</a:t>
            </a:r>
          </a:p>
          <a:p>
            <a:pPr lvl="1" indent="-173355">
              <a:spcAft>
                <a:spcPts val="0"/>
              </a:spcAft>
            </a:pPr>
            <a:r>
              <a:rPr lang="en-US" sz="1300">
                <a:cs typeface="Arial"/>
              </a:rPr>
              <a:t>New Onboarding product </a:t>
            </a:r>
          </a:p>
          <a:p>
            <a:pPr lvl="1" indent="-173355">
              <a:spcAft>
                <a:spcPts val="0"/>
              </a:spcAft>
            </a:pPr>
            <a:r>
              <a:rPr lang="en-US" sz="1300">
                <a:solidFill>
                  <a:srgbClr val="0070C0"/>
                </a:solidFill>
                <a:cs typeface="Arial"/>
              </a:rPr>
              <a:t>OTP – Change – separate experience, separate logo</a:t>
            </a:r>
          </a:p>
          <a:p>
            <a:pPr lvl="1" indent="-173355">
              <a:spcAft>
                <a:spcPts val="0"/>
              </a:spcAft>
            </a:pPr>
            <a:r>
              <a:rPr lang="en-US" sz="1300">
                <a:solidFill>
                  <a:srgbClr val="0070C0"/>
                </a:solidFill>
                <a:cs typeface="Arial"/>
              </a:rPr>
              <a:t>Only onboarding events – no other products</a:t>
            </a:r>
          </a:p>
          <a:p>
            <a:pPr marL="9525" indent="0">
              <a:spcAft>
                <a:spcPts val="0"/>
              </a:spcAft>
              <a:buNone/>
            </a:pPr>
            <a:endParaRPr lang="en-US" sz="1300">
              <a:cs typeface="Arial"/>
            </a:endParaRPr>
          </a:p>
          <a:p>
            <a:pPr marL="9525" indent="0">
              <a:spcAft>
                <a:spcPts val="0"/>
              </a:spcAft>
              <a:buNone/>
            </a:pPr>
            <a:r>
              <a:rPr lang="en-US" sz="1300">
                <a:cs typeface="Arial"/>
              </a:rPr>
              <a:t>Onboarding</a:t>
            </a:r>
          </a:p>
          <a:p>
            <a:pPr lvl="1" indent="-173355">
              <a:spcAft>
                <a:spcPts val="0"/>
              </a:spcAft>
            </a:pPr>
            <a:r>
              <a:rPr lang="en-US" sz="1300">
                <a:cs typeface="Arial"/>
              </a:rPr>
              <a:t>Client Dashboard</a:t>
            </a:r>
          </a:p>
          <a:p>
            <a:pPr lvl="1" indent="-173355">
              <a:spcAft>
                <a:spcPts val="0"/>
              </a:spcAft>
            </a:pPr>
            <a:r>
              <a:rPr lang="en-US" sz="1300">
                <a:cs typeface="Arial"/>
              </a:rPr>
              <a:t>Client Common Intake form</a:t>
            </a:r>
          </a:p>
          <a:p>
            <a:pPr lvl="1" indent="-173355">
              <a:spcAft>
                <a:spcPts val="0"/>
              </a:spcAft>
            </a:pPr>
            <a:r>
              <a:rPr lang="en-US" sz="1300">
                <a:cs typeface="Arial"/>
              </a:rPr>
              <a:t>Client Task Details (container) </a:t>
            </a:r>
          </a:p>
          <a:p>
            <a:pPr marL="9525" indent="0">
              <a:buNone/>
            </a:pPr>
            <a:endParaRPr lang="en-US">
              <a:cs typeface="Arial"/>
            </a:endParaRPr>
          </a:p>
          <a:p>
            <a:pPr indent="-173355"/>
            <a:endParaRPr lang="en-US">
              <a:cs typeface="Arial"/>
            </a:endParaRPr>
          </a:p>
        </p:txBody>
      </p:sp>
      <p:sp>
        <p:nvSpPr>
          <p:cNvPr id="8" name="TextBox 7">
            <a:extLst>
              <a:ext uri="{FF2B5EF4-FFF2-40B4-BE49-F238E27FC236}">
                <a16:creationId xmlns:a16="http://schemas.microsoft.com/office/drawing/2014/main" id="{829F8A95-81D3-F69C-4AF6-D0BFC3EED2FE}"/>
              </a:ext>
            </a:extLst>
          </p:cNvPr>
          <p:cNvSpPr txBox="1"/>
          <p:nvPr/>
        </p:nvSpPr>
        <p:spPr>
          <a:xfrm rot="16200000">
            <a:off x="3770920" y="2237833"/>
            <a:ext cx="1638590" cy="307777"/>
          </a:xfrm>
          <a:prstGeom prst="rect">
            <a:avLst/>
          </a:prstGeom>
          <a:noFill/>
        </p:spPr>
        <p:txBody>
          <a:bodyPr wrap="none" rtlCol="0">
            <a:spAutoFit/>
          </a:bodyPr>
          <a:lstStyle/>
          <a:p>
            <a:r>
              <a:rPr lang="en-US" sz="1400"/>
              <a:t>Client Experience </a:t>
            </a:r>
          </a:p>
        </p:txBody>
      </p:sp>
      <p:sp>
        <p:nvSpPr>
          <p:cNvPr id="9" name="TextBox 8">
            <a:extLst>
              <a:ext uri="{FF2B5EF4-FFF2-40B4-BE49-F238E27FC236}">
                <a16:creationId xmlns:a16="http://schemas.microsoft.com/office/drawing/2014/main" id="{22C44676-7ED2-163C-9DF9-848B4193C20A}"/>
              </a:ext>
            </a:extLst>
          </p:cNvPr>
          <p:cNvSpPr txBox="1"/>
          <p:nvPr/>
        </p:nvSpPr>
        <p:spPr>
          <a:xfrm rot="16200000">
            <a:off x="-834523" y="2406949"/>
            <a:ext cx="1976823" cy="307777"/>
          </a:xfrm>
          <a:prstGeom prst="rect">
            <a:avLst/>
          </a:prstGeom>
          <a:noFill/>
        </p:spPr>
        <p:txBody>
          <a:bodyPr wrap="none" rtlCol="0">
            <a:spAutoFit/>
          </a:bodyPr>
          <a:lstStyle/>
          <a:p>
            <a:r>
              <a:rPr lang="en-US" sz="1400"/>
              <a:t>Employee Experience </a:t>
            </a:r>
          </a:p>
        </p:txBody>
      </p:sp>
      <p:sp>
        <p:nvSpPr>
          <p:cNvPr id="10" name="TextBox 9">
            <a:extLst>
              <a:ext uri="{FF2B5EF4-FFF2-40B4-BE49-F238E27FC236}">
                <a16:creationId xmlns:a16="http://schemas.microsoft.com/office/drawing/2014/main" id="{249EE40E-FE90-6B5F-1EF4-26CBD4249D3E}"/>
              </a:ext>
            </a:extLst>
          </p:cNvPr>
          <p:cNvSpPr txBox="1"/>
          <p:nvPr/>
        </p:nvSpPr>
        <p:spPr>
          <a:xfrm rot="16200000">
            <a:off x="7413249" y="2597208"/>
            <a:ext cx="2254143" cy="307777"/>
          </a:xfrm>
          <a:prstGeom prst="rect">
            <a:avLst/>
          </a:prstGeom>
          <a:noFill/>
        </p:spPr>
        <p:txBody>
          <a:bodyPr wrap="none" rtlCol="0">
            <a:spAutoFit/>
          </a:bodyPr>
          <a:lstStyle/>
          <a:p>
            <a:r>
              <a:rPr lang="en-US" sz="1400"/>
              <a:t>Core Onboarding Process</a:t>
            </a:r>
          </a:p>
        </p:txBody>
      </p:sp>
    </p:spTree>
    <p:extLst>
      <p:ext uri="{BB962C8B-B14F-4D97-AF65-F5344CB8AC3E}">
        <p14:creationId xmlns:p14="http://schemas.microsoft.com/office/powerpoint/2010/main" val="184406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A038-46AA-4E92-9671-6E56FAEB4A45}"/>
              </a:ext>
            </a:extLst>
          </p:cNvPr>
          <p:cNvSpPr>
            <a:spLocks noGrp="1"/>
          </p:cNvSpPr>
          <p:nvPr>
            <p:ph type="title"/>
          </p:nvPr>
        </p:nvSpPr>
        <p:spPr>
          <a:xfrm>
            <a:off x="98641" y="37613"/>
            <a:ext cx="10972800" cy="462749"/>
          </a:xfrm>
        </p:spPr>
        <p:txBody>
          <a:bodyPr/>
          <a:lstStyle/>
          <a:p>
            <a:r>
              <a:rPr lang="en-US">
                <a:latin typeface="U.S. Bank Circular" panose="020B0504010101010104" pitchFamily="34" charset="0"/>
                <a:cs typeface="U.S. Bank Circular" panose="020B0504010101010104" pitchFamily="34" charset="0"/>
              </a:rPr>
              <a:t>2024 Onboarding Roadmap </a:t>
            </a:r>
            <a:r>
              <a:rPr lang="en-US" sz="1600" b="0">
                <a:latin typeface="U.S. Bank Circular" panose="020B0504010101010104" pitchFamily="34" charset="0"/>
                <a:cs typeface="U.S. Bank Circular" panose="020B0504010101010104" pitchFamily="34" charset="0"/>
              </a:rPr>
              <a:t>(High level draft. Subject to Change)</a:t>
            </a:r>
            <a:endParaRPr lang="en-US">
              <a:latin typeface="U.S. Bank Circular" panose="020B0504010101010104" pitchFamily="34" charset="0"/>
              <a:cs typeface="U.S. Bank Circular" panose="020B0504010101010104" pitchFamily="34" charset="0"/>
            </a:endParaRPr>
          </a:p>
        </p:txBody>
      </p:sp>
      <p:sp>
        <p:nvSpPr>
          <p:cNvPr id="4" name="Arrow: Pentagon 3">
            <a:extLst>
              <a:ext uri="{FF2B5EF4-FFF2-40B4-BE49-F238E27FC236}">
                <a16:creationId xmlns:a16="http://schemas.microsoft.com/office/drawing/2014/main" id="{D2217764-7870-3B4C-58A9-AC50FFAE1E1D}"/>
              </a:ext>
            </a:extLst>
          </p:cNvPr>
          <p:cNvSpPr/>
          <p:nvPr/>
        </p:nvSpPr>
        <p:spPr>
          <a:xfrm>
            <a:off x="1531315" y="610371"/>
            <a:ext cx="914400" cy="228600"/>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U.S. Bank Circular" panose="020B0504010101010104" pitchFamily="34" charset="0"/>
                <a:cs typeface="U.S. Bank Circular" panose="020B0504010101010104" pitchFamily="34" charset="0"/>
              </a:rPr>
              <a:t>Jan</a:t>
            </a:r>
          </a:p>
        </p:txBody>
      </p:sp>
      <p:sp>
        <p:nvSpPr>
          <p:cNvPr id="5" name="Arrow: Chevron 4">
            <a:extLst>
              <a:ext uri="{FF2B5EF4-FFF2-40B4-BE49-F238E27FC236}">
                <a16:creationId xmlns:a16="http://schemas.microsoft.com/office/drawing/2014/main" id="{AD1CD6A3-5989-642B-67C5-0CEE853653B0}"/>
              </a:ext>
            </a:extLst>
          </p:cNvPr>
          <p:cNvSpPr/>
          <p:nvPr/>
        </p:nvSpPr>
        <p:spPr>
          <a:xfrm>
            <a:off x="2392454"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Feb</a:t>
            </a:r>
          </a:p>
        </p:txBody>
      </p:sp>
      <p:sp>
        <p:nvSpPr>
          <p:cNvPr id="6" name="Arrow: Chevron 5">
            <a:extLst>
              <a:ext uri="{FF2B5EF4-FFF2-40B4-BE49-F238E27FC236}">
                <a16:creationId xmlns:a16="http://schemas.microsoft.com/office/drawing/2014/main" id="{776D8CE2-0979-0DF8-F74E-282320834A95}"/>
              </a:ext>
            </a:extLst>
          </p:cNvPr>
          <p:cNvSpPr/>
          <p:nvPr/>
        </p:nvSpPr>
        <p:spPr>
          <a:xfrm>
            <a:off x="3253593"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Mar</a:t>
            </a:r>
          </a:p>
        </p:txBody>
      </p:sp>
      <p:sp>
        <p:nvSpPr>
          <p:cNvPr id="7" name="Arrow: Chevron 6">
            <a:extLst>
              <a:ext uri="{FF2B5EF4-FFF2-40B4-BE49-F238E27FC236}">
                <a16:creationId xmlns:a16="http://schemas.microsoft.com/office/drawing/2014/main" id="{4ECBA383-6964-E01B-0545-9CD2FCE878CF}"/>
              </a:ext>
            </a:extLst>
          </p:cNvPr>
          <p:cNvSpPr/>
          <p:nvPr/>
        </p:nvSpPr>
        <p:spPr>
          <a:xfrm>
            <a:off x="4114732"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Apr</a:t>
            </a:r>
          </a:p>
        </p:txBody>
      </p:sp>
      <p:sp>
        <p:nvSpPr>
          <p:cNvPr id="8" name="Arrow: Chevron 7">
            <a:extLst>
              <a:ext uri="{FF2B5EF4-FFF2-40B4-BE49-F238E27FC236}">
                <a16:creationId xmlns:a16="http://schemas.microsoft.com/office/drawing/2014/main" id="{D8ACEAF1-23A4-FE85-3445-039FDCCC9A48}"/>
              </a:ext>
            </a:extLst>
          </p:cNvPr>
          <p:cNvSpPr/>
          <p:nvPr/>
        </p:nvSpPr>
        <p:spPr>
          <a:xfrm>
            <a:off x="4975871"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May</a:t>
            </a:r>
          </a:p>
        </p:txBody>
      </p:sp>
      <p:sp>
        <p:nvSpPr>
          <p:cNvPr id="9" name="Arrow: Chevron 8">
            <a:extLst>
              <a:ext uri="{FF2B5EF4-FFF2-40B4-BE49-F238E27FC236}">
                <a16:creationId xmlns:a16="http://schemas.microsoft.com/office/drawing/2014/main" id="{6BE125DA-B9D0-6377-802F-12DD9510BA53}"/>
              </a:ext>
            </a:extLst>
          </p:cNvPr>
          <p:cNvSpPr/>
          <p:nvPr/>
        </p:nvSpPr>
        <p:spPr>
          <a:xfrm>
            <a:off x="5837010"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Jun</a:t>
            </a:r>
          </a:p>
        </p:txBody>
      </p:sp>
      <p:sp>
        <p:nvSpPr>
          <p:cNvPr id="10" name="Arrow: Chevron 9">
            <a:extLst>
              <a:ext uri="{FF2B5EF4-FFF2-40B4-BE49-F238E27FC236}">
                <a16:creationId xmlns:a16="http://schemas.microsoft.com/office/drawing/2014/main" id="{520C8D05-879A-EE04-9813-B2FC0C17175E}"/>
              </a:ext>
            </a:extLst>
          </p:cNvPr>
          <p:cNvSpPr/>
          <p:nvPr/>
        </p:nvSpPr>
        <p:spPr>
          <a:xfrm>
            <a:off x="6698149"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Jul</a:t>
            </a:r>
          </a:p>
        </p:txBody>
      </p:sp>
      <p:sp>
        <p:nvSpPr>
          <p:cNvPr id="11" name="Arrow: Chevron 10">
            <a:extLst>
              <a:ext uri="{FF2B5EF4-FFF2-40B4-BE49-F238E27FC236}">
                <a16:creationId xmlns:a16="http://schemas.microsoft.com/office/drawing/2014/main" id="{064FCEDA-58D2-6208-D942-355FA9E86343}"/>
              </a:ext>
            </a:extLst>
          </p:cNvPr>
          <p:cNvSpPr/>
          <p:nvPr/>
        </p:nvSpPr>
        <p:spPr>
          <a:xfrm>
            <a:off x="7559288"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Aug</a:t>
            </a:r>
          </a:p>
        </p:txBody>
      </p:sp>
      <p:sp>
        <p:nvSpPr>
          <p:cNvPr id="12" name="Arrow: Chevron 11">
            <a:extLst>
              <a:ext uri="{FF2B5EF4-FFF2-40B4-BE49-F238E27FC236}">
                <a16:creationId xmlns:a16="http://schemas.microsoft.com/office/drawing/2014/main" id="{713AFBED-502C-FD46-83B6-2C207315338F}"/>
              </a:ext>
            </a:extLst>
          </p:cNvPr>
          <p:cNvSpPr/>
          <p:nvPr/>
        </p:nvSpPr>
        <p:spPr>
          <a:xfrm>
            <a:off x="8420427" y="610371"/>
            <a:ext cx="914400" cy="228600"/>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Sep</a:t>
            </a:r>
          </a:p>
        </p:txBody>
      </p:sp>
      <p:sp>
        <p:nvSpPr>
          <p:cNvPr id="13" name="Arrow: Chevron 12">
            <a:extLst>
              <a:ext uri="{FF2B5EF4-FFF2-40B4-BE49-F238E27FC236}">
                <a16:creationId xmlns:a16="http://schemas.microsoft.com/office/drawing/2014/main" id="{928F03CC-A989-8D1F-372F-DEECEDDB79F6}"/>
              </a:ext>
            </a:extLst>
          </p:cNvPr>
          <p:cNvSpPr/>
          <p:nvPr/>
        </p:nvSpPr>
        <p:spPr>
          <a:xfrm>
            <a:off x="9281566" y="610371"/>
            <a:ext cx="914400" cy="22860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Oct</a:t>
            </a:r>
          </a:p>
        </p:txBody>
      </p:sp>
      <p:sp>
        <p:nvSpPr>
          <p:cNvPr id="14" name="Arrow: Chevron 13">
            <a:extLst>
              <a:ext uri="{FF2B5EF4-FFF2-40B4-BE49-F238E27FC236}">
                <a16:creationId xmlns:a16="http://schemas.microsoft.com/office/drawing/2014/main" id="{2562D496-80CC-29F0-2A2B-AD19F6D82294}"/>
              </a:ext>
            </a:extLst>
          </p:cNvPr>
          <p:cNvSpPr/>
          <p:nvPr/>
        </p:nvSpPr>
        <p:spPr>
          <a:xfrm>
            <a:off x="10142705" y="610371"/>
            <a:ext cx="914400" cy="22860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Nov</a:t>
            </a:r>
          </a:p>
        </p:txBody>
      </p:sp>
      <p:sp>
        <p:nvSpPr>
          <p:cNvPr id="15" name="Arrow: Chevron 14">
            <a:extLst>
              <a:ext uri="{FF2B5EF4-FFF2-40B4-BE49-F238E27FC236}">
                <a16:creationId xmlns:a16="http://schemas.microsoft.com/office/drawing/2014/main" id="{27572B22-D1AD-398D-E7DE-A2AE3EAB5B9B}"/>
              </a:ext>
            </a:extLst>
          </p:cNvPr>
          <p:cNvSpPr/>
          <p:nvPr/>
        </p:nvSpPr>
        <p:spPr>
          <a:xfrm>
            <a:off x="11003839" y="610371"/>
            <a:ext cx="914400" cy="228600"/>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U.S. Bank Circular" panose="020B0504010101010104" pitchFamily="34" charset="0"/>
                <a:cs typeface="U.S. Bank Circular" panose="020B0504010101010104" pitchFamily="34" charset="0"/>
              </a:rPr>
              <a:t>Dec</a:t>
            </a:r>
          </a:p>
        </p:txBody>
      </p:sp>
      <p:cxnSp>
        <p:nvCxnSpPr>
          <p:cNvPr id="18" name="Straight Connector 17">
            <a:extLst>
              <a:ext uri="{FF2B5EF4-FFF2-40B4-BE49-F238E27FC236}">
                <a16:creationId xmlns:a16="http://schemas.microsoft.com/office/drawing/2014/main" id="{54C731A8-9DD0-8BA9-671C-51F01A8F57FE}"/>
              </a:ext>
            </a:extLst>
          </p:cNvPr>
          <p:cNvCxnSpPr/>
          <p:nvPr/>
        </p:nvCxnSpPr>
        <p:spPr>
          <a:xfrm>
            <a:off x="1385740" y="610371"/>
            <a:ext cx="0" cy="5517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5D5CAB8-3FD3-41EA-4784-ECC6AB56E03B}"/>
              </a:ext>
            </a:extLst>
          </p:cNvPr>
          <p:cNvCxnSpPr>
            <a:cxnSpLocks/>
          </p:cNvCxnSpPr>
          <p:nvPr/>
        </p:nvCxnSpPr>
        <p:spPr>
          <a:xfrm>
            <a:off x="98641" y="923827"/>
            <a:ext cx="11967668"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3A456822-AF9B-2E88-F5C4-FD50B4477A51}"/>
              </a:ext>
            </a:extLst>
          </p:cNvPr>
          <p:cNvSpPr/>
          <p:nvPr/>
        </p:nvSpPr>
        <p:spPr>
          <a:xfrm>
            <a:off x="165139" y="1022571"/>
            <a:ext cx="1051560" cy="4948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PT</a:t>
            </a:r>
          </a:p>
        </p:txBody>
      </p:sp>
      <p:sp>
        <p:nvSpPr>
          <p:cNvPr id="32" name="Rectangle 31">
            <a:extLst>
              <a:ext uri="{FF2B5EF4-FFF2-40B4-BE49-F238E27FC236}">
                <a16:creationId xmlns:a16="http://schemas.microsoft.com/office/drawing/2014/main" id="{98ACB611-E4E8-6432-764D-94C07E00D0F3}"/>
              </a:ext>
            </a:extLst>
          </p:cNvPr>
          <p:cNvSpPr/>
          <p:nvPr/>
        </p:nvSpPr>
        <p:spPr>
          <a:xfrm>
            <a:off x="165138" y="1619897"/>
            <a:ext cx="105156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GCT</a:t>
            </a:r>
          </a:p>
        </p:txBody>
      </p:sp>
      <p:sp>
        <p:nvSpPr>
          <p:cNvPr id="34" name="Rectangle 33">
            <a:extLst>
              <a:ext uri="{FF2B5EF4-FFF2-40B4-BE49-F238E27FC236}">
                <a16:creationId xmlns:a16="http://schemas.microsoft.com/office/drawing/2014/main" id="{F00F62B2-0EB3-0A4D-5062-D450EC990FC7}"/>
              </a:ext>
            </a:extLst>
          </p:cNvPr>
          <p:cNvSpPr/>
          <p:nvPr/>
        </p:nvSpPr>
        <p:spPr>
          <a:xfrm>
            <a:off x="167571" y="2297824"/>
            <a:ext cx="105156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MC</a:t>
            </a:r>
          </a:p>
        </p:txBody>
      </p:sp>
      <p:sp>
        <p:nvSpPr>
          <p:cNvPr id="36" name="Rectangle 35">
            <a:extLst>
              <a:ext uri="{FF2B5EF4-FFF2-40B4-BE49-F238E27FC236}">
                <a16:creationId xmlns:a16="http://schemas.microsoft.com/office/drawing/2014/main" id="{DFF3281F-A105-DF4F-2737-BD718F5ACB80}"/>
              </a:ext>
            </a:extLst>
          </p:cNvPr>
          <p:cNvSpPr/>
          <p:nvPr/>
        </p:nvSpPr>
        <p:spPr>
          <a:xfrm>
            <a:off x="165138" y="2843158"/>
            <a:ext cx="105156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FBO</a:t>
            </a:r>
          </a:p>
        </p:txBody>
      </p:sp>
      <p:sp>
        <p:nvSpPr>
          <p:cNvPr id="38" name="Rectangle 37">
            <a:extLst>
              <a:ext uri="{FF2B5EF4-FFF2-40B4-BE49-F238E27FC236}">
                <a16:creationId xmlns:a16="http://schemas.microsoft.com/office/drawing/2014/main" id="{0538BE4C-C6A5-972D-9C8A-DEB6A047DC04}"/>
              </a:ext>
            </a:extLst>
          </p:cNvPr>
          <p:cNvSpPr/>
          <p:nvPr/>
        </p:nvSpPr>
        <p:spPr>
          <a:xfrm>
            <a:off x="162217" y="3397913"/>
            <a:ext cx="105156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DPG/FX</a:t>
            </a:r>
          </a:p>
        </p:txBody>
      </p:sp>
      <p:sp>
        <p:nvSpPr>
          <p:cNvPr id="40" name="Rectangle 39">
            <a:extLst>
              <a:ext uri="{FF2B5EF4-FFF2-40B4-BE49-F238E27FC236}">
                <a16:creationId xmlns:a16="http://schemas.microsoft.com/office/drawing/2014/main" id="{E37AC98D-6A5F-B160-D8E5-9299A78FD291}"/>
              </a:ext>
            </a:extLst>
          </p:cNvPr>
          <p:cNvSpPr/>
          <p:nvPr/>
        </p:nvSpPr>
        <p:spPr>
          <a:xfrm>
            <a:off x="159294" y="3940282"/>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SCF</a:t>
            </a:r>
          </a:p>
        </p:txBody>
      </p:sp>
      <p:sp>
        <p:nvSpPr>
          <p:cNvPr id="41" name="Rectangle 40">
            <a:extLst>
              <a:ext uri="{FF2B5EF4-FFF2-40B4-BE49-F238E27FC236}">
                <a16:creationId xmlns:a16="http://schemas.microsoft.com/office/drawing/2014/main" id="{1F15A40C-0B97-8E2D-4CD1-6357FD78A157}"/>
              </a:ext>
            </a:extLst>
          </p:cNvPr>
          <p:cNvSpPr/>
          <p:nvPr/>
        </p:nvSpPr>
        <p:spPr>
          <a:xfrm>
            <a:off x="165139" y="5516219"/>
            <a:ext cx="1051560" cy="60728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Core*</a:t>
            </a:r>
          </a:p>
        </p:txBody>
      </p:sp>
      <p:sp>
        <p:nvSpPr>
          <p:cNvPr id="42" name="Rectangle 41">
            <a:extLst>
              <a:ext uri="{FF2B5EF4-FFF2-40B4-BE49-F238E27FC236}">
                <a16:creationId xmlns:a16="http://schemas.microsoft.com/office/drawing/2014/main" id="{9BB8BD86-02D8-204D-682A-AC9008391C1F}"/>
              </a:ext>
            </a:extLst>
          </p:cNvPr>
          <p:cNvSpPr/>
          <p:nvPr/>
        </p:nvSpPr>
        <p:spPr>
          <a:xfrm>
            <a:off x="167571" y="4476188"/>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AH</a:t>
            </a:r>
          </a:p>
        </p:txBody>
      </p:sp>
      <p:sp>
        <p:nvSpPr>
          <p:cNvPr id="43" name="Rectangle 42">
            <a:extLst>
              <a:ext uri="{FF2B5EF4-FFF2-40B4-BE49-F238E27FC236}">
                <a16:creationId xmlns:a16="http://schemas.microsoft.com/office/drawing/2014/main" id="{86D528C8-5938-D2CF-F5A8-E08C104DABA1}"/>
              </a:ext>
            </a:extLst>
          </p:cNvPr>
          <p:cNvSpPr/>
          <p:nvPr/>
        </p:nvSpPr>
        <p:spPr>
          <a:xfrm>
            <a:off x="165139" y="5021117"/>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USBAM</a:t>
            </a:r>
          </a:p>
        </p:txBody>
      </p:sp>
      <p:sp>
        <p:nvSpPr>
          <p:cNvPr id="44" name="Rectangle 43">
            <a:extLst>
              <a:ext uri="{FF2B5EF4-FFF2-40B4-BE49-F238E27FC236}">
                <a16:creationId xmlns:a16="http://schemas.microsoft.com/office/drawing/2014/main" id="{6900D582-1A61-9CD0-62C0-551063BB996B}"/>
              </a:ext>
            </a:extLst>
          </p:cNvPr>
          <p:cNvSpPr/>
          <p:nvPr/>
        </p:nvSpPr>
        <p:spPr>
          <a:xfrm>
            <a:off x="3925163" y="5516219"/>
            <a:ext cx="3145376" cy="611204"/>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numCol="1" rtlCol="0" anchor="t"/>
          <a:lstStyle/>
          <a:p>
            <a:r>
              <a:rPr lang="en-US" sz="1000" b="1">
                <a:latin typeface="U.S. Bank Circular" panose="020B0504010101010104" pitchFamily="34" charset="0"/>
                <a:cs typeface="U.S. Bank Circular" panose="020B0504010101010104" pitchFamily="34" charset="0"/>
              </a:rPr>
              <a:t>Core MVP – MC/DPG rollout - </a:t>
            </a:r>
            <a:r>
              <a:rPr lang="en-US" sz="900">
                <a:latin typeface="U.S. Bank Circular" panose="020B0504010101010104" pitchFamily="34" charset="0"/>
                <a:cs typeface="U.S. Bank Circular" panose="020B0504010101010104" pitchFamily="34" charset="0"/>
              </a:rPr>
              <a:t>Dashboards, Form and Frame, UCV</a:t>
            </a:r>
          </a:p>
          <a:p>
            <a:r>
              <a:rPr lang="en-US" sz="900" b="1">
                <a:latin typeface="U.S. Bank Circular" panose="020B0504010101010104" pitchFamily="34" charset="0"/>
                <a:cs typeface="U.S. Bank Circular" panose="020B0504010101010104" pitchFamily="34" charset="0"/>
              </a:rPr>
              <a:t>Customers of Customer (AH,SCF) - </a:t>
            </a:r>
            <a:r>
              <a:rPr lang="en-US" sz="800">
                <a:latin typeface="U.S. Bank Circular" panose="020B0504010101010104" pitchFamily="34" charset="0"/>
                <a:cs typeface="U.S. Bank Circular" panose="020B0504010101010104" pitchFamily="34" charset="0"/>
              </a:rPr>
              <a:t>Design Object Model, Dashboard</a:t>
            </a:r>
          </a:p>
          <a:p>
            <a:endParaRPr lang="en-US" sz="900">
              <a:latin typeface="U.S. Bank Circular" panose="020B0504010101010104" pitchFamily="34" charset="0"/>
              <a:cs typeface="U.S. Bank Circular" panose="020B0504010101010104" pitchFamily="34" charset="0"/>
            </a:endParaRPr>
          </a:p>
        </p:txBody>
      </p:sp>
      <p:sp>
        <p:nvSpPr>
          <p:cNvPr id="45" name="Rectangle 44">
            <a:extLst>
              <a:ext uri="{FF2B5EF4-FFF2-40B4-BE49-F238E27FC236}">
                <a16:creationId xmlns:a16="http://schemas.microsoft.com/office/drawing/2014/main" id="{B3F226D1-D84F-34D6-6520-43C60B8BFD6E}"/>
              </a:ext>
            </a:extLst>
          </p:cNvPr>
          <p:cNvSpPr/>
          <p:nvPr/>
        </p:nvSpPr>
        <p:spPr>
          <a:xfrm>
            <a:off x="7152352" y="5516219"/>
            <a:ext cx="2047403" cy="591583"/>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numCol="1" rtlCol="0" anchor="t"/>
          <a:lstStyle/>
          <a:p>
            <a:r>
              <a:rPr lang="en-US" sz="1000" b="1">
                <a:latin typeface="U.S. Bank Circular" panose="020B0504010101010104" pitchFamily="34" charset="0"/>
                <a:cs typeface="U.S. Bank Circular" panose="020B0504010101010104" pitchFamily="34" charset="0"/>
              </a:rPr>
              <a:t>Core 1.0 - </a:t>
            </a:r>
            <a:r>
              <a:rPr lang="en-US" sz="900">
                <a:latin typeface="U.S. Bank Circular" panose="020B0504010101010104" pitchFamily="34" charset="0"/>
                <a:cs typeface="U.S. Bank Circular" panose="020B0504010101010104" pitchFamily="34" charset="0"/>
              </a:rPr>
              <a:t>Customers only</a:t>
            </a:r>
          </a:p>
          <a:p>
            <a:r>
              <a:rPr lang="en-US" sz="900">
                <a:latin typeface="U.S. Bank Circular" panose="020B0504010101010104" pitchFamily="34" charset="0"/>
                <a:cs typeface="U.S. Bank Circular" panose="020B0504010101010104" pitchFamily="34" charset="0"/>
              </a:rPr>
              <a:t>KYC, CIP, DDA</a:t>
            </a:r>
          </a:p>
        </p:txBody>
      </p:sp>
      <p:sp>
        <p:nvSpPr>
          <p:cNvPr id="46" name="Rectangle 45">
            <a:extLst>
              <a:ext uri="{FF2B5EF4-FFF2-40B4-BE49-F238E27FC236}">
                <a16:creationId xmlns:a16="http://schemas.microsoft.com/office/drawing/2014/main" id="{0499F236-56EC-9CAE-349A-9E462019F426}"/>
              </a:ext>
            </a:extLst>
          </p:cNvPr>
          <p:cNvSpPr/>
          <p:nvPr/>
        </p:nvSpPr>
        <p:spPr>
          <a:xfrm>
            <a:off x="9281566" y="5516219"/>
            <a:ext cx="2589337" cy="591583"/>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numCol="1" rtlCol="0" anchor="t"/>
          <a:lstStyle/>
          <a:p>
            <a:r>
              <a:rPr lang="en-US" sz="1000" b="1">
                <a:latin typeface="U.S. Bank Circular" panose="020B0504010101010104" pitchFamily="34" charset="0"/>
                <a:cs typeface="U.S. Bank Circular" panose="020B0504010101010104" pitchFamily="34" charset="0"/>
              </a:rPr>
              <a:t>Core 2.0 - </a:t>
            </a:r>
            <a:r>
              <a:rPr lang="en-US" sz="900">
                <a:latin typeface="U.S. Bank Circular" panose="020B0504010101010104" pitchFamily="34" charset="0"/>
                <a:cs typeface="U.S. Bank Circular" panose="020B0504010101010104" pitchFamily="34" charset="0"/>
              </a:rPr>
              <a:t>Customers of Customer</a:t>
            </a:r>
            <a:endParaRPr lang="en-US">
              <a:latin typeface="U.S. Bank Circular" panose="020B0504010101010104" pitchFamily="34" charset="0"/>
              <a:cs typeface="U.S. Bank Circular" panose="020B0504010101010104" pitchFamily="34" charset="0"/>
            </a:endParaRPr>
          </a:p>
          <a:p>
            <a:r>
              <a:rPr lang="en-US" sz="900">
                <a:latin typeface="U.S. Bank Circular" panose="020B0504010101010104" pitchFamily="34" charset="0"/>
                <a:cs typeface="U.S. Bank Circular" panose="020B0504010101010104" pitchFamily="34" charset="0"/>
              </a:rPr>
              <a:t>KYC, CIP, DDA</a:t>
            </a:r>
          </a:p>
        </p:txBody>
      </p:sp>
      <p:sp>
        <p:nvSpPr>
          <p:cNvPr id="47" name="Rectangle 46">
            <a:extLst>
              <a:ext uri="{FF2B5EF4-FFF2-40B4-BE49-F238E27FC236}">
                <a16:creationId xmlns:a16="http://schemas.microsoft.com/office/drawing/2014/main" id="{CC54356D-326F-A862-6AE1-EB3E60C6B0B0}"/>
              </a:ext>
            </a:extLst>
          </p:cNvPr>
          <p:cNvSpPr/>
          <p:nvPr/>
        </p:nvSpPr>
        <p:spPr>
          <a:xfrm>
            <a:off x="1505042" y="5516272"/>
            <a:ext cx="2319826" cy="611889"/>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numCol="1" rtlCol="0" anchor="t"/>
          <a:lstStyle/>
          <a:p>
            <a:r>
              <a:rPr lang="en-US" sz="1000" b="1">
                <a:latin typeface="U.S. Bank Circular" panose="020B0504010101010104" pitchFamily="34" charset="0"/>
                <a:cs typeface="U.S. Bank Circular" panose="020B0504010101010104" pitchFamily="34" charset="0"/>
              </a:rPr>
              <a:t>Core Foundations</a:t>
            </a:r>
          </a:p>
          <a:p>
            <a:r>
              <a:rPr lang="en-US" sz="900">
                <a:latin typeface="U.S. Bank Circular" panose="020B0504010101010104" pitchFamily="34" charset="0"/>
                <a:cs typeface="U.S. Bank Circular" panose="020B0504010101010104" pitchFamily="34" charset="0"/>
              </a:rPr>
              <a:t>2023 - Corp Commons, Single Runtime POC, Form/Frame PoC</a:t>
            </a:r>
          </a:p>
        </p:txBody>
      </p:sp>
      <p:sp>
        <p:nvSpPr>
          <p:cNvPr id="3" name="Rectangle 2">
            <a:extLst>
              <a:ext uri="{FF2B5EF4-FFF2-40B4-BE49-F238E27FC236}">
                <a16:creationId xmlns:a16="http://schemas.microsoft.com/office/drawing/2014/main" id="{17B761C2-D485-D3E6-2543-1CA39BB80ADF}"/>
              </a:ext>
            </a:extLst>
          </p:cNvPr>
          <p:cNvSpPr/>
          <p:nvPr/>
        </p:nvSpPr>
        <p:spPr>
          <a:xfrm>
            <a:off x="1524443" y="2297824"/>
            <a:ext cx="352044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R1 - Go-live - April</a:t>
            </a:r>
          </a:p>
          <a:p>
            <a:r>
              <a:rPr lang="en-US" sz="1000">
                <a:latin typeface="U.S. Bank Circular" panose="020B0504010101010104" pitchFamily="34" charset="0"/>
                <a:cs typeface="U.S. Bank Circular" panose="020B0504010101010104" pitchFamily="34" charset="0"/>
              </a:rPr>
              <a:t>E2E onboarding for MSA on file Clients</a:t>
            </a:r>
          </a:p>
        </p:txBody>
      </p:sp>
      <p:sp>
        <p:nvSpPr>
          <p:cNvPr id="16" name="Rectangle 15">
            <a:extLst>
              <a:ext uri="{FF2B5EF4-FFF2-40B4-BE49-F238E27FC236}">
                <a16:creationId xmlns:a16="http://schemas.microsoft.com/office/drawing/2014/main" id="{5973A55A-B9F9-42DB-AEAB-885832DF8722}"/>
              </a:ext>
            </a:extLst>
          </p:cNvPr>
          <p:cNvSpPr/>
          <p:nvPr/>
        </p:nvSpPr>
        <p:spPr>
          <a:xfrm>
            <a:off x="5141203" y="2297824"/>
            <a:ext cx="1975104"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R2</a:t>
            </a:r>
            <a:r>
              <a:rPr lang="en-US" sz="1400">
                <a:latin typeface="U.S. Bank Circular" panose="020B0504010101010104" pitchFamily="34" charset="0"/>
                <a:cs typeface="U.S. Bank Circular" panose="020B0504010101010104"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rPr>
              <a:t>Non-MSA clients</a:t>
            </a:r>
            <a:endParaRPr kumimoji="0" lang="en-US" sz="11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endParaRPr>
          </a:p>
        </p:txBody>
      </p:sp>
      <p:sp>
        <p:nvSpPr>
          <p:cNvPr id="17" name="Rectangle 16">
            <a:extLst>
              <a:ext uri="{FF2B5EF4-FFF2-40B4-BE49-F238E27FC236}">
                <a16:creationId xmlns:a16="http://schemas.microsoft.com/office/drawing/2014/main" id="{F95FBF4B-8757-A469-D1E9-826D819B81E4}"/>
              </a:ext>
            </a:extLst>
          </p:cNvPr>
          <p:cNvSpPr/>
          <p:nvPr/>
        </p:nvSpPr>
        <p:spPr>
          <a:xfrm>
            <a:off x="7201818" y="2297824"/>
            <a:ext cx="2685395"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R3</a:t>
            </a:r>
            <a:endParaRPr lang="en-US" sz="1400" b="1">
              <a:latin typeface="U.S. Bank Circular" panose="020B0504010101010104" pitchFamily="34" charset="0"/>
              <a:cs typeface="U.S. Bank Circular" panose="020B0504010101010104" pitchFamily="34" charset="0"/>
            </a:endParaRPr>
          </a:p>
          <a:p>
            <a:r>
              <a:rPr lang="en-US" sz="1000">
                <a:latin typeface="U.S. Bank Circular" panose="020B0504010101010104" pitchFamily="34" charset="0"/>
                <a:cs typeface="U.S. Bank Circular" panose="020B0504010101010104" pitchFamily="34" charset="0"/>
              </a:rPr>
              <a:t>SOR Integration- TPG(The Portfolio Genius)</a:t>
            </a:r>
          </a:p>
        </p:txBody>
      </p:sp>
      <p:sp>
        <p:nvSpPr>
          <p:cNvPr id="20" name="Rectangle 19">
            <a:extLst>
              <a:ext uri="{FF2B5EF4-FFF2-40B4-BE49-F238E27FC236}">
                <a16:creationId xmlns:a16="http://schemas.microsoft.com/office/drawing/2014/main" id="{9DF809F2-BE3B-5D13-9C3D-7048BF879E4C}"/>
              </a:ext>
            </a:extLst>
          </p:cNvPr>
          <p:cNvSpPr/>
          <p:nvPr/>
        </p:nvSpPr>
        <p:spPr>
          <a:xfrm>
            <a:off x="1522010" y="2843158"/>
            <a:ext cx="351858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Multi-VAM per participant</a:t>
            </a:r>
            <a:endParaRPr lang="en-US" sz="800">
              <a:latin typeface="U.S. Bank Circular" panose="020B0504010101010104" pitchFamily="34" charset="0"/>
              <a:cs typeface="U.S. Bank Circular" panose="020B0504010101010104" pitchFamily="34" charset="0"/>
            </a:endParaRPr>
          </a:p>
        </p:txBody>
      </p:sp>
      <p:sp>
        <p:nvSpPr>
          <p:cNvPr id="21" name="Rectangle 20">
            <a:extLst>
              <a:ext uri="{FF2B5EF4-FFF2-40B4-BE49-F238E27FC236}">
                <a16:creationId xmlns:a16="http://schemas.microsoft.com/office/drawing/2014/main" id="{8EFA540B-02E5-3CF5-2784-9706D693D185}"/>
              </a:ext>
            </a:extLst>
          </p:cNvPr>
          <p:cNvSpPr/>
          <p:nvPr/>
        </p:nvSpPr>
        <p:spPr>
          <a:xfrm>
            <a:off x="5138770" y="2843158"/>
            <a:ext cx="1970387"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0" lang="en-US" sz="10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rPr>
              <a:t>Participant intake UI</a:t>
            </a:r>
          </a:p>
          <a:p>
            <a:r>
              <a:rPr lang="en-US" sz="1000">
                <a:solidFill>
                  <a:prstClr val="white"/>
                </a:solidFill>
                <a:latin typeface="U.S. Bank Circular" panose="020B0504010101010104" pitchFamily="34" charset="0"/>
                <a:cs typeface="U.S. Bank Circular" panose="020B0504010101010104" pitchFamily="34" charset="0"/>
              </a:rPr>
              <a:t>Participant Bulk upload</a:t>
            </a:r>
            <a:endParaRPr kumimoji="0" lang="en-US" sz="11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endParaRPr>
          </a:p>
        </p:txBody>
      </p:sp>
      <p:sp>
        <p:nvSpPr>
          <p:cNvPr id="22" name="Rectangle 21">
            <a:extLst>
              <a:ext uri="{FF2B5EF4-FFF2-40B4-BE49-F238E27FC236}">
                <a16:creationId xmlns:a16="http://schemas.microsoft.com/office/drawing/2014/main" id="{79FEB597-28BD-6E64-4320-3D5803F48ADA}"/>
              </a:ext>
            </a:extLst>
          </p:cNvPr>
          <p:cNvSpPr/>
          <p:nvPr/>
        </p:nvSpPr>
        <p:spPr>
          <a:xfrm>
            <a:off x="7199385" y="2843158"/>
            <a:ext cx="2685395"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Multi-TIN VAM</a:t>
            </a:r>
          </a:p>
        </p:txBody>
      </p:sp>
      <p:sp>
        <p:nvSpPr>
          <p:cNvPr id="49" name="Rectangle 48">
            <a:extLst>
              <a:ext uri="{FF2B5EF4-FFF2-40B4-BE49-F238E27FC236}">
                <a16:creationId xmlns:a16="http://schemas.microsoft.com/office/drawing/2014/main" id="{8F552706-08E5-55FF-8157-C755A6950128}"/>
              </a:ext>
            </a:extLst>
          </p:cNvPr>
          <p:cNvSpPr/>
          <p:nvPr/>
        </p:nvSpPr>
        <p:spPr>
          <a:xfrm>
            <a:off x="98641" y="6319634"/>
            <a:ext cx="4468437" cy="467696"/>
          </a:xfrm>
          <a:prstGeom prst="rect">
            <a:avLst/>
          </a:prstGeom>
          <a:ln w="12700">
            <a:noFill/>
          </a:ln>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sz="900">
                <a:latin typeface="U.S. Bank Circular" panose="020B0504010101010104" pitchFamily="34" charset="0"/>
                <a:cs typeface="U.S. Bank Circular" panose="020B0504010101010104" pitchFamily="34" charset="0"/>
              </a:rPr>
              <a:t>* Core strategy and implementation started in 2023. Corporate</a:t>
            </a:r>
            <a:r>
              <a:rPr lang="en-US" sz="900" b="1">
                <a:latin typeface="U.S. Bank Circular" panose="020B0504010101010104" pitchFamily="34" charset="0"/>
                <a:cs typeface="U.S. Bank Circular" panose="020B0504010101010104" pitchFamily="34" charset="0"/>
              </a:rPr>
              <a:t> </a:t>
            </a:r>
            <a:r>
              <a:rPr lang="en-US" sz="900">
                <a:latin typeface="U.S. Bank Circular" panose="020B0504010101010104" pitchFamily="34" charset="0"/>
                <a:cs typeface="U.S. Bank Circular" panose="020B0504010101010104" pitchFamily="34" charset="0"/>
              </a:rPr>
              <a:t>Commons</a:t>
            </a:r>
            <a:r>
              <a:rPr lang="en-US" sz="900" b="1">
                <a:latin typeface="U.S. Bank Circular" panose="020B0504010101010104" pitchFamily="34" charset="0"/>
                <a:cs typeface="U.S. Bank Circular" panose="020B0504010101010104" pitchFamily="34" charset="0"/>
              </a:rPr>
              <a:t> </a:t>
            </a:r>
            <a:r>
              <a:rPr lang="en-US" sz="900">
                <a:latin typeface="U.S. Bank Circular" panose="020B0504010101010104" pitchFamily="34" charset="0"/>
                <a:cs typeface="U.S. Bank Circular" panose="020B0504010101010104" pitchFamily="34" charset="0"/>
              </a:rPr>
              <a:t>Objects and API implementation was the first significant deliverable of Core in 2023.</a:t>
            </a:r>
          </a:p>
        </p:txBody>
      </p:sp>
      <p:sp>
        <p:nvSpPr>
          <p:cNvPr id="27" name="Rectangle 26">
            <a:extLst>
              <a:ext uri="{FF2B5EF4-FFF2-40B4-BE49-F238E27FC236}">
                <a16:creationId xmlns:a16="http://schemas.microsoft.com/office/drawing/2014/main" id="{A0D3D7E5-2595-EF9A-B24B-104EA1F399DD}"/>
              </a:ext>
            </a:extLst>
          </p:cNvPr>
          <p:cNvSpPr/>
          <p:nvPr/>
        </p:nvSpPr>
        <p:spPr>
          <a:xfrm>
            <a:off x="1522010" y="1619897"/>
            <a:ext cx="850354"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000" b="1">
                <a:latin typeface="U.S. Bank Circular" panose="020B0504010101010104" pitchFamily="34" charset="0"/>
                <a:cs typeface="U.S. Bank Circular" panose="020B0504010101010104" pitchFamily="34" charset="0"/>
              </a:rPr>
              <a:t>R2.1</a:t>
            </a:r>
          </a:p>
          <a:p>
            <a:r>
              <a:rPr lang="en-US" sz="800">
                <a:latin typeface="U.S. Bank Circular" panose="020B0504010101010104" pitchFamily="34" charset="0"/>
                <a:cs typeface="U.S. Bank Circular" panose="020B0504010101010104" pitchFamily="34" charset="0"/>
              </a:rPr>
              <a:t>Initiate Onboarding, Risk Approval</a:t>
            </a:r>
          </a:p>
        </p:txBody>
      </p:sp>
      <p:sp>
        <p:nvSpPr>
          <p:cNvPr id="30" name="Rectangle 29">
            <a:extLst>
              <a:ext uri="{FF2B5EF4-FFF2-40B4-BE49-F238E27FC236}">
                <a16:creationId xmlns:a16="http://schemas.microsoft.com/office/drawing/2014/main" id="{DCAC776A-C14D-EFE7-3EA4-FCF18F4F8867}"/>
              </a:ext>
            </a:extLst>
          </p:cNvPr>
          <p:cNvSpPr/>
          <p:nvPr/>
        </p:nvSpPr>
        <p:spPr>
          <a:xfrm>
            <a:off x="2454661" y="1619897"/>
            <a:ext cx="3478765"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R3.0</a:t>
            </a:r>
            <a:endParaRPr lang="en-US">
              <a:latin typeface="U.S. Bank Circular" panose="020B0504010101010104" pitchFamily="34" charset="0"/>
              <a:cs typeface="U.S. Bank Circular" panose="020B0504010101010104" pitchFamily="34" charset="0"/>
            </a:endParaRPr>
          </a:p>
          <a:p>
            <a:r>
              <a:rPr lang="en-US" sz="900">
                <a:latin typeface="U.S. Bank Circular" panose="020B0504010101010104" pitchFamily="34" charset="0"/>
                <a:cs typeface="U.S. Bank Circular" panose="020B0504010101010104" pitchFamily="34" charset="0"/>
              </a:rPr>
              <a:t>SWP user tasks for CME and GSF, SWP integrations, FLAG framework</a:t>
            </a:r>
            <a:endParaRPr lang="en-US">
              <a:latin typeface="U.S. Bank Circular" panose="020B0504010101010104" pitchFamily="34" charset="0"/>
              <a:cs typeface="U.S. Bank Circular" panose="020B0504010101010104" pitchFamily="34" charset="0"/>
            </a:endParaRPr>
          </a:p>
        </p:txBody>
      </p:sp>
      <p:sp>
        <p:nvSpPr>
          <p:cNvPr id="31" name="Rectangle 30">
            <a:extLst>
              <a:ext uri="{FF2B5EF4-FFF2-40B4-BE49-F238E27FC236}">
                <a16:creationId xmlns:a16="http://schemas.microsoft.com/office/drawing/2014/main" id="{2B8E4A1C-AC2F-D791-E254-5BA49FDFD79E}"/>
              </a:ext>
            </a:extLst>
          </p:cNvPr>
          <p:cNvSpPr/>
          <p:nvPr/>
        </p:nvSpPr>
        <p:spPr>
          <a:xfrm>
            <a:off x="6001714" y="1619897"/>
            <a:ext cx="2472046"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R4.0 – SWP Event 3b</a:t>
            </a:r>
            <a:endParaRPr lang="en-US" sz="1100" b="1">
              <a:solidFill>
                <a:srgbClr val="FFFF00"/>
              </a:solidFill>
              <a:latin typeface="U.S. Bank Circular" panose="020B0504010101010104" pitchFamily="34" charset="0"/>
              <a:cs typeface="U.S. Bank Circular" panose="020B0504010101010104" pitchFamily="34" charset="0"/>
            </a:endParaRPr>
          </a:p>
          <a:p>
            <a:r>
              <a:rPr lang="en-US" sz="800">
                <a:latin typeface="U.S. Bank Circular" panose="020B0504010101010104" pitchFamily="34" charset="0"/>
                <a:cs typeface="U.S. Bank Circular" panose="020B0504010101010104" pitchFamily="34" charset="0"/>
              </a:rPr>
              <a:t>Enabling CDO BL on Initiate Onboarding, Risk Assessment, Approvals and SWP tasks in addition to SWP new APIs and update to existing APIs</a:t>
            </a:r>
          </a:p>
        </p:txBody>
      </p:sp>
      <p:sp>
        <p:nvSpPr>
          <p:cNvPr id="25" name="Rectangle 24">
            <a:extLst>
              <a:ext uri="{FF2B5EF4-FFF2-40B4-BE49-F238E27FC236}">
                <a16:creationId xmlns:a16="http://schemas.microsoft.com/office/drawing/2014/main" id="{ECD1153E-42A4-1E84-2174-5B3F66ACB67F}"/>
              </a:ext>
            </a:extLst>
          </p:cNvPr>
          <p:cNvSpPr/>
          <p:nvPr/>
        </p:nvSpPr>
        <p:spPr>
          <a:xfrm>
            <a:off x="1522011" y="3397913"/>
            <a:ext cx="3524442"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DPG Go live – April</a:t>
            </a:r>
          </a:p>
          <a:p>
            <a:r>
              <a:rPr lang="en-US" sz="1000">
                <a:latin typeface="U.S. Bank Circular" panose="020B0504010101010104" pitchFamily="34" charset="0"/>
                <a:cs typeface="U.S. Bank Circular" panose="020B0504010101010104" pitchFamily="34" charset="0"/>
              </a:rPr>
              <a:t>DPG- Marketer, Regulatory O</a:t>
            </a:r>
          </a:p>
        </p:txBody>
      </p:sp>
      <p:sp>
        <p:nvSpPr>
          <p:cNvPr id="26" name="Rectangle 25">
            <a:extLst>
              <a:ext uri="{FF2B5EF4-FFF2-40B4-BE49-F238E27FC236}">
                <a16:creationId xmlns:a16="http://schemas.microsoft.com/office/drawing/2014/main" id="{F0416D92-8819-0C29-2A07-2B51903097F0}"/>
              </a:ext>
            </a:extLst>
          </p:cNvPr>
          <p:cNvSpPr/>
          <p:nvPr/>
        </p:nvSpPr>
        <p:spPr>
          <a:xfrm>
            <a:off x="1522011" y="1022571"/>
            <a:ext cx="2553496" cy="4948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 2.0  - Go-live – March</a:t>
            </a:r>
          </a:p>
          <a:p>
            <a:r>
              <a:rPr lang="en-US" sz="900">
                <a:latin typeface="U.S. Bank Circular" panose="020B0504010101010104" pitchFamily="34" charset="0"/>
                <a:cs typeface="U.S. Bank Circular" panose="020B0504010101010104" pitchFamily="34" charset="0"/>
              </a:rPr>
              <a:t>Initiate Onboarding, dashboard, document management, alerts &amp; notifications </a:t>
            </a:r>
            <a:endParaRPr lang="en-US">
              <a:latin typeface="U.S. Bank Circular" panose="020B0504010101010104" pitchFamily="34" charset="0"/>
              <a:cs typeface="U.S. Bank Circular" panose="020B0504010101010104" pitchFamily="34" charset="0"/>
            </a:endParaRPr>
          </a:p>
        </p:txBody>
      </p:sp>
      <p:sp>
        <p:nvSpPr>
          <p:cNvPr id="28" name="Rectangle 27">
            <a:extLst>
              <a:ext uri="{FF2B5EF4-FFF2-40B4-BE49-F238E27FC236}">
                <a16:creationId xmlns:a16="http://schemas.microsoft.com/office/drawing/2014/main" id="{1F146E91-1662-0C65-0E1F-1D83837CC173}"/>
              </a:ext>
            </a:extLst>
          </p:cNvPr>
          <p:cNvSpPr/>
          <p:nvPr/>
        </p:nvSpPr>
        <p:spPr>
          <a:xfrm>
            <a:off x="4156433" y="1022571"/>
            <a:ext cx="1091704" cy="4948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 2.1</a:t>
            </a:r>
          </a:p>
          <a:p>
            <a:r>
              <a:rPr lang="en-US" sz="800">
                <a:latin typeface="U.S. Bank Circular" panose="020B0504010101010104" pitchFamily="34" charset="0"/>
                <a:cs typeface="U.S. Bank Circular" panose="020B0504010101010104" pitchFamily="34" charset="0"/>
              </a:rPr>
              <a:t>Bug fixes, customer feedback</a:t>
            </a:r>
            <a:r>
              <a:rPr lang="en-US" sz="900">
                <a:latin typeface="U.S. Bank Circular" panose="020B0504010101010104" pitchFamily="34" charset="0"/>
                <a:cs typeface="U.S. Bank Circular" panose="020B0504010101010104" pitchFamily="34" charset="0"/>
              </a:rPr>
              <a:t> </a:t>
            </a:r>
            <a:endParaRPr lang="en-US">
              <a:latin typeface="U.S. Bank Circular" panose="020B0504010101010104" pitchFamily="34" charset="0"/>
              <a:cs typeface="U.S. Bank Circular" panose="020B0504010101010104" pitchFamily="34" charset="0"/>
            </a:endParaRPr>
          </a:p>
        </p:txBody>
      </p:sp>
      <p:sp>
        <p:nvSpPr>
          <p:cNvPr id="29" name="Rectangle 28">
            <a:extLst>
              <a:ext uri="{FF2B5EF4-FFF2-40B4-BE49-F238E27FC236}">
                <a16:creationId xmlns:a16="http://schemas.microsoft.com/office/drawing/2014/main" id="{4D13E02D-3D97-AFD9-7093-2326CFF2CEF8}"/>
              </a:ext>
            </a:extLst>
          </p:cNvPr>
          <p:cNvSpPr/>
          <p:nvPr/>
        </p:nvSpPr>
        <p:spPr>
          <a:xfrm>
            <a:off x="5323553" y="1022571"/>
            <a:ext cx="1828800" cy="4948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 3.0</a:t>
            </a:r>
          </a:p>
          <a:p>
            <a:r>
              <a:rPr lang="en-US" sz="800">
                <a:latin typeface="U.S. Bank Circular" panose="020B0504010101010104" pitchFamily="34" charset="0"/>
                <a:cs typeface="U.S. Bank Circular" panose="020B0504010101010104" pitchFamily="34" charset="0"/>
              </a:rPr>
              <a:t>Clone/cancel events</a:t>
            </a:r>
            <a:r>
              <a:rPr lang="en-US" sz="900">
                <a:latin typeface="U.S. Bank Circular" panose="020B0504010101010104" pitchFamily="34" charset="0"/>
                <a:cs typeface="U.S. Bank Circular" panose="020B0504010101010104" pitchFamily="34" charset="0"/>
              </a:rPr>
              <a:t> </a:t>
            </a:r>
            <a:endParaRPr lang="en-US">
              <a:latin typeface="U.S. Bank Circular" panose="020B0504010101010104" pitchFamily="34" charset="0"/>
              <a:cs typeface="U.S. Bank Circular" panose="020B0504010101010104" pitchFamily="34" charset="0"/>
            </a:endParaRPr>
          </a:p>
        </p:txBody>
      </p:sp>
      <p:sp>
        <p:nvSpPr>
          <p:cNvPr id="50" name="Rectangle 49">
            <a:extLst>
              <a:ext uri="{FF2B5EF4-FFF2-40B4-BE49-F238E27FC236}">
                <a16:creationId xmlns:a16="http://schemas.microsoft.com/office/drawing/2014/main" id="{A7A61BAF-D9BD-62F0-CCB4-0E55CAAA50E8}"/>
              </a:ext>
            </a:extLst>
          </p:cNvPr>
          <p:cNvSpPr/>
          <p:nvPr/>
        </p:nvSpPr>
        <p:spPr>
          <a:xfrm>
            <a:off x="7245402" y="1022571"/>
            <a:ext cx="4625502" cy="494805"/>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Prod Support &amp; BAU</a:t>
            </a:r>
            <a:endParaRPr lang="en-US">
              <a:latin typeface="U.S. Bank Circular" panose="020B0504010101010104" pitchFamily="34" charset="0"/>
              <a:cs typeface="U.S. Bank Circular" panose="020B0504010101010104" pitchFamily="34" charset="0"/>
            </a:endParaRPr>
          </a:p>
        </p:txBody>
      </p:sp>
      <p:sp>
        <p:nvSpPr>
          <p:cNvPr id="51" name="Rectangle 50">
            <a:extLst>
              <a:ext uri="{FF2B5EF4-FFF2-40B4-BE49-F238E27FC236}">
                <a16:creationId xmlns:a16="http://schemas.microsoft.com/office/drawing/2014/main" id="{EDEEDA25-22C5-E650-6D3A-A03BDDF88590}"/>
              </a:ext>
            </a:extLst>
          </p:cNvPr>
          <p:cNvSpPr/>
          <p:nvPr/>
        </p:nvSpPr>
        <p:spPr>
          <a:xfrm>
            <a:off x="8572529" y="1619897"/>
            <a:ext cx="3298374" cy="59436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Prod Support &amp; BAU</a:t>
            </a:r>
            <a:endParaRPr lang="en-US" sz="1100">
              <a:latin typeface="U.S. Bank Circular" panose="020B0504010101010104" pitchFamily="34" charset="0"/>
              <a:cs typeface="U.S. Bank Circular" panose="020B0504010101010104" pitchFamily="34" charset="0"/>
            </a:endParaRPr>
          </a:p>
        </p:txBody>
      </p:sp>
      <p:sp>
        <p:nvSpPr>
          <p:cNvPr id="52" name="Rectangle 51">
            <a:extLst>
              <a:ext uri="{FF2B5EF4-FFF2-40B4-BE49-F238E27FC236}">
                <a16:creationId xmlns:a16="http://schemas.microsoft.com/office/drawing/2014/main" id="{8F79E9AE-A4F6-D87C-E667-0A6F85101D3C}"/>
              </a:ext>
            </a:extLst>
          </p:cNvPr>
          <p:cNvSpPr/>
          <p:nvPr/>
        </p:nvSpPr>
        <p:spPr>
          <a:xfrm>
            <a:off x="10006611" y="2297824"/>
            <a:ext cx="1866725" cy="459297"/>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3" name="Rectangle 52">
            <a:extLst>
              <a:ext uri="{FF2B5EF4-FFF2-40B4-BE49-F238E27FC236}">
                <a16:creationId xmlns:a16="http://schemas.microsoft.com/office/drawing/2014/main" id="{17C7F60B-BEAB-BE41-8E91-FF54E809E342}"/>
              </a:ext>
            </a:extLst>
          </p:cNvPr>
          <p:cNvSpPr/>
          <p:nvPr/>
        </p:nvSpPr>
        <p:spPr>
          <a:xfrm>
            <a:off x="10004178" y="2843158"/>
            <a:ext cx="1866725" cy="45720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6" name="Rectangle 55">
            <a:extLst>
              <a:ext uri="{FF2B5EF4-FFF2-40B4-BE49-F238E27FC236}">
                <a16:creationId xmlns:a16="http://schemas.microsoft.com/office/drawing/2014/main" id="{0B71C68F-7F94-136A-4B18-7E63DA8BC7C6}"/>
              </a:ext>
            </a:extLst>
          </p:cNvPr>
          <p:cNvSpPr/>
          <p:nvPr/>
        </p:nvSpPr>
        <p:spPr>
          <a:xfrm>
            <a:off x="5138771" y="3397913"/>
            <a:ext cx="1970387"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U.S. Bank Circular" panose="020B0504010101010104" pitchFamily="34" charset="0"/>
                <a:cs typeface="U.S. Bank Circular" panose="020B0504010101010104" pitchFamily="34" charset="0"/>
              </a:rPr>
              <a:t>R2</a:t>
            </a:r>
          </a:p>
          <a:p>
            <a:r>
              <a:rPr lang="en-US" sz="1000">
                <a:latin typeface="U.S. Bank Circular" panose="020B0504010101010104" pitchFamily="34" charset="0"/>
                <a:cs typeface="U.S. Bank Circular" panose="020B0504010101010104" pitchFamily="34" charset="0"/>
              </a:rPr>
              <a:t>Calypso account setup, Salesforce opportunity</a:t>
            </a:r>
          </a:p>
        </p:txBody>
      </p:sp>
      <p:sp>
        <p:nvSpPr>
          <p:cNvPr id="57" name="Rectangle 56">
            <a:extLst>
              <a:ext uri="{FF2B5EF4-FFF2-40B4-BE49-F238E27FC236}">
                <a16:creationId xmlns:a16="http://schemas.microsoft.com/office/drawing/2014/main" id="{02CC27B5-6E18-E71B-6DC4-CC525A6ABD41}"/>
              </a:ext>
            </a:extLst>
          </p:cNvPr>
          <p:cNvSpPr/>
          <p:nvPr/>
        </p:nvSpPr>
        <p:spPr>
          <a:xfrm>
            <a:off x="7199386" y="3397913"/>
            <a:ext cx="345544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U.S. Bank Circular" panose="020B0504010101010104" pitchFamily="34" charset="0"/>
                <a:cs typeface="U.S. Bank Circular" panose="020B0504010101010104" pitchFamily="34" charset="0"/>
              </a:rPr>
              <a:t>FX rollout (to be confirmed)</a:t>
            </a:r>
          </a:p>
          <a:p>
            <a:r>
              <a:rPr lang="en-US" sz="1000">
                <a:latin typeface="U.S. Bank Circular" panose="020B0504010101010104" pitchFamily="34" charset="0"/>
                <a:cs typeface="U.S. Bank Circular" panose="020B0504010101010104" pitchFamily="34" charset="0"/>
              </a:rPr>
              <a:t>Spot/Non-spot trade products, Marketer, Regulatory Onboarding, WSS account Setup</a:t>
            </a:r>
          </a:p>
        </p:txBody>
      </p:sp>
      <p:sp>
        <p:nvSpPr>
          <p:cNvPr id="58" name="Rectangle 57">
            <a:extLst>
              <a:ext uri="{FF2B5EF4-FFF2-40B4-BE49-F238E27FC236}">
                <a16:creationId xmlns:a16="http://schemas.microsoft.com/office/drawing/2014/main" id="{5685ACBD-8F8F-2C8B-885D-37D88E06F091}"/>
              </a:ext>
            </a:extLst>
          </p:cNvPr>
          <p:cNvSpPr/>
          <p:nvPr/>
        </p:nvSpPr>
        <p:spPr>
          <a:xfrm>
            <a:off x="4155483" y="3940282"/>
            <a:ext cx="4394156" cy="453753"/>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100" b="1">
                <a:latin typeface="U.S. Bank Circular" panose="020B0504010101010104" pitchFamily="34" charset="0"/>
                <a:cs typeface="U.S. Bank Circular" panose="020B0504010101010104" pitchFamily="34" charset="0"/>
              </a:rPr>
              <a:t>R1</a:t>
            </a:r>
          </a:p>
          <a:p>
            <a:r>
              <a:rPr lang="en-US" sz="1000">
                <a:latin typeface="U.S. Bank Circular" panose="020B0504010101010104" pitchFamily="34" charset="0"/>
                <a:cs typeface="U.S. Bank Circular" panose="020B0504010101010104" pitchFamily="34" charset="0"/>
              </a:rPr>
              <a:t>Sales team -Initiate onboarding, prefill, supplier – provide data/doc, legal team review</a:t>
            </a:r>
          </a:p>
        </p:txBody>
      </p:sp>
      <p:sp>
        <p:nvSpPr>
          <p:cNvPr id="33" name="Rectangle 32">
            <a:extLst>
              <a:ext uri="{FF2B5EF4-FFF2-40B4-BE49-F238E27FC236}">
                <a16:creationId xmlns:a16="http://schemas.microsoft.com/office/drawing/2014/main" id="{33A6F6C3-6BFE-CB3F-DAEF-84EC71E40FB1}"/>
              </a:ext>
            </a:extLst>
          </p:cNvPr>
          <p:cNvSpPr/>
          <p:nvPr/>
        </p:nvSpPr>
        <p:spPr>
          <a:xfrm>
            <a:off x="8623653" y="3940282"/>
            <a:ext cx="1315823"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100" b="1">
                <a:latin typeface="U.S. Bank Circular" panose="020B0504010101010104" pitchFamily="34" charset="0"/>
                <a:cs typeface="U.S. Bank Circular" panose="020B0504010101010104" pitchFamily="34" charset="0"/>
              </a:rPr>
              <a:t>R2</a:t>
            </a:r>
          </a:p>
          <a:p>
            <a:r>
              <a:rPr lang="en-US" sz="1000" err="1">
                <a:latin typeface="U.S. Bank Circular" panose="020B0504010101010104" pitchFamily="34" charset="0"/>
                <a:cs typeface="U.S. Bank Circular" panose="020B0504010101010104" pitchFamily="34" charset="0"/>
              </a:rPr>
              <a:t>eSign</a:t>
            </a:r>
            <a:r>
              <a:rPr lang="en-US" sz="1000">
                <a:latin typeface="U.S. Bank Circular" panose="020B0504010101010104" pitchFamily="34" charset="0"/>
                <a:cs typeface="U.S. Bank Circular" panose="020B0504010101010104" pitchFamily="34" charset="0"/>
              </a:rPr>
              <a:t>, automate </a:t>
            </a:r>
            <a:r>
              <a:rPr lang="en-US" sz="1000" err="1">
                <a:latin typeface="U.S. Bank Circular" panose="020B0504010101010104" pitchFamily="34" charset="0"/>
                <a:cs typeface="U.S. Bank Circular" panose="020B0504010101010104" pitchFamily="34" charset="0"/>
              </a:rPr>
              <a:t>backoffice</a:t>
            </a:r>
            <a:r>
              <a:rPr lang="en-US" sz="1000">
                <a:latin typeface="U.S. Bank Circular" panose="020B0504010101010104" pitchFamily="34" charset="0"/>
                <a:cs typeface="U.S. Bank Circular" panose="020B0504010101010104" pitchFamily="34" charset="0"/>
              </a:rPr>
              <a:t> flow</a:t>
            </a:r>
          </a:p>
        </p:txBody>
      </p:sp>
      <p:sp>
        <p:nvSpPr>
          <p:cNvPr id="35" name="Rectangle 34">
            <a:extLst>
              <a:ext uri="{FF2B5EF4-FFF2-40B4-BE49-F238E27FC236}">
                <a16:creationId xmlns:a16="http://schemas.microsoft.com/office/drawing/2014/main" id="{CCDF42CF-10C7-8C38-53C9-34DDE019D6D0}"/>
              </a:ext>
            </a:extLst>
          </p:cNvPr>
          <p:cNvSpPr/>
          <p:nvPr/>
        </p:nvSpPr>
        <p:spPr>
          <a:xfrm>
            <a:off x="7805912" y="5012094"/>
            <a:ext cx="3265530" cy="461262"/>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000">
                <a:latin typeface="U.S. Bank Circular" panose="020B0504010101010104" pitchFamily="34" charset="0"/>
                <a:cs typeface="U.S. Bank Circular" panose="020B0504010101010104" pitchFamily="34" charset="0"/>
              </a:rPr>
              <a:t>LGIP – Investor onboarding workflow</a:t>
            </a:r>
          </a:p>
          <a:p>
            <a:r>
              <a:rPr lang="en-US" sz="1000">
                <a:latin typeface="U.S. Bank Circular" panose="020B0504010101010104" pitchFamily="34" charset="0"/>
                <a:cs typeface="U.S. Bank Circular" panose="020B0504010101010104" pitchFamily="34" charset="0"/>
              </a:rPr>
              <a:t>Collect data per state funds, review, sanction screening</a:t>
            </a:r>
          </a:p>
        </p:txBody>
      </p:sp>
      <p:sp>
        <p:nvSpPr>
          <p:cNvPr id="37" name="Rectangle 36">
            <a:extLst>
              <a:ext uri="{FF2B5EF4-FFF2-40B4-BE49-F238E27FC236}">
                <a16:creationId xmlns:a16="http://schemas.microsoft.com/office/drawing/2014/main" id="{D3442438-9980-5A4C-A6A8-D2B1FDDE0279}"/>
              </a:ext>
            </a:extLst>
          </p:cNvPr>
          <p:cNvSpPr/>
          <p:nvPr/>
        </p:nvSpPr>
        <p:spPr>
          <a:xfrm>
            <a:off x="4155484" y="4486428"/>
            <a:ext cx="3566160" cy="428956"/>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Participant data collection, CIP, KYC, Hogan CIS/DDA</a:t>
            </a:r>
          </a:p>
        </p:txBody>
      </p:sp>
      <p:sp>
        <p:nvSpPr>
          <p:cNvPr id="54" name="Rectangle 53">
            <a:extLst>
              <a:ext uri="{FF2B5EF4-FFF2-40B4-BE49-F238E27FC236}">
                <a16:creationId xmlns:a16="http://schemas.microsoft.com/office/drawing/2014/main" id="{E45190DF-ABE2-F028-4F44-AB62612FC6CF}"/>
              </a:ext>
            </a:extLst>
          </p:cNvPr>
          <p:cNvSpPr/>
          <p:nvPr/>
        </p:nvSpPr>
        <p:spPr>
          <a:xfrm>
            <a:off x="10772762" y="3397913"/>
            <a:ext cx="1098142" cy="45720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5" name="Rectangle 54">
            <a:extLst>
              <a:ext uri="{FF2B5EF4-FFF2-40B4-BE49-F238E27FC236}">
                <a16:creationId xmlns:a16="http://schemas.microsoft.com/office/drawing/2014/main" id="{F962E585-B29D-ECE5-4A59-C1E77EAEF004}"/>
              </a:ext>
            </a:extLst>
          </p:cNvPr>
          <p:cNvSpPr/>
          <p:nvPr/>
        </p:nvSpPr>
        <p:spPr>
          <a:xfrm>
            <a:off x="10017514" y="3940282"/>
            <a:ext cx="1853389" cy="457200"/>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9" name="Rectangle 58">
            <a:extLst>
              <a:ext uri="{FF2B5EF4-FFF2-40B4-BE49-F238E27FC236}">
                <a16:creationId xmlns:a16="http://schemas.microsoft.com/office/drawing/2014/main" id="{9756FECF-29AC-47ED-1A94-26C5A1141162}"/>
              </a:ext>
            </a:extLst>
          </p:cNvPr>
          <p:cNvSpPr/>
          <p:nvPr/>
        </p:nvSpPr>
        <p:spPr>
          <a:xfrm>
            <a:off x="7805912" y="4485616"/>
            <a:ext cx="4064992" cy="429768"/>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60" name="Rectangle 59">
            <a:extLst>
              <a:ext uri="{FF2B5EF4-FFF2-40B4-BE49-F238E27FC236}">
                <a16:creationId xmlns:a16="http://schemas.microsoft.com/office/drawing/2014/main" id="{1483A7CB-2C76-5BE9-461C-9FC706764654}"/>
              </a:ext>
            </a:extLst>
          </p:cNvPr>
          <p:cNvSpPr/>
          <p:nvPr/>
        </p:nvSpPr>
        <p:spPr>
          <a:xfrm>
            <a:off x="11171737" y="5012094"/>
            <a:ext cx="699167" cy="457200"/>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61" name="Rectangle 60">
            <a:extLst>
              <a:ext uri="{FF2B5EF4-FFF2-40B4-BE49-F238E27FC236}">
                <a16:creationId xmlns:a16="http://schemas.microsoft.com/office/drawing/2014/main" id="{1751FF68-F601-BD90-3D0F-2DB3D6C93268}"/>
              </a:ext>
            </a:extLst>
          </p:cNvPr>
          <p:cNvSpPr/>
          <p:nvPr/>
        </p:nvSpPr>
        <p:spPr>
          <a:xfrm>
            <a:off x="4753303" y="6300852"/>
            <a:ext cx="146304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Existing workstreams from 2023.</a:t>
            </a:r>
          </a:p>
        </p:txBody>
      </p:sp>
      <p:sp>
        <p:nvSpPr>
          <p:cNvPr id="62" name="Rectangle 61">
            <a:extLst>
              <a:ext uri="{FF2B5EF4-FFF2-40B4-BE49-F238E27FC236}">
                <a16:creationId xmlns:a16="http://schemas.microsoft.com/office/drawing/2014/main" id="{D9E76F84-FF7B-5982-9031-21EA259A8AE1}"/>
              </a:ext>
            </a:extLst>
          </p:cNvPr>
          <p:cNvSpPr/>
          <p:nvPr/>
        </p:nvSpPr>
        <p:spPr>
          <a:xfrm>
            <a:off x="6326071" y="6300852"/>
            <a:ext cx="146304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000">
                <a:latin typeface="U.S. Bank Circular" panose="020B0504010101010104" pitchFamily="34" charset="0"/>
                <a:cs typeface="U.S. Bank Circular" panose="020B0504010101010104" pitchFamily="34" charset="0"/>
              </a:rPr>
              <a:t>New workstreams for 2024.</a:t>
            </a:r>
          </a:p>
        </p:txBody>
      </p:sp>
    </p:spTree>
    <p:extLst>
      <p:ext uri="{BB962C8B-B14F-4D97-AF65-F5344CB8AC3E}">
        <p14:creationId xmlns:p14="http://schemas.microsoft.com/office/powerpoint/2010/main" val="4092294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A038-46AA-4E92-9671-6E56FAEB4A45}"/>
              </a:ext>
            </a:extLst>
          </p:cNvPr>
          <p:cNvSpPr>
            <a:spLocks noGrp="1"/>
          </p:cNvSpPr>
          <p:nvPr>
            <p:ph type="title"/>
          </p:nvPr>
        </p:nvSpPr>
        <p:spPr>
          <a:xfrm>
            <a:off x="98641" y="37613"/>
            <a:ext cx="10972800" cy="462749"/>
          </a:xfrm>
        </p:spPr>
        <p:txBody>
          <a:bodyPr/>
          <a:lstStyle/>
          <a:p>
            <a:r>
              <a:rPr lang="en-US" dirty="0">
                <a:latin typeface="U.S. Bank Circular" panose="020B0504010101010104" pitchFamily="34" charset="0"/>
                <a:cs typeface="U.S. Bank Circular" panose="020B0504010101010104" pitchFamily="34" charset="0"/>
              </a:rPr>
              <a:t>Onboarding Roadmap</a:t>
            </a:r>
          </a:p>
        </p:txBody>
      </p:sp>
      <p:sp>
        <p:nvSpPr>
          <p:cNvPr id="4" name="Arrow: Pentagon 3">
            <a:extLst>
              <a:ext uri="{FF2B5EF4-FFF2-40B4-BE49-F238E27FC236}">
                <a16:creationId xmlns:a16="http://schemas.microsoft.com/office/drawing/2014/main" id="{D2217764-7870-3B4C-58A9-AC50FFAE1E1D}"/>
              </a:ext>
            </a:extLst>
          </p:cNvPr>
          <p:cNvSpPr/>
          <p:nvPr/>
        </p:nvSpPr>
        <p:spPr>
          <a:xfrm>
            <a:off x="1531315" y="610370"/>
            <a:ext cx="914400" cy="297581"/>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U.S. Bank Circular" panose="020B0504010101010104" pitchFamily="34" charset="0"/>
                <a:cs typeface="U.S. Bank Circular" panose="020B0504010101010104" pitchFamily="34" charset="0"/>
              </a:rPr>
              <a:t>Q3 23</a:t>
            </a:r>
          </a:p>
        </p:txBody>
      </p:sp>
      <p:sp>
        <p:nvSpPr>
          <p:cNvPr id="5" name="Arrow: Chevron 4">
            <a:extLst>
              <a:ext uri="{FF2B5EF4-FFF2-40B4-BE49-F238E27FC236}">
                <a16:creationId xmlns:a16="http://schemas.microsoft.com/office/drawing/2014/main" id="{AD1CD6A3-5989-642B-67C5-0CEE853653B0}"/>
              </a:ext>
            </a:extLst>
          </p:cNvPr>
          <p:cNvSpPr/>
          <p:nvPr/>
        </p:nvSpPr>
        <p:spPr>
          <a:xfrm>
            <a:off x="2392454" y="610370"/>
            <a:ext cx="1185608" cy="297585"/>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Q4 23</a:t>
            </a:r>
          </a:p>
        </p:txBody>
      </p:sp>
      <p:sp>
        <p:nvSpPr>
          <p:cNvPr id="10" name="Arrow: Chevron 9">
            <a:extLst>
              <a:ext uri="{FF2B5EF4-FFF2-40B4-BE49-F238E27FC236}">
                <a16:creationId xmlns:a16="http://schemas.microsoft.com/office/drawing/2014/main" id="{520C8D05-879A-EE04-9813-B2FC0C17175E}"/>
              </a:ext>
            </a:extLst>
          </p:cNvPr>
          <p:cNvSpPr/>
          <p:nvPr/>
        </p:nvSpPr>
        <p:spPr>
          <a:xfrm>
            <a:off x="9163488" y="614096"/>
            <a:ext cx="1808289" cy="319233"/>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Q4 24</a:t>
            </a:r>
          </a:p>
        </p:txBody>
      </p:sp>
      <p:sp>
        <p:nvSpPr>
          <p:cNvPr id="11" name="Arrow: Chevron 10">
            <a:extLst>
              <a:ext uri="{FF2B5EF4-FFF2-40B4-BE49-F238E27FC236}">
                <a16:creationId xmlns:a16="http://schemas.microsoft.com/office/drawing/2014/main" id="{064FCEDA-58D2-6208-D942-355FA9E86343}"/>
              </a:ext>
            </a:extLst>
          </p:cNvPr>
          <p:cNvSpPr/>
          <p:nvPr/>
        </p:nvSpPr>
        <p:spPr>
          <a:xfrm>
            <a:off x="10861523" y="604760"/>
            <a:ext cx="1267739" cy="328569"/>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Q2 25</a:t>
            </a:r>
          </a:p>
        </p:txBody>
      </p:sp>
      <p:cxnSp>
        <p:nvCxnSpPr>
          <p:cNvPr id="18" name="Straight Connector 17">
            <a:extLst>
              <a:ext uri="{FF2B5EF4-FFF2-40B4-BE49-F238E27FC236}">
                <a16:creationId xmlns:a16="http://schemas.microsoft.com/office/drawing/2014/main" id="{54C731A8-9DD0-8BA9-671C-51F01A8F57FE}"/>
              </a:ext>
            </a:extLst>
          </p:cNvPr>
          <p:cNvCxnSpPr/>
          <p:nvPr/>
        </p:nvCxnSpPr>
        <p:spPr>
          <a:xfrm>
            <a:off x="1385740" y="610371"/>
            <a:ext cx="0" cy="5517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5D5CAB8-3FD3-41EA-4784-ECC6AB56E03B}"/>
              </a:ext>
            </a:extLst>
          </p:cNvPr>
          <p:cNvCxnSpPr>
            <a:cxnSpLocks/>
          </p:cNvCxnSpPr>
          <p:nvPr/>
        </p:nvCxnSpPr>
        <p:spPr>
          <a:xfrm>
            <a:off x="98641" y="923827"/>
            <a:ext cx="11967668"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3A456822-AF9B-2E88-F5C4-FD50B4477A51}"/>
              </a:ext>
            </a:extLst>
          </p:cNvPr>
          <p:cNvSpPr/>
          <p:nvPr/>
        </p:nvSpPr>
        <p:spPr>
          <a:xfrm>
            <a:off x="165139" y="1022571"/>
            <a:ext cx="1051560" cy="4948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PT</a:t>
            </a:r>
          </a:p>
        </p:txBody>
      </p:sp>
      <p:sp>
        <p:nvSpPr>
          <p:cNvPr id="32" name="Rectangle 31">
            <a:extLst>
              <a:ext uri="{FF2B5EF4-FFF2-40B4-BE49-F238E27FC236}">
                <a16:creationId xmlns:a16="http://schemas.microsoft.com/office/drawing/2014/main" id="{98ACB611-E4E8-6432-764D-94C07E00D0F3}"/>
              </a:ext>
            </a:extLst>
          </p:cNvPr>
          <p:cNvSpPr/>
          <p:nvPr/>
        </p:nvSpPr>
        <p:spPr>
          <a:xfrm>
            <a:off x="165138" y="1619897"/>
            <a:ext cx="1051560"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GCT</a:t>
            </a:r>
          </a:p>
        </p:txBody>
      </p:sp>
      <p:sp>
        <p:nvSpPr>
          <p:cNvPr id="34" name="Rectangle 33">
            <a:extLst>
              <a:ext uri="{FF2B5EF4-FFF2-40B4-BE49-F238E27FC236}">
                <a16:creationId xmlns:a16="http://schemas.microsoft.com/office/drawing/2014/main" id="{F00F62B2-0EB3-0A4D-5062-D450EC990FC7}"/>
              </a:ext>
            </a:extLst>
          </p:cNvPr>
          <p:cNvSpPr/>
          <p:nvPr/>
        </p:nvSpPr>
        <p:spPr>
          <a:xfrm>
            <a:off x="167571" y="2297824"/>
            <a:ext cx="105156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MC</a:t>
            </a:r>
          </a:p>
        </p:txBody>
      </p:sp>
      <p:sp>
        <p:nvSpPr>
          <p:cNvPr id="36" name="Rectangle 35">
            <a:extLst>
              <a:ext uri="{FF2B5EF4-FFF2-40B4-BE49-F238E27FC236}">
                <a16:creationId xmlns:a16="http://schemas.microsoft.com/office/drawing/2014/main" id="{DFF3281F-A105-DF4F-2737-BD718F5ACB80}"/>
              </a:ext>
            </a:extLst>
          </p:cNvPr>
          <p:cNvSpPr/>
          <p:nvPr/>
        </p:nvSpPr>
        <p:spPr>
          <a:xfrm>
            <a:off x="165138" y="2843158"/>
            <a:ext cx="105156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FBO</a:t>
            </a:r>
          </a:p>
        </p:txBody>
      </p:sp>
      <p:sp>
        <p:nvSpPr>
          <p:cNvPr id="38" name="Rectangle 37">
            <a:extLst>
              <a:ext uri="{FF2B5EF4-FFF2-40B4-BE49-F238E27FC236}">
                <a16:creationId xmlns:a16="http://schemas.microsoft.com/office/drawing/2014/main" id="{0538BE4C-C6A5-972D-9C8A-DEB6A047DC04}"/>
              </a:ext>
            </a:extLst>
          </p:cNvPr>
          <p:cNvSpPr/>
          <p:nvPr/>
        </p:nvSpPr>
        <p:spPr>
          <a:xfrm>
            <a:off x="162217" y="3397913"/>
            <a:ext cx="105156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DPG/FX</a:t>
            </a:r>
          </a:p>
        </p:txBody>
      </p:sp>
      <p:sp>
        <p:nvSpPr>
          <p:cNvPr id="40" name="Rectangle 39">
            <a:extLst>
              <a:ext uri="{FF2B5EF4-FFF2-40B4-BE49-F238E27FC236}">
                <a16:creationId xmlns:a16="http://schemas.microsoft.com/office/drawing/2014/main" id="{E37AC98D-6A5F-B160-D8E5-9299A78FD291}"/>
              </a:ext>
            </a:extLst>
          </p:cNvPr>
          <p:cNvSpPr/>
          <p:nvPr/>
        </p:nvSpPr>
        <p:spPr>
          <a:xfrm>
            <a:off x="159294" y="3940282"/>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SCF</a:t>
            </a:r>
          </a:p>
        </p:txBody>
      </p:sp>
      <p:sp>
        <p:nvSpPr>
          <p:cNvPr id="41" name="Rectangle 40">
            <a:extLst>
              <a:ext uri="{FF2B5EF4-FFF2-40B4-BE49-F238E27FC236}">
                <a16:creationId xmlns:a16="http://schemas.microsoft.com/office/drawing/2014/main" id="{1F15A40C-0B97-8E2D-4CD1-6357FD78A157}"/>
              </a:ext>
            </a:extLst>
          </p:cNvPr>
          <p:cNvSpPr/>
          <p:nvPr/>
        </p:nvSpPr>
        <p:spPr>
          <a:xfrm>
            <a:off x="165139" y="5516219"/>
            <a:ext cx="1051560" cy="607287"/>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Core*</a:t>
            </a:r>
          </a:p>
        </p:txBody>
      </p:sp>
      <p:sp>
        <p:nvSpPr>
          <p:cNvPr id="42" name="Rectangle 41">
            <a:extLst>
              <a:ext uri="{FF2B5EF4-FFF2-40B4-BE49-F238E27FC236}">
                <a16:creationId xmlns:a16="http://schemas.microsoft.com/office/drawing/2014/main" id="{9BB8BD86-02D8-204D-682A-AC9008391C1F}"/>
              </a:ext>
            </a:extLst>
          </p:cNvPr>
          <p:cNvSpPr/>
          <p:nvPr/>
        </p:nvSpPr>
        <p:spPr>
          <a:xfrm>
            <a:off x="167571" y="4476188"/>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AH</a:t>
            </a:r>
          </a:p>
        </p:txBody>
      </p:sp>
      <p:sp>
        <p:nvSpPr>
          <p:cNvPr id="43" name="Rectangle 42">
            <a:extLst>
              <a:ext uri="{FF2B5EF4-FFF2-40B4-BE49-F238E27FC236}">
                <a16:creationId xmlns:a16="http://schemas.microsoft.com/office/drawing/2014/main" id="{86D528C8-5938-D2CF-F5A8-E08C104DABA1}"/>
              </a:ext>
            </a:extLst>
          </p:cNvPr>
          <p:cNvSpPr/>
          <p:nvPr/>
        </p:nvSpPr>
        <p:spPr>
          <a:xfrm>
            <a:off x="165139" y="5021117"/>
            <a:ext cx="105156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a:latin typeface="U.S. Bank Circular" panose="020B0504010101010104" pitchFamily="34" charset="0"/>
                <a:cs typeface="U.S. Bank Circular" panose="020B0504010101010104" pitchFamily="34" charset="0"/>
              </a:rPr>
              <a:t>USBAM</a:t>
            </a:r>
          </a:p>
        </p:txBody>
      </p:sp>
      <p:sp>
        <p:nvSpPr>
          <p:cNvPr id="44" name="Rectangle 43">
            <a:extLst>
              <a:ext uri="{FF2B5EF4-FFF2-40B4-BE49-F238E27FC236}">
                <a16:creationId xmlns:a16="http://schemas.microsoft.com/office/drawing/2014/main" id="{6900D582-1A61-9CD0-62C0-551063BB996B}"/>
              </a:ext>
            </a:extLst>
          </p:cNvPr>
          <p:cNvSpPr/>
          <p:nvPr/>
        </p:nvSpPr>
        <p:spPr>
          <a:xfrm>
            <a:off x="3925163" y="5516219"/>
            <a:ext cx="3145376" cy="611204"/>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numCol="1" rtlCol="0" anchor="t"/>
          <a:lstStyle/>
          <a:p>
            <a:r>
              <a:rPr lang="en-US" sz="1000" b="1">
                <a:latin typeface="U.S. Bank Circular" panose="020B0504010101010104" pitchFamily="34" charset="0"/>
                <a:cs typeface="U.S. Bank Circular" panose="020B0504010101010104" pitchFamily="34" charset="0"/>
              </a:rPr>
              <a:t>Core MVP – MC/DPG rollout - </a:t>
            </a:r>
            <a:r>
              <a:rPr lang="en-US" sz="900">
                <a:latin typeface="U.S. Bank Circular" panose="020B0504010101010104" pitchFamily="34" charset="0"/>
                <a:cs typeface="U.S. Bank Circular" panose="020B0504010101010104" pitchFamily="34" charset="0"/>
              </a:rPr>
              <a:t>Dashboards, Form and Frame, UCV</a:t>
            </a:r>
          </a:p>
          <a:p>
            <a:r>
              <a:rPr lang="en-US" sz="900" b="1">
                <a:latin typeface="U.S. Bank Circular" panose="020B0504010101010104" pitchFamily="34" charset="0"/>
                <a:cs typeface="U.S. Bank Circular" panose="020B0504010101010104" pitchFamily="34" charset="0"/>
              </a:rPr>
              <a:t>Customers of Customer (AH,SCF) - </a:t>
            </a:r>
            <a:r>
              <a:rPr lang="en-US" sz="800">
                <a:latin typeface="U.S. Bank Circular" panose="020B0504010101010104" pitchFamily="34" charset="0"/>
                <a:cs typeface="U.S. Bank Circular" panose="020B0504010101010104" pitchFamily="34" charset="0"/>
              </a:rPr>
              <a:t>Design Object Model, Dashboard</a:t>
            </a:r>
          </a:p>
          <a:p>
            <a:endParaRPr lang="en-US" sz="900">
              <a:latin typeface="U.S. Bank Circular" panose="020B0504010101010104" pitchFamily="34" charset="0"/>
              <a:cs typeface="U.S. Bank Circular" panose="020B0504010101010104" pitchFamily="34" charset="0"/>
            </a:endParaRPr>
          </a:p>
        </p:txBody>
      </p:sp>
      <p:sp>
        <p:nvSpPr>
          <p:cNvPr id="45" name="Rectangle 44">
            <a:extLst>
              <a:ext uri="{FF2B5EF4-FFF2-40B4-BE49-F238E27FC236}">
                <a16:creationId xmlns:a16="http://schemas.microsoft.com/office/drawing/2014/main" id="{B3F226D1-D84F-34D6-6520-43C60B8BFD6E}"/>
              </a:ext>
            </a:extLst>
          </p:cNvPr>
          <p:cNvSpPr/>
          <p:nvPr/>
        </p:nvSpPr>
        <p:spPr>
          <a:xfrm>
            <a:off x="7152352" y="5516219"/>
            <a:ext cx="2047403" cy="591583"/>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numCol="1" rtlCol="0" anchor="t"/>
          <a:lstStyle/>
          <a:p>
            <a:r>
              <a:rPr lang="en-US" sz="1000" b="1">
                <a:latin typeface="U.S. Bank Circular" panose="020B0504010101010104" pitchFamily="34" charset="0"/>
                <a:cs typeface="U.S. Bank Circular" panose="020B0504010101010104" pitchFamily="34" charset="0"/>
              </a:rPr>
              <a:t>Core 1.0 - </a:t>
            </a:r>
            <a:r>
              <a:rPr lang="en-US" sz="900">
                <a:latin typeface="U.S. Bank Circular" panose="020B0504010101010104" pitchFamily="34" charset="0"/>
                <a:cs typeface="U.S. Bank Circular" panose="020B0504010101010104" pitchFamily="34" charset="0"/>
              </a:rPr>
              <a:t>Customers only</a:t>
            </a:r>
          </a:p>
          <a:p>
            <a:r>
              <a:rPr lang="en-US" sz="900">
                <a:latin typeface="U.S. Bank Circular" panose="020B0504010101010104" pitchFamily="34" charset="0"/>
                <a:cs typeface="U.S. Bank Circular" panose="020B0504010101010104" pitchFamily="34" charset="0"/>
              </a:rPr>
              <a:t>KYC, CIP, DDA</a:t>
            </a:r>
          </a:p>
        </p:txBody>
      </p:sp>
      <p:sp>
        <p:nvSpPr>
          <p:cNvPr id="46" name="Rectangle 45">
            <a:extLst>
              <a:ext uri="{FF2B5EF4-FFF2-40B4-BE49-F238E27FC236}">
                <a16:creationId xmlns:a16="http://schemas.microsoft.com/office/drawing/2014/main" id="{0499F236-56EC-9CAE-349A-9E462019F426}"/>
              </a:ext>
            </a:extLst>
          </p:cNvPr>
          <p:cNvSpPr/>
          <p:nvPr/>
        </p:nvSpPr>
        <p:spPr>
          <a:xfrm>
            <a:off x="9281566" y="5516219"/>
            <a:ext cx="2589337" cy="591583"/>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numCol="1" rtlCol="0" anchor="t"/>
          <a:lstStyle/>
          <a:p>
            <a:r>
              <a:rPr lang="en-US" sz="1000" b="1">
                <a:latin typeface="U.S. Bank Circular" panose="020B0504010101010104" pitchFamily="34" charset="0"/>
                <a:cs typeface="U.S. Bank Circular" panose="020B0504010101010104" pitchFamily="34" charset="0"/>
              </a:rPr>
              <a:t>Core 2.0 - </a:t>
            </a:r>
            <a:r>
              <a:rPr lang="en-US" sz="900">
                <a:latin typeface="U.S. Bank Circular" panose="020B0504010101010104" pitchFamily="34" charset="0"/>
                <a:cs typeface="U.S. Bank Circular" panose="020B0504010101010104" pitchFamily="34" charset="0"/>
              </a:rPr>
              <a:t>Customers of Customer</a:t>
            </a:r>
            <a:endParaRPr lang="en-US">
              <a:latin typeface="U.S. Bank Circular" panose="020B0504010101010104" pitchFamily="34" charset="0"/>
              <a:cs typeface="U.S. Bank Circular" panose="020B0504010101010104" pitchFamily="34" charset="0"/>
            </a:endParaRPr>
          </a:p>
          <a:p>
            <a:r>
              <a:rPr lang="en-US" sz="900">
                <a:latin typeface="U.S. Bank Circular" panose="020B0504010101010104" pitchFamily="34" charset="0"/>
                <a:cs typeface="U.S. Bank Circular" panose="020B0504010101010104" pitchFamily="34" charset="0"/>
              </a:rPr>
              <a:t>KYC, CIP, DDA</a:t>
            </a:r>
          </a:p>
        </p:txBody>
      </p:sp>
      <p:sp>
        <p:nvSpPr>
          <p:cNvPr id="47" name="Rectangle 46">
            <a:extLst>
              <a:ext uri="{FF2B5EF4-FFF2-40B4-BE49-F238E27FC236}">
                <a16:creationId xmlns:a16="http://schemas.microsoft.com/office/drawing/2014/main" id="{CC54356D-326F-A862-6AE1-EB3E60C6B0B0}"/>
              </a:ext>
            </a:extLst>
          </p:cNvPr>
          <p:cNvSpPr/>
          <p:nvPr/>
        </p:nvSpPr>
        <p:spPr>
          <a:xfrm>
            <a:off x="1505042" y="5516272"/>
            <a:ext cx="2319826" cy="611889"/>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numCol="1" rtlCol="0" anchor="t"/>
          <a:lstStyle/>
          <a:p>
            <a:r>
              <a:rPr lang="en-US" sz="1000" b="1">
                <a:latin typeface="U.S. Bank Circular" panose="020B0504010101010104" pitchFamily="34" charset="0"/>
                <a:cs typeface="U.S. Bank Circular" panose="020B0504010101010104" pitchFamily="34" charset="0"/>
              </a:rPr>
              <a:t>Core Foundations</a:t>
            </a:r>
          </a:p>
          <a:p>
            <a:r>
              <a:rPr lang="en-US" sz="900">
                <a:latin typeface="U.S. Bank Circular" panose="020B0504010101010104" pitchFamily="34" charset="0"/>
                <a:cs typeface="U.S. Bank Circular" panose="020B0504010101010104" pitchFamily="34" charset="0"/>
              </a:rPr>
              <a:t>2023 - Corp Commons, Single Runtime POC, Form/Frame PoC</a:t>
            </a:r>
          </a:p>
        </p:txBody>
      </p:sp>
      <p:sp>
        <p:nvSpPr>
          <p:cNvPr id="3" name="Rectangle 2">
            <a:extLst>
              <a:ext uri="{FF2B5EF4-FFF2-40B4-BE49-F238E27FC236}">
                <a16:creationId xmlns:a16="http://schemas.microsoft.com/office/drawing/2014/main" id="{17B761C2-D485-D3E6-2543-1CA39BB80ADF}"/>
              </a:ext>
            </a:extLst>
          </p:cNvPr>
          <p:cNvSpPr/>
          <p:nvPr/>
        </p:nvSpPr>
        <p:spPr>
          <a:xfrm>
            <a:off x="1524443" y="2297824"/>
            <a:ext cx="3520440"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R1 - Go-live - April</a:t>
            </a:r>
          </a:p>
          <a:p>
            <a:r>
              <a:rPr lang="en-US" sz="1000">
                <a:latin typeface="U.S. Bank Circular" panose="020B0504010101010104" pitchFamily="34" charset="0"/>
                <a:cs typeface="U.S. Bank Circular" panose="020B0504010101010104" pitchFamily="34" charset="0"/>
              </a:rPr>
              <a:t>E2E onboarding for MSA on file Clients</a:t>
            </a:r>
          </a:p>
        </p:txBody>
      </p:sp>
      <p:sp>
        <p:nvSpPr>
          <p:cNvPr id="16" name="Rectangle 15">
            <a:extLst>
              <a:ext uri="{FF2B5EF4-FFF2-40B4-BE49-F238E27FC236}">
                <a16:creationId xmlns:a16="http://schemas.microsoft.com/office/drawing/2014/main" id="{5973A55A-B9F9-42DB-AEAB-885832DF8722}"/>
              </a:ext>
            </a:extLst>
          </p:cNvPr>
          <p:cNvSpPr/>
          <p:nvPr/>
        </p:nvSpPr>
        <p:spPr>
          <a:xfrm>
            <a:off x="5141203" y="2297824"/>
            <a:ext cx="1975104"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R2</a:t>
            </a:r>
            <a:r>
              <a:rPr lang="en-US" sz="1400">
                <a:latin typeface="U.S. Bank Circular" panose="020B0504010101010104" pitchFamily="34" charset="0"/>
                <a:cs typeface="U.S. Bank Circular" panose="020B0504010101010104"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rPr>
              <a:t>Non-MSA clients</a:t>
            </a:r>
            <a:endParaRPr kumimoji="0" lang="en-US" sz="11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endParaRPr>
          </a:p>
        </p:txBody>
      </p:sp>
      <p:sp>
        <p:nvSpPr>
          <p:cNvPr id="17" name="Rectangle 16">
            <a:extLst>
              <a:ext uri="{FF2B5EF4-FFF2-40B4-BE49-F238E27FC236}">
                <a16:creationId xmlns:a16="http://schemas.microsoft.com/office/drawing/2014/main" id="{F95FBF4B-8757-A469-D1E9-826D819B81E4}"/>
              </a:ext>
            </a:extLst>
          </p:cNvPr>
          <p:cNvSpPr/>
          <p:nvPr/>
        </p:nvSpPr>
        <p:spPr>
          <a:xfrm>
            <a:off x="7201818" y="2297824"/>
            <a:ext cx="2685395" cy="4592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R3</a:t>
            </a:r>
            <a:endParaRPr lang="en-US" sz="1400" b="1">
              <a:latin typeface="U.S. Bank Circular" panose="020B0504010101010104" pitchFamily="34" charset="0"/>
              <a:cs typeface="U.S. Bank Circular" panose="020B0504010101010104" pitchFamily="34" charset="0"/>
            </a:endParaRPr>
          </a:p>
          <a:p>
            <a:r>
              <a:rPr lang="en-US" sz="1000">
                <a:latin typeface="U.S. Bank Circular" panose="020B0504010101010104" pitchFamily="34" charset="0"/>
                <a:cs typeface="U.S. Bank Circular" panose="020B0504010101010104" pitchFamily="34" charset="0"/>
              </a:rPr>
              <a:t>SOR Integration- TPG(The Portfolio Genius)</a:t>
            </a:r>
          </a:p>
        </p:txBody>
      </p:sp>
      <p:sp>
        <p:nvSpPr>
          <p:cNvPr id="20" name="Rectangle 19">
            <a:extLst>
              <a:ext uri="{FF2B5EF4-FFF2-40B4-BE49-F238E27FC236}">
                <a16:creationId xmlns:a16="http://schemas.microsoft.com/office/drawing/2014/main" id="{9DF809F2-BE3B-5D13-9C3D-7048BF879E4C}"/>
              </a:ext>
            </a:extLst>
          </p:cNvPr>
          <p:cNvSpPr/>
          <p:nvPr/>
        </p:nvSpPr>
        <p:spPr>
          <a:xfrm>
            <a:off x="1522010" y="2843158"/>
            <a:ext cx="351858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Multi-VAM per participant</a:t>
            </a:r>
            <a:endParaRPr lang="en-US" sz="800">
              <a:latin typeface="U.S. Bank Circular" panose="020B0504010101010104" pitchFamily="34" charset="0"/>
              <a:cs typeface="U.S. Bank Circular" panose="020B0504010101010104" pitchFamily="34" charset="0"/>
            </a:endParaRPr>
          </a:p>
        </p:txBody>
      </p:sp>
      <p:sp>
        <p:nvSpPr>
          <p:cNvPr id="21" name="Rectangle 20">
            <a:extLst>
              <a:ext uri="{FF2B5EF4-FFF2-40B4-BE49-F238E27FC236}">
                <a16:creationId xmlns:a16="http://schemas.microsoft.com/office/drawing/2014/main" id="{8EFA540B-02E5-3CF5-2784-9706D693D185}"/>
              </a:ext>
            </a:extLst>
          </p:cNvPr>
          <p:cNvSpPr/>
          <p:nvPr/>
        </p:nvSpPr>
        <p:spPr>
          <a:xfrm>
            <a:off x="5138770" y="2843158"/>
            <a:ext cx="1970387"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0" lang="en-US" sz="10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rPr>
              <a:t>Participant intake UI</a:t>
            </a:r>
          </a:p>
          <a:p>
            <a:r>
              <a:rPr lang="en-US" sz="1000">
                <a:solidFill>
                  <a:prstClr val="white"/>
                </a:solidFill>
                <a:latin typeface="U.S. Bank Circular" panose="020B0504010101010104" pitchFamily="34" charset="0"/>
                <a:cs typeface="U.S. Bank Circular" panose="020B0504010101010104" pitchFamily="34" charset="0"/>
              </a:rPr>
              <a:t>Participant Bulk upload</a:t>
            </a:r>
            <a:endParaRPr kumimoji="0" lang="en-US" sz="1100" b="0" i="0" u="none" strike="noStrike" kern="1200" cap="none" spc="0" normalizeH="0" baseline="0" noProof="0">
              <a:ln>
                <a:noFill/>
              </a:ln>
              <a:solidFill>
                <a:prstClr val="white"/>
              </a:solidFill>
              <a:effectLst/>
              <a:uLnTx/>
              <a:uFillTx/>
              <a:latin typeface="U.S. Bank Circular" panose="020B0504010101010104" pitchFamily="34" charset="0"/>
              <a:cs typeface="U.S. Bank Circular" panose="020B0504010101010104" pitchFamily="34" charset="0"/>
            </a:endParaRPr>
          </a:p>
        </p:txBody>
      </p:sp>
      <p:sp>
        <p:nvSpPr>
          <p:cNvPr id="22" name="Rectangle 21">
            <a:extLst>
              <a:ext uri="{FF2B5EF4-FFF2-40B4-BE49-F238E27FC236}">
                <a16:creationId xmlns:a16="http://schemas.microsoft.com/office/drawing/2014/main" id="{79FEB597-28BD-6E64-4320-3D5803F48ADA}"/>
              </a:ext>
            </a:extLst>
          </p:cNvPr>
          <p:cNvSpPr/>
          <p:nvPr/>
        </p:nvSpPr>
        <p:spPr>
          <a:xfrm>
            <a:off x="7199385" y="2843158"/>
            <a:ext cx="2685395"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Multi-TIN VAM</a:t>
            </a:r>
          </a:p>
        </p:txBody>
      </p:sp>
      <p:sp>
        <p:nvSpPr>
          <p:cNvPr id="49" name="Rectangle 48">
            <a:extLst>
              <a:ext uri="{FF2B5EF4-FFF2-40B4-BE49-F238E27FC236}">
                <a16:creationId xmlns:a16="http://schemas.microsoft.com/office/drawing/2014/main" id="{8F552706-08E5-55FF-8157-C755A6950128}"/>
              </a:ext>
            </a:extLst>
          </p:cNvPr>
          <p:cNvSpPr/>
          <p:nvPr/>
        </p:nvSpPr>
        <p:spPr>
          <a:xfrm>
            <a:off x="98641" y="6319634"/>
            <a:ext cx="4468437" cy="467696"/>
          </a:xfrm>
          <a:prstGeom prst="rect">
            <a:avLst/>
          </a:prstGeom>
          <a:ln w="12700">
            <a:noFill/>
          </a:ln>
        </p:spPr>
        <p:style>
          <a:lnRef idx="2">
            <a:schemeClr val="dk1"/>
          </a:lnRef>
          <a:fillRef idx="1">
            <a:schemeClr val="lt1"/>
          </a:fillRef>
          <a:effectRef idx="0">
            <a:schemeClr val="dk1"/>
          </a:effectRef>
          <a:fontRef idx="minor">
            <a:schemeClr val="dk1"/>
          </a:fontRef>
        </p:style>
        <p:txBody>
          <a:bodyPr lIns="91440" tIns="45720" rIns="91440" bIns="45720" rtlCol="0" anchor="t"/>
          <a:lstStyle/>
          <a:p>
            <a:r>
              <a:rPr lang="en-US" sz="900">
                <a:latin typeface="U.S. Bank Circular" panose="020B0504010101010104" pitchFamily="34" charset="0"/>
                <a:cs typeface="U.S. Bank Circular" panose="020B0504010101010104" pitchFamily="34" charset="0"/>
              </a:rPr>
              <a:t>* Core strategy and implementation started in 2023. Corporate</a:t>
            </a:r>
            <a:r>
              <a:rPr lang="en-US" sz="900" b="1">
                <a:latin typeface="U.S. Bank Circular" panose="020B0504010101010104" pitchFamily="34" charset="0"/>
                <a:cs typeface="U.S. Bank Circular" panose="020B0504010101010104" pitchFamily="34" charset="0"/>
              </a:rPr>
              <a:t> </a:t>
            </a:r>
            <a:r>
              <a:rPr lang="en-US" sz="900">
                <a:latin typeface="U.S. Bank Circular" panose="020B0504010101010104" pitchFamily="34" charset="0"/>
                <a:cs typeface="U.S. Bank Circular" panose="020B0504010101010104" pitchFamily="34" charset="0"/>
              </a:rPr>
              <a:t>Commons</a:t>
            </a:r>
            <a:r>
              <a:rPr lang="en-US" sz="900" b="1">
                <a:latin typeface="U.S. Bank Circular" panose="020B0504010101010104" pitchFamily="34" charset="0"/>
                <a:cs typeface="U.S. Bank Circular" panose="020B0504010101010104" pitchFamily="34" charset="0"/>
              </a:rPr>
              <a:t> </a:t>
            </a:r>
            <a:r>
              <a:rPr lang="en-US" sz="900">
                <a:latin typeface="U.S. Bank Circular" panose="020B0504010101010104" pitchFamily="34" charset="0"/>
                <a:cs typeface="U.S. Bank Circular" panose="020B0504010101010104" pitchFamily="34" charset="0"/>
              </a:rPr>
              <a:t>Objects and API implementation was the first significant deliverable of Core in 2023.</a:t>
            </a:r>
          </a:p>
        </p:txBody>
      </p:sp>
      <p:sp>
        <p:nvSpPr>
          <p:cNvPr id="27" name="Rectangle 26">
            <a:extLst>
              <a:ext uri="{FF2B5EF4-FFF2-40B4-BE49-F238E27FC236}">
                <a16:creationId xmlns:a16="http://schemas.microsoft.com/office/drawing/2014/main" id="{A0D3D7E5-2595-EF9A-B24B-104EA1F399DD}"/>
              </a:ext>
            </a:extLst>
          </p:cNvPr>
          <p:cNvSpPr/>
          <p:nvPr/>
        </p:nvSpPr>
        <p:spPr>
          <a:xfrm>
            <a:off x="1522010" y="1619897"/>
            <a:ext cx="850354"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000" b="1">
                <a:latin typeface="U.S. Bank Circular" panose="020B0504010101010104" pitchFamily="34" charset="0"/>
                <a:cs typeface="U.S. Bank Circular" panose="020B0504010101010104" pitchFamily="34" charset="0"/>
              </a:rPr>
              <a:t>R2.1</a:t>
            </a:r>
          </a:p>
          <a:p>
            <a:r>
              <a:rPr lang="en-US" sz="800">
                <a:latin typeface="U.S. Bank Circular" panose="020B0504010101010104" pitchFamily="34" charset="0"/>
                <a:cs typeface="U.S. Bank Circular" panose="020B0504010101010104" pitchFamily="34" charset="0"/>
              </a:rPr>
              <a:t>Initiate Onboarding, Risk Approval</a:t>
            </a:r>
          </a:p>
        </p:txBody>
      </p:sp>
      <p:sp>
        <p:nvSpPr>
          <p:cNvPr id="30" name="Rectangle 29">
            <a:extLst>
              <a:ext uri="{FF2B5EF4-FFF2-40B4-BE49-F238E27FC236}">
                <a16:creationId xmlns:a16="http://schemas.microsoft.com/office/drawing/2014/main" id="{DCAC776A-C14D-EFE7-3EA4-FCF18F4F8867}"/>
              </a:ext>
            </a:extLst>
          </p:cNvPr>
          <p:cNvSpPr/>
          <p:nvPr/>
        </p:nvSpPr>
        <p:spPr>
          <a:xfrm>
            <a:off x="2454661" y="1619897"/>
            <a:ext cx="3478765"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dirty="0">
                <a:latin typeface="U.S. Bank Circular" panose="020B0504010101010104" pitchFamily="34" charset="0"/>
                <a:cs typeface="U.S. Bank Circular" panose="020B0504010101010104" pitchFamily="34" charset="0"/>
              </a:rPr>
              <a:t>R3.0</a:t>
            </a:r>
            <a:endParaRPr lang="en-US" dirty="0">
              <a:latin typeface="U.S. Bank Circular" panose="020B0504010101010104" pitchFamily="34" charset="0"/>
              <a:cs typeface="U.S. Bank Circular" panose="020B0504010101010104" pitchFamily="34" charset="0"/>
            </a:endParaRPr>
          </a:p>
          <a:p>
            <a:r>
              <a:rPr lang="en-US" sz="900" dirty="0">
                <a:latin typeface="U.S. Bank Circular" panose="020B0504010101010104" pitchFamily="34" charset="0"/>
                <a:cs typeface="U.S. Bank Circular" panose="020B0504010101010104" pitchFamily="34" charset="0"/>
              </a:rPr>
              <a:t>SWP user tasks for CME and GSF, SWP integrations, FLAG framework</a:t>
            </a:r>
            <a:endParaRPr lang="en-US" dirty="0">
              <a:latin typeface="U.S. Bank Circular" panose="020B0504010101010104" pitchFamily="34" charset="0"/>
              <a:cs typeface="U.S. Bank Circular" panose="020B0504010101010104" pitchFamily="34" charset="0"/>
            </a:endParaRPr>
          </a:p>
        </p:txBody>
      </p:sp>
      <p:sp>
        <p:nvSpPr>
          <p:cNvPr id="31" name="Rectangle 30">
            <a:extLst>
              <a:ext uri="{FF2B5EF4-FFF2-40B4-BE49-F238E27FC236}">
                <a16:creationId xmlns:a16="http://schemas.microsoft.com/office/drawing/2014/main" id="{2B8E4A1C-AC2F-D791-E254-5BA49FDFD79E}"/>
              </a:ext>
            </a:extLst>
          </p:cNvPr>
          <p:cNvSpPr/>
          <p:nvPr/>
        </p:nvSpPr>
        <p:spPr>
          <a:xfrm>
            <a:off x="6001714" y="1619897"/>
            <a:ext cx="2472046" cy="5943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R4.0 – SWP Event 3b</a:t>
            </a:r>
            <a:endParaRPr lang="en-US" sz="1100" b="1">
              <a:solidFill>
                <a:srgbClr val="FFFF00"/>
              </a:solidFill>
              <a:latin typeface="U.S. Bank Circular" panose="020B0504010101010104" pitchFamily="34" charset="0"/>
              <a:cs typeface="U.S. Bank Circular" panose="020B0504010101010104" pitchFamily="34" charset="0"/>
            </a:endParaRPr>
          </a:p>
          <a:p>
            <a:r>
              <a:rPr lang="en-US" sz="800">
                <a:latin typeface="U.S. Bank Circular" panose="020B0504010101010104" pitchFamily="34" charset="0"/>
                <a:cs typeface="U.S. Bank Circular" panose="020B0504010101010104" pitchFamily="34" charset="0"/>
              </a:rPr>
              <a:t>Enabling CDO BL on Initiate Onboarding, Risk Assessment, Approvals and SWP tasks in addition to SWP new APIs and update to existing APIs</a:t>
            </a:r>
          </a:p>
        </p:txBody>
      </p:sp>
      <p:sp>
        <p:nvSpPr>
          <p:cNvPr id="25" name="Rectangle 24">
            <a:extLst>
              <a:ext uri="{FF2B5EF4-FFF2-40B4-BE49-F238E27FC236}">
                <a16:creationId xmlns:a16="http://schemas.microsoft.com/office/drawing/2014/main" id="{ECD1153E-42A4-1E84-2174-5B3F66ACB67F}"/>
              </a:ext>
            </a:extLst>
          </p:cNvPr>
          <p:cNvSpPr/>
          <p:nvPr/>
        </p:nvSpPr>
        <p:spPr>
          <a:xfrm>
            <a:off x="1522011" y="3397913"/>
            <a:ext cx="3524442"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b="1">
                <a:latin typeface="U.S. Bank Circular" panose="020B0504010101010104" pitchFamily="34" charset="0"/>
                <a:cs typeface="U.S. Bank Circular" panose="020B0504010101010104" pitchFamily="34" charset="0"/>
              </a:rPr>
              <a:t>DPG Go live – April</a:t>
            </a:r>
          </a:p>
          <a:p>
            <a:r>
              <a:rPr lang="en-US" sz="1000">
                <a:latin typeface="U.S. Bank Circular" panose="020B0504010101010104" pitchFamily="34" charset="0"/>
                <a:cs typeface="U.S. Bank Circular" panose="020B0504010101010104" pitchFamily="34" charset="0"/>
              </a:rPr>
              <a:t>DPG- Marketer, Regulatory O</a:t>
            </a:r>
          </a:p>
        </p:txBody>
      </p:sp>
      <p:sp>
        <p:nvSpPr>
          <p:cNvPr id="26" name="Rectangle 25">
            <a:extLst>
              <a:ext uri="{FF2B5EF4-FFF2-40B4-BE49-F238E27FC236}">
                <a16:creationId xmlns:a16="http://schemas.microsoft.com/office/drawing/2014/main" id="{F0416D92-8819-0C29-2A07-2B51903097F0}"/>
              </a:ext>
            </a:extLst>
          </p:cNvPr>
          <p:cNvSpPr/>
          <p:nvPr/>
        </p:nvSpPr>
        <p:spPr>
          <a:xfrm>
            <a:off x="3199976" y="979210"/>
            <a:ext cx="2397700" cy="6248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dirty="0">
                <a:latin typeface="U.S. Bank Circular" panose="020B0504010101010104" pitchFamily="34" charset="0"/>
                <a:cs typeface="U.S. Bank Circular" panose="020B0504010101010104" pitchFamily="34" charset="0"/>
              </a:rPr>
              <a:t>R 2.0  - Go-live – March</a:t>
            </a:r>
          </a:p>
          <a:p>
            <a:r>
              <a:rPr lang="en-US" sz="900" dirty="0">
                <a:latin typeface="U.S. Bank Circular" panose="020B0504010101010104" pitchFamily="34" charset="0"/>
                <a:cs typeface="U.S. Bank Circular" panose="020B0504010101010104" pitchFamily="34" charset="0"/>
              </a:rPr>
              <a:t>Initiate Onboarding, dashboard, document management, alerts &amp; notifications </a:t>
            </a:r>
            <a:endParaRPr lang="en-US" dirty="0">
              <a:latin typeface="U.S. Bank Circular" panose="020B0504010101010104" pitchFamily="34" charset="0"/>
              <a:cs typeface="U.S. Bank Circular" panose="020B0504010101010104" pitchFamily="34" charset="0"/>
            </a:endParaRPr>
          </a:p>
        </p:txBody>
      </p:sp>
      <p:sp>
        <p:nvSpPr>
          <p:cNvPr id="28" name="Rectangle 27">
            <a:extLst>
              <a:ext uri="{FF2B5EF4-FFF2-40B4-BE49-F238E27FC236}">
                <a16:creationId xmlns:a16="http://schemas.microsoft.com/office/drawing/2014/main" id="{1F146E91-1662-0C65-0E1F-1D83837CC173}"/>
              </a:ext>
            </a:extLst>
          </p:cNvPr>
          <p:cNvSpPr/>
          <p:nvPr/>
        </p:nvSpPr>
        <p:spPr>
          <a:xfrm>
            <a:off x="5666109" y="974166"/>
            <a:ext cx="1404425" cy="6248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dirty="0">
                <a:latin typeface="U.S. Bank Circular" panose="020B0504010101010104" pitchFamily="34" charset="0"/>
                <a:cs typeface="U.S. Bank Circular" panose="020B0504010101010104" pitchFamily="34" charset="0"/>
              </a:rPr>
              <a:t>R 2.1</a:t>
            </a:r>
          </a:p>
          <a:p>
            <a:r>
              <a:rPr lang="en-US" sz="800" dirty="0">
                <a:latin typeface="U.S. Bank Circular" panose="020B0504010101010104" pitchFamily="34" charset="0"/>
                <a:cs typeface="U.S. Bank Circular" panose="020B0504010101010104" pitchFamily="34" charset="0"/>
              </a:rPr>
              <a:t>Bug fixes, customer feedback</a:t>
            </a:r>
            <a:r>
              <a:rPr lang="en-US" sz="900" dirty="0">
                <a:latin typeface="U.S. Bank Circular" panose="020B0504010101010104" pitchFamily="34" charset="0"/>
                <a:cs typeface="U.S. Bank Circular" panose="020B0504010101010104" pitchFamily="34" charset="0"/>
              </a:rPr>
              <a:t> </a:t>
            </a:r>
            <a:endParaRPr lang="en-US" dirty="0">
              <a:latin typeface="U.S. Bank Circular" panose="020B0504010101010104" pitchFamily="34" charset="0"/>
              <a:cs typeface="U.S. Bank Circular" panose="020B0504010101010104" pitchFamily="34" charset="0"/>
            </a:endParaRPr>
          </a:p>
        </p:txBody>
      </p:sp>
      <p:sp>
        <p:nvSpPr>
          <p:cNvPr id="29" name="Rectangle 28">
            <a:extLst>
              <a:ext uri="{FF2B5EF4-FFF2-40B4-BE49-F238E27FC236}">
                <a16:creationId xmlns:a16="http://schemas.microsoft.com/office/drawing/2014/main" id="{4D13E02D-3D97-AFD9-7093-2326CFF2CEF8}"/>
              </a:ext>
            </a:extLst>
          </p:cNvPr>
          <p:cNvSpPr/>
          <p:nvPr/>
        </p:nvSpPr>
        <p:spPr>
          <a:xfrm>
            <a:off x="7109157" y="989394"/>
            <a:ext cx="1026290" cy="5943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100" b="1" dirty="0">
                <a:latin typeface="U.S. Bank Circular" panose="020B0504010101010104" pitchFamily="34" charset="0"/>
                <a:cs typeface="U.S. Bank Circular" panose="020B0504010101010104" pitchFamily="34" charset="0"/>
              </a:rPr>
              <a:t>R 3.0</a:t>
            </a:r>
          </a:p>
          <a:p>
            <a:r>
              <a:rPr lang="en-US" sz="800" dirty="0">
                <a:latin typeface="U.S. Bank Circular" panose="020B0504010101010104" pitchFamily="34" charset="0"/>
                <a:cs typeface="U.S. Bank Circular" panose="020B0504010101010104" pitchFamily="34" charset="0"/>
              </a:rPr>
              <a:t>Clone/cancel events</a:t>
            </a:r>
            <a:r>
              <a:rPr lang="en-US" sz="900" dirty="0">
                <a:latin typeface="U.S. Bank Circular" panose="020B0504010101010104" pitchFamily="34" charset="0"/>
                <a:cs typeface="U.S. Bank Circular" panose="020B0504010101010104" pitchFamily="34" charset="0"/>
              </a:rPr>
              <a:t> </a:t>
            </a:r>
            <a:endParaRPr lang="en-US" dirty="0">
              <a:latin typeface="U.S. Bank Circular" panose="020B0504010101010104" pitchFamily="34" charset="0"/>
              <a:cs typeface="U.S. Bank Circular" panose="020B0504010101010104" pitchFamily="34" charset="0"/>
            </a:endParaRPr>
          </a:p>
        </p:txBody>
      </p:sp>
      <p:sp>
        <p:nvSpPr>
          <p:cNvPr id="50" name="Rectangle 49">
            <a:extLst>
              <a:ext uri="{FF2B5EF4-FFF2-40B4-BE49-F238E27FC236}">
                <a16:creationId xmlns:a16="http://schemas.microsoft.com/office/drawing/2014/main" id="{A7A61BAF-D9BD-62F0-CCB4-0E55CAAA50E8}"/>
              </a:ext>
            </a:extLst>
          </p:cNvPr>
          <p:cNvSpPr/>
          <p:nvPr/>
        </p:nvSpPr>
        <p:spPr>
          <a:xfrm>
            <a:off x="8174070" y="997189"/>
            <a:ext cx="3689169" cy="562784"/>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Prod Support &amp; BAU</a:t>
            </a:r>
            <a:endParaRPr lang="en-US">
              <a:latin typeface="U.S. Bank Circular" panose="020B0504010101010104" pitchFamily="34" charset="0"/>
              <a:cs typeface="U.S. Bank Circular" panose="020B0504010101010104" pitchFamily="34" charset="0"/>
            </a:endParaRPr>
          </a:p>
        </p:txBody>
      </p:sp>
      <p:sp>
        <p:nvSpPr>
          <p:cNvPr id="51" name="Rectangle 50">
            <a:extLst>
              <a:ext uri="{FF2B5EF4-FFF2-40B4-BE49-F238E27FC236}">
                <a16:creationId xmlns:a16="http://schemas.microsoft.com/office/drawing/2014/main" id="{EDEEDA25-22C5-E650-6D3A-A03BDDF88590}"/>
              </a:ext>
            </a:extLst>
          </p:cNvPr>
          <p:cNvSpPr/>
          <p:nvPr/>
        </p:nvSpPr>
        <p:spPr>
          <a:xfrm>
            <a:off x="8572529" y="1619897"/>
            <a:ext cx="3298374" cy="59436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Prod Support &amp; BAU</a:t>
            </a:r>
            <a:endParaRPr lang="en-US" sz="1100">
              <a:latin typeface="U.S. Bank Circular" panose="020B0504010101010104" pitchFamily="34" charset="0"/>
              <a:cs typeface="U.S. Bank Circular" panose="020B0504010101010104" pitchFamily="34" charset="0"/>
            </a:endParaRPr>
          </a:p>
        </p:txBody>
      </p:sp>
      <p:sp>
        <p:nvSpPr>
          <p:cNvPr id="52" name="Rectangle 51">
            <a:extLst>
              <a:ext uri="{FF2B5EF4-FFF2-40B4-BE49-F238E27FC236}">
                <a16:creationId xmlns:a16="http://schemas.microsoft.com/office/drawing/2014/main" id="{8F79E9AE-A4F6-D87C-E667-0A6F85101D3C}"/>
              </a:ext>
            </a:extLst>
          </p:cNvPr>
          <p:cNvSpPr/>
          <p:nvPr/>
        </p:nvSpPr>
        <p:spPr>
          <a:xfrm>
            <a:off x="10006611" y="2297824"/>
            <a:ext cx="1866725" cy="459297"/>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3" name="Rectangle 52">
            <a:extLst>
              <a:ext uri="{FF2B5EF4-FFF2-40B4-BE49-F238E27FC236}">
                <a16:creationId xmlns:a16="http://schemas.microsoft.com/office/drawing/2014/main" id="{17C7F60B-BEAB-BE41-8E91-FF54E809E342}"/>
              </a:ext>
            </a:extLst>
          </p:cNvPr>
          <p:cNvSpPr/>
          <p:nvPr/>
        </p:nvSpPr>
        <p:spPr>
          <a:xfrm>
            <a:off x="10004178" y="2843158"/>
            <a:ext cx="1866725" cy="45720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6" name="Rectangle 55">
            <a:extLst>
              <a:ext uri="{FF2B5EF4-FFF2-40B4-BE49-F238E27FC236}">
                <a16:creationId xmlns:a16="http://schemas.microsoft.com/office/drawing/2014/main" id="{0B71C68F-7F94-136A-4B18-7E63DA8BC7C6}"/>
              </a:ext>
            </a:extLst>
          </p:cNvPr>
          <p:cNvSpPr/>
          <p:nvPr/>
        </p:nvSpPr>
        <p:spPr>
          <a:xfrm>
            <a:off x="5138771" y="3397913"/>
            <a:ext cx="1970387"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U.S. Bank Circular" panose="020B0504010101010104" pitchFamily="34" charset="0"/>
                <a:cs typeface="U.S. Bank Circular" panose="020B0504010101010104" pitchFamily="34" charset="0"/>
              </a:rPr>
              <a:t>R2</a:t>
            </a:r>
          </a:p>
          <a:p>
            <a:r>
              <a:rPr lang="en-US" sz="1000">
                <a:latin typeface="U.S. Bank Circular" panose="020B0504010101010104" pitchFamily="34" charset="0"/>
                <a:cs typeface="U.S. Bank Circular" panose="020B0504010101010104" pitchFamily="34" charset="0"/>
              </a:rPr>
              <a:t>Calypso account setup, Salesforce opportunity</a:t>
            </a:r>
          </a:p>
        </p:txBody>
      </p:sp>
      <p:sp>
        <p:nvSpPr>
          <p:cNvPr id="57" name="Rectangle 56">
            <a:extLst>
              <a:ext uri="{FF2B5EF4-FFF2-40B4-BE49-F238E27FC236}">
                <a16:creationId xmlns:a16="http://schemas.microsoft.com/office/drawing/2014/main" id="{02CC27B5-6E18-E71B-6DC4-CC525A6ABD41}"/>
              </a:ext>
            </a:extLst>
          </p:cNvPr>
          <p:cNvSpPr/>
          <p:nvPr/>
        </p:nvSpPr>
        <p:spPr>
          <a:xfrm>
            <a:off x="7199386" y="3397913"/>
            <a:ext cx="345544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U.S. Bank Circular" panose="020B0504010101010104" pitchFamily="34" charset="0"/>
                <a:cs typeface="U.S. Bank Circular" panose="020B0504010101010104" pitchFamily="34" charset="0"/>
              </a:rPr>
              <a:t>FX rollout (to be confirmed)</a:t>
            </a:r>
          </a:p>
          <a:p>
            <a:r>
              <a:rPr lang="en-US" sz="1000">
                <a:latin typeface="U.S. Bank Circular" panose="020B0504010101010104" pitchFamily="34" charset="0"/>
                <a:cs typeface="U.S. Bank Circular" panose="020B0504010101010104" pitchFamily="34" charset="0"/>
              </a:rPr>
              <a:t>Spot/Non-spot trade products, Marketer, Regulatory Onboarding, WSS account Setup</a:t>
            </a:r>
          </a:p>
        </p:txBody>
      </p:sp>
      <p:sp>
        <p:nvSpPr>
          <p:cNvPr id="58" name="Rectangle 57">
            <a:extLst>
              <a:ext uri="{FF2B5EF4-FFF2-40B4-BE49-F238E27FC236}">
                <a16:creationId xmlns:a16="http://schemas.microsoft.com/office/drawing/2014/main" id="{5685ACBD-8F8F-2C8B-885D-37D88E06F091}"/>
              </a:ext>
            </a:extLst>
          </p:cNvPr>
          <p:cNvSpPr/>
          <p:nvPr/>
        </p:nvSpPr>
        <p:spPr>
          <a:xfrm>
            <a:off x="4155483" y="3940282"/>
            <a:ext cx="4394156" cy="453753"/>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100" b="1">
                <a:latin typeface="U.S. Bank Circular" panose="020B0504010101010104" pitchFamily="34" charset="0"/>
                <a:cs typeface="U.S. Bank Circular" panose="020B0504010101010104" pitchFamily="34" charset="0"/>
              </a:rPr>
              <a:t>R1</a:t>
            </a:r>
          </a:p>
          <a:p>
            <a:r>
              <a:rPr lang="en-US" sz="1000">
                <a:latin typeface="U.S. Bank Circular" panose="020B0504010101010104" pitchFamily="34" charset="0"/>
                <a:cs typeface="U.S. Bank Circular" panose="020B0504010101010104" pitchFamily="34" charset="0"/>
              </a:rPr>
              <a:t>Sales team -Initiate onboarding, prefill, supplier – provide data/doc, legal team review</a:t>
            </a:r>
          </a:p>
        </p:txBody>
      </p:sp>
      <p:sp>
        <p:nvSpPr>
          <p:cNvPr id="33" name="Rectangle 32">
            <a:extLst>
              <a:ext uri="{FF2B5EF4-FFF2-40B4-BE49-F238E27FC236}">
                <a16:creationId xmlns:a16="http://schemas.microsoft.com/office/drawing/2014/main" id="{33A6F6C3-6BFE-CB3F-DAEF-84EC71E40FB1}"/>
              </a:ext>
            </a:extLst>
          </p:cNvPr>
          <p:cNvSpPr/>
          <p:nvPr/>
        </p:nvSpPr>
        <p:spPr>
          <a:xfrm>
            <a:off x="8623653" y="3940282"/>
            <a:ext cx="1315823"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100" b="1">
                <a:latin typeface="U.S. Bank Circular" panose="020B0504010101010104" pitchFamily="34" charset="0"/>
                <a:cs typeface="U.S. Bank Circular" panose="020B0504010101010104" pitchFamily="34" charset="0"/>
              </a:rPr>
              <a:t>R2</a:t>
            </a:r>
          </a:p>
          <a:p>
            <a:r>
              <a:rPr lang="en-US" sz="1000" err="1">
                <a:latin typeface="U.S. Bank Circular" panose="020B0504010101010104" pitchFamily="34" charset="0"/>
                <a:cs typeface="U.S. Bank Circular" panose="020B0504010101010104" pitchFamily="34" charset="0"/>
              </a:rPr>
              <a:t>eSign</a:t>
            </a:r>
            <a:r>
              <a:rPr lang="en-US" sz="1000">
                <a:latin typeface="U.S. Bank Circular" panose="020B0504010101010104" pitchFamily="34" charset="0"/>
                <a:cs typeface="U.S. Bank Circular" panose="020B0504010101010104" pitchFamily="34" charset="0"/>
              </a:rPr>
              <a:t>, automate </a:t>
            </a:r>
            <a:r>
              <a:rPr lang="en-US" sz="1000" err="1">
                <a:latin typeface="U.S. Bank Circular" panose="020B0504010101010104" pitchFamily="34" charset="0"/>
                <a:cs typeface="U.S. Bank Circular" panose="020B0504010101010104" pitchFamily="34" charset="0"/>
              </a:rPr>
              <a:t>backoffice</a:t>
            </a:r>
            <a:r>
              <a:rPr lang="en-US" sz="1000">
                <a:latin typeface="U.S. Bank Circular" panose="020B0504010101010104" pitchFamily="34" charset="0"/>
                <a:cs typeface="U.S. Bank Circular" panose="020B0504010101010104" pitchFamily="34" charset="0"/>
              </a:rPr>
              <a:t> flow</a:t>
            </a:r>
          </a:p>
        </p:txBody>
      </p:sp>
      <p:sp>
        <p:nvSpPr>
          <p:cNvPr id="35" name="Rectangle 34">
            <a:extLst>
              <a:ext uri="{FF2B5EF4-FFF2-40B4-BE49-F238E27FC236}">
                <a16:creationId xmlns:a16="http://schemas.microsoft.com/office/drawing/2014/main" id="{CCDF42CF-10C7-8C38-53C9-34DDE019D6D0}"/>
              </a:ext>
            </a:extLst>
          </p:cNvPr>
          <p:cNvSpPr/>
          <p:nvPr/>
        </p:nvSpPr>
        <p:spPr>
          <a:xfrm>
            <a:off x="7805912" y="5012094"/>
            <a:ext cx="3265530" cy="461262"/>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000">
                <a:latin typeface="U.S. Bank Circular" panose="020B0504010101010104" pitchFamily="34" charset="0"/>
                <a:cs typeface="U.S. Bank Circular" panose="020B0504010101010104" pitchFamily="34" charset="0"/>
              </a:rPr>
              <a:t>LGIP – Investor onboarding workflow</a:t>
            </a:r>
          </a:p>
          <a:p>
            <a:r>
              <a:rPr lang="en-US" sz="1000">
                <a:latin typeface="U.S. Bank Circular" panose="020B0504010101010104" pitchFamily="34" charset="0"/>
                <a:cs typeface="U.S. Bank Circular" panose="020B0504010101010104" pitchFamily="34" charset="0"/>
              </a:rPr>
              <a:t>Collect data per state funds, review, sanction screening</a:t>
            </a:r>
          </a:p>
        </p:txBody>
      </p:sp>
      <p:sp>
        <p:nvSpPr>
          <p:cNvPr id="37" name="Rectangle 36">
            <a:extLst>
              <a:ext uri="{FF2B5EF4-FFF2-40B4-BE49-F238E27FC236}">
                <a16:creationId xmlns:a16="http://schemas.microsoft.com/office/drawing/2014/main" id="{D3442438-9980-5A4C-A6A8-D2B1FDDE0279}"/>
              </a:ext>
            </a:extLst>
          </p:cNvPr>
          <p:cNvSpPr/>
          <p:nvPr/>
        </p:nvSpPr>
        <p:spPr>
          <a:xfrm>
            <a:off x="4155484" y="4486428"/>
            <a:ext cx="3566160" cy="428956"/>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Participant data collection, CIP, KYC, Hogan CIS/DDA</a:t>
            </a:r>
          </a:p>
        </p:txBody>
      </p:sp>
      <p:sp>
        <p:nvSpPr>
          <p:cNvPr id="54" name="Rectangle 53">
            <a:extLst>
              <a:ext uri="{FF2B5EF4-FFF2-40B4-BE49-F238E27FC236}">
                <a16:creationId xmlns:a16="http://schemas.microsoft.com/office/drawing/2014/main" id="{E45190DF-ABE2-F028-4F44-AB62612FC6CF}"/>
              </a:ext>
            </a:extLst>
          </p:cNvPr>
          <p:cNvSpPr/>
          <p:nvPr/>
        </p:nvSpPr>
        <p:spPr>
          <a:xfrm>
            <a:off x="10772762" y="3397913"/>
            <a:ext cx="1098142" cy="457200"/>
          </a:xfrm>
          <a:prstGeom prst="rect">
            <a:avLst/>
          </a:prstGeom>
          <a:ln>
            <a:noFill/>
          </a:ln>
        </p:spPr>
        <p:style>
          <a:lnRef idx="1">
            <a:schemeClr val="accent1"/>
          </a:lnRef>
          <a:fillRef idx="2">
            <a:schemeClr val="accent1"/>
          </a:fillRef>
          <a:effectRef idx="1">
            <a:schemeClr val="accent1"/>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5" name="Rectangle 54">
            <a:extLst>
              <a:ext uri="{FF2B5EF4-FFF2-40B4-BE49-F238E27FC236}">
                <a16:creationId xmlns:a16="http://schemas.microsoft.com/office/drawing/2014/main" id="{F962E585-B29D-ECE5-4A59-C1E77EAEF004}"/>
              </a:ext>
            </a:extLst>
          </p:cNvPr>
          <p:cNvSpPr/>
          <p:nvPr/>
        </p:nvSpPr>
        <p:spPr>
          <a:xfrm>
            <a:off x="10017514" y="3940282"/>
            <a:ext cx="1853389" cy="457200"/>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59" name="Rectangle 58">
            <a:extLst>
              <a:ext uri="{FF2B5EF4-FFF2-40B4-BE49-F238E27FC236}">
                <a16:creationId xmlns:a16="http://schemas.microsoft.com/office/drawing/2014/main" id="{9756FECF-29AC-47ED-1A94-26C5A1141162}"/>
              </a:ext>
            </a:extLst>
          </p:cNvPr>
          <p:cNvSpPr/>
          <p:nvPr/>
        </p:nvSpPr>
        <p:spPr>
          <a:xfrm>
            <a:off x="7805912" y="4485616"/>
            <a:ext cx="4064992" cy="429768"/>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60" name="Rectangle 59">
            <a:extLst>
              <a:ext uri="{FF2B5EF4-FFF2-40B4-BE49-F238E27FC236}">
                <a16:creationId xmlns:a16="http://schemas.microsoft.com/office/drawing/2014/main" id="{1483A7CB-2C76-5BE9-461C-9FC706764654}"/>
              </a:ext>
            </a:extLst>
          </p:cNvPr>
          <p:cNvSpPr/>
          <p:nvPr/>
        </p:nvSpPr>
        <p:spPr>
          <a:xfrm>
            <a:off x="11171737" y="5012094"/>
            <a:ext cx="699167" cy="457200"/>
          </a:xfrm>
          <a:prstGeom prst="rect">
            <a:avLst/>
          </a:prstGeom>
          <a:ln>
            <a:noFill/>
          </a:ln>
        </p:spPr>
        <p:style>
          <a:lnRef idx="1">
            <a:schemeClr val="accent5"/>
          </a:lnRef>
          <a:fillRef idx="2">
            <a:schemeClr val="accent5"/>
          </a:fillRef>
          <a:effectRef idx="1">
            <a:schemeClr val="accent5"/>
          </a:effectRef>
          <a:fontRef idx="minor">
            <a:schemeClr val="dk1"/>
          </a:fontRef>
        </p:style>
        <p:txBody>
          <a:bodyPr lIns="91440" tIns="45720" rIns="91440" bIns="45720" rtlCol="0" anchor="t"/>
          <a:lstStyle/>
          <a:p>
            <a:r>
              <a:rPr lang="en-US" sz="1100" b="1">
                <a:latin typeface="U.S. Bank Circular" panose="020B0504010101010104" pitchFamily="34" charset="0"/>
                <a:cs typeface="U.S. Bank Circular" panose="020B0504010101010104" pitchFamily="34" charset="0"/>
              </a:rPr>
              <a:t>TBD</a:t>
            </a:r>
            <a:endParaRPr lang="en-US" sz="1100">
              <a:latin typeface="U.S. Bank Circular" panose="020B0504010101010104" pitchFamily="34" charset="0"/>
              <a:cs typeface="U.S. Bank Circular" panose="020B0504010101010104" pitchFamily="34" charset="0"/>
            </a:endParaRPr>
          </a:p>
        </p:txBody>
      </p:sp>
      <p:sp>
        <p:nvSpPr>
          <p:cNvPr id="61" name="Rectangle 60">
            <a:extLst>
              <a:ext uri="{FF2B5EF4-FFF2-40B4-BE49-F238E27FC236}">
                <a16:creationId xmlns:a16="http://schemas.microsoft.com/office/drawing/2014/main" id="{1751FF68-F601-BD90-3D0F-2DB3D6C93268}"/>
              </a:ext>
            </a:extLst>
          </p:cNvPr>
          <p:cNvSpPr/>
          <p:nvPr/>
        </p:nvSpPr>
        <p:spPr>
          <a:xfrm>
            <a:off x="4753303" y="6300852"/>
            <a:ext cx="146304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latin typeface="U.S. Bank Circular" panose="020B0504010101010104" pitchFamily="34" charset="0"/>
                <a:cs typeface="U.S. Bank Circular" panose="020B0504010101010104" pitchFamily="34" charset="0"/>
              </a:rPr>
              <a:t>Existing workstreams from 2023.</a:t>
            </a:r>
          </a:p>
        </p:txBody>
      </p:sp>
      <p:sp>
        <p:nvSpPr>
          <p:cNvPr id="62" name="Rectangle 61">
            <a:extLst>
              <a:ext uri="{FF2B5EF4-FFF2-40B4-BE49-F238E27FC236}">
                <a16:creationId xmlns:a16="http://schemas.microsoft.com/office/drawing/2014/main" id="{D9E76F84-FF7B-5982-9031-21EA259A8AE1}"/>
              </a:ext>
            </a:extLst>
          </p:cNvPr>
          <p:cNvSpPr/>
          <p:nvPr/>
        </p:nvSpPr>
        <p:spPr>
          <a:xfrm>
            <a:off x="6326071" y="6300852"/>
            <a:ext cx="1463040" cy="4572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000">
                <a:latin typeface="U.S. Bank Circular" panose="020B0504010101010104" pitchFamily="34" charset="0"/>
                <a:cs typeface="U.S. Bank Circular" panose="020B0504010101010104" pitchFamily="34" charset="0"/>
              </a:rPr>
              <a:t>New workstreams for 2024.</a:t>
            </a:r>
          </a:p>
        </p:txBody>
      </p:sp>
      <p:sp>
        <p:nvSpPr>
          <p:cNvPr id="23" name="Arrow: Chevron 22">
            <a:extLst>
              <a:ext uri="{FF2B5EF4-FFF2-40B4-BE49-F238E27FC236}">
                <a16:creationId xmlns:a16="http://schemas.microsoft.com/office/drawing/2014/main" id="{FA53672F-5CA3-D0FF-4A35-3DFAE40B54F2}"/>
              </a:ext>
            </a:extLst>
          </p:cNvPr>
          <p:cNvSpPr/>
          <p:nvPr/>
        </p:nvSpPr>
        <p:spPr>
          <a:xfrm>
            <a:off x="7245402" y="608868"/>
            <a:ext cx="1977125" cy="311181"/>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Q3 24</a:t>
            </a:r>
          </a:p>
        </p:txBody>
      </p:sp>
      <p:sp>
        <p:nvSpPr>
          <p:cNvPr id="39" name="Arrow: Chevron 38">
            <a:extLst>
              <a:ext uri="{FF2B5EF4-FFF2-40B4-BE49-F238E27FC236}">
                <a16:creationId xmlns:a16="http://schemas.microsoft.com/office/drawing/2014/main" id="{7FAF82CA-E49F-1ECD-9350-2BE2C212548F}"/>
              </a:ext>
            </a:extLst>
          </p:cNvPr>
          <p:cNvSpPr/>
          <p:nvPr/>
        </p:nvSpPr>
        <p:spPr>
          <a:xfrm>
            <a:off x="5496150" y="600815"/>
            <a:ext cx="1808289" cy="319234"/>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Q2 24</a:t>
            </a:r>
          </a:p>
        </p:txBody>
      </p:sp>
      <p:sp>
        <p:nvSpPr>
          <p:cNvPr id="48" name="Arrow: Chevron 47">
            <a:extLst>
              <a:ext uri="{FF2B5EF4-FFF2-40B4-BE49-F238E27FC236}">
                <a16:creationId xmlns:a16="http://schemas.microsoft.com/office/drawing/2014/main" id="{5C59CD70-2842-1E72-0644-136CBAF9C763}"/>
              </a:ext>
            </a:extLst>
          </p:cNvPr>
          <p:cNvSpPr/>
          <p:nvPr/>
        </p:nvSpPr>
        <p:spPr>
          <a:xfrm>
            <a:off x="3510145" y="596774"/>
            <a:ext cx="2039149" cy="311181"/>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U.S. Bank Circular" panose="020B0504010101010104" pitchFamily="34" charset="0"/>
                <a:cs typeface="U.S. Bank Circular" panose="020B0504010101010104" pitchFamily="34" charset="0"/>
              </a:rPr>
              <a:t>Q1 24</a:t>
            </a:r>
          </a:p>
        </p:txBody>
      </p:sp>
    </p:spTree>
    <p:extLst>
      <p:ext uri="{BB962C8B-B14F-4D97-AF65-F5344CB8AC3E}">
        <p14:creationId xmlns:p14="http://schemas.microsoft.com/office/powerpoint/2010/main" val="408152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9136-A99E-78E7-5612-B7759409C4D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5769EAB-D9BD-A7F8-B5F4-508CFBCFEA62}"/>
              </a:ext>
            </a:extLst>
          </p:cNvPr>
          <p:cNvSpPr>
            <a:spLocks noGrp="1"/>
          </p:cNvSpPr>
          <p:nvPr>
            <p:ph type="body" idx="10"/>
          </p:nvPr>
        </p:nvSpPr>
        <p:spPr/>
        <p:txBody>
          <a:bodyPr/>
          <a:lstStyle/>
          <a:p>
            <a:endParaRPr lang="en-US"/>
          </a:p>
        </p:txBody>
      </p:sp>
      <p:graphicFrame>
        <p:nvGraphicFramePr>
          <p:cNvPr id="8" name="Content Placeholder 7">
            <a:extLst>
              <a:ext uri="{FF2B5EF4-FFF2-40B4-BE49-F238E27FC236}">
                <a16:creationId xmlns:a16="http://schemas.microsoft.com/office/drawing/2014/main" id="{68CF574C-89F5-B2D8-D6CA-5F569DAAFE30}"/>
              </a:ext>
            </a:extLst>
          </p:cNvPr>
          <p:cNvGraphicFramePr>
            <a:graphicFrameLocks noGrp="1"/>
          </p:cNvGraphicFramePr>
          <p:nvPr>
            <p:ph idx="1"/>
            <p:extLst>
              <p:ext uri="{D42A27DB-BD31-4B8C-83A1-F6EECF244321}">
                <p14:modId xmlns:p14="http://schemas.microsoft.com/office/powerpoint/2010/main" val="659229662"/>
              </p:ext>
            </p:extLst>
          </p:nvPr>
        </p:nvGraphicFramePr>
        <p:xfrm>
          <a:off x="609600" y="1917700"/>
          <a:ext cx="10972800" cy="4025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672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549D-86E6-A389-4894-1D426AB9356C}"/>
              </a:ext>
            </a:extLst>
          </p:cNvPr>
          <p:cNvSpPr>
            <a:spLocks noGrp="1"/>
          </p:cNvSpPr>
          <p:nvPr>
            <p:ph type="title"/>
          </p:nvPr>
        </p:nvSpPr>
        <p:spPr>
          <a:xfrm>
            <a:off x="609600" y="188756"/>
            <a:ext cx="10972800" cy="458410"/>
          </a:xfrm>
        </p:spPr>
        <p:txBody>
          <a:bodyPr/>
          <a:lstStyle/>
          <a:p>
            <a:r>
              <a:rPr lang="en-US"/>
              <a:t>UO Core Defined</a:t>
            </a:r>
          </a:p>
        </p:txBody>
      </p:sp>
      <p:sp>
        <p:nvSpPr>
          <p:cNvPr id="4" name="Text Placeholder 3">
            <a:extLst>
              <a:ext uri="{FF2B5EF4-FFF2-40B4-BE49-F238E27FC236}">
                <a16:creationId xmlns:a16="http://schemas.microsoft.com/office/drawing/2014/main" id="{BDC5E05C-1891-5D56-1A93-EF8E2F2DDB8B}"/>
              </a:ext>
            </a:extLst>
          </p:cNvPr>
          <p:cNvSpPr>
            <a:spLocks noGrp="1"/>
          </p:cNvSpPr>
          <p:nvPr>
            <p:ph type="body" idx="10"/>
          </p:nvPr>
        </p:nvSpPr>
        <p:spPr>
          <a:xfrm>
            <a:off x="198047" y="1170819"/>
            <a:ext cx="2254552" cy="268438"/>
          </a:xfrm>
        </p:spPr>
        <p:txBody>
          <a:bodyPr/>
          <a:lstStyle/>
          <a:p>
            <a:r>
              <a:rPr lang="en-US" sz="1200"/>
              <a:t>Employee Dashboard</a:t>
            </a:r>
          </a:p>
        </p:txBody>
      </p:sp>
      <p:pic>
        <p:nvPicPr>
          <p:cNvPr id="5" name="Content Placeholder 1">
            <a:extLst>
              <a:ext uri="{FF2B5EF4-FFF2-40B4-BE49-F238E27FC236}">
                <a16:creationId xmlns:a16="http://schemas.microsoft.com/office/drawing/2014/main" id="{C1425C6C-4FA7-9D66-3FAE-EBE3835538CE}"/>
              </a:ext>
            </a:extLst>
          </p:cNvPr>
          <p:cNvPicPr>
            <a:picLocks noGrp="1" noChangeAspect="1"/>
          </p:cNvPicPr>
          <p:nvPr>
            <p:ph idx="1"/>
          </p:nvPr>
        </p:nvPicPr>
        <p:blipFill>
          <a:blip r:embed="rId2"/>
          <a:stretch>
            <a:fillRect/>
          </a:stretch>
        </p:blipFill>
        <p:spPr>
          <a:xfrm>
            <a:off x="1572684" y="1484866"/>
            <a:ext cx="2853266" cy="1849011"/>
          </a:xfrm>
          <a:prstGeom prst="rect">
            <a:avLst/>
          </a:prstGeom>
        </p:spPr>
      </p:pic>
      <p:sp>
        <p:nvSpPr>
          <p:cNvPr id="7" name="Text Placeholder 3">
            <a:extLst>
              <a:ext uri="{FF2B5EF4-FFF2-40B4-BE49-F238E27FC236}">
                <a16:creationId xmlns:a16="http://schemas.microsoft.com/office/drawing/2014/main" id="{B40B7CA6-C16E-85F6-4063-6063A21D8515}"/>
              </a:ext>
            </a:extLst>
          </p:cNvPr>
          <p:cNvSpPr txBox="1">
            <a:spLocks/>
          </p:cNvSpPr>
          <p:nvPr/>
        </p:nvSpPr>
        <p:spPr>
          <a:xfrm>
            <a:off x="231273" y="3238767"/>
            <a:ext cx="2254552" cy="268438"/>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200"/>
              <a:t>Client Dashboard</a:t>
            </a:r>
          </a:p>
        </p:txBody>
      </p:sp>
      <p:pic>
        <p:nvPicPr>
          <p:cNvPr id="8" name="Content Placeholder 8">
            <a:extLst>
              <a:ext uri="{FF2B5EF4-FFF2-40B4-BE49-F238E27FC236}">
                <a16:creationId xmlns:a16="http://schemas.microsoft.com/office/drawing/2014/main" id="{DEAEE40E-6D7F-5A57-F10F-13E1ECA6A302}"/>
              </a:ext>
            </a:extLst>
          </p:cNvPr>
          <p:cNvPicPr>
            <a:picLocks noChangeAspect="1"/>
          </p:cNvPicPr>
          <p:nvPr/>
        </p:nvPicPr>
        <p:blipFill>
          <a:blip r:embed="rId3"/>
          <a:stretch>
            <a:fillRect/>
          </a:stretch>
        </p:blipFill>
        <p:spPr>
          <a:xfrm>
            <a:off x="4742039" y="1313684"/>
            <a:ext cx="4306689" cy="2488757"/>
          </a:xfrm>
          <a:prstGeom prst="rect">
            <a:avLst/>
          </a:prstGeom>
        </p:spPr>
      </p:pic>
      <p:sp>
        <p:nvSpPr>
          <p:cNvPr id="9" name="Text Placeholder 3">
            <a:extLst>
              <a:ext uri="{FF2B5EF4-FFF2-40B4-BE49-F238E27FC236}">
                <a16:creationId xmlns:a16="http://schemas.microsoft.com/office/drawing/2014/main" id="{3B77631D-FDAA-8739-E778-EB5633C74172}"/>
              </a:ext>
            </a:extLst>
          </p:cNvPr>
          <p:cNvSpPr txBox="1">
            <a:spLocks/>
          </p:cNvSpPr>
          <p:nvPr/>
        </p:nvSpPr>
        <p:spPr>
          <a:xfrm>
            <a:off x="6110991" y="3875398"/>
            <a:ext cx="2941204" cy="637823"/>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200"/>
              <a:t>Corp Connect</a:t>
            </a:r>
          </a:p>
          <a:p>
            <a:r>
              <a:rPr lang="en-US" sz="1200"/>
              <a:t>       Onboarding Events for USB customer</a:t>
            </a:r>
          </a:p>
        </p:txBody>
      </p:sp>
      <p:sp>
        <p:nvSpPr>
          <p:cNvPr id="10" name="TextBox 9">
            <a:extLst>
              <a:ext uri="{FF2B5EF4-FFF2-40B4-BE49-F238E27FC236}">
                <a16:creationId xmlns:a16="http://schemas.microsoft.com/office/drawing/2014/main" id="{F4667F19-6B46-0AC2-BB48-004820224728}"/>
              </a:ext>
            </a:extLst>
          </p:cNvPr>
          <p:cNvSpPr txBox="1"/>
          <p:nvPr/>
        </p:nvSpPr>
        <p:spPr>
          <a:xfrm>
            <a:off x="198047" y="1369068"/>
            <a:ext cx="1582484" cy="1338828"/>
          </a:xfrm>
          <a:prstGeom prst="rect">
            <a:avLst/>
          </a:prstGeom>
          <a:noFill/>
        </p:spPr>
        <p:txBody>
          <a:bodyPr wrap="none" rtlCol="0">
            <a:spAutoFit/>
          </a:bodyPr>
          <a:lstStyle/>
          <a:p>
            <a:r>
              <a:rPr lang="en-US" sz="1200"/>
              <a:t>Event </a:t>
            </a:r>
          </a:p>
          <a:p>
            <a:r>
              <a:rPr lang="en-US" sz="1200"/>
              <a:t>    Workflow</a:t>
            </a:r>
          </a:p>
          <a:p>
            <a:r>
              <a:rPr lang="en-US" sz="1200"/>
              <a:t>         Milestone </a:t>
            </a:r>
          </a:p>
          <a:p>
            <a:r>
              <a:rPr lang="en-US" sz="1200"/>
              <a:t>              Tasks</a:t>
            </a:r>
          </a:p>
          <a:p>
            <a:r>
              <a:rPr lang="en-US" sz="1100"/>
              <a:t>  Personas</a:t>
            </a:r>
          </a:p>
          <a:p>
            <a:r>
              <a:rPr lang="en-US" sz="1100"/>
              <a:t>Sales, FO, MO,BO</a:t>
            </a:r>
          </a:p>
          <a:p>
            <a:r>
              <a:rPr lang="en-US" sz="1100"/>
              <a:t>1 customer per event  </a:t>
            </a:r>
          </a:p>
        </p:txBody>
      </p:sp>
      <p:sp>
        <p:nvSpPr>
          <p:cNvPr id="11" name="TextBox 10">
            <a:extLst>
              <a:ext uri="{FF2B5EF4-FFF2-40B4-BE49-F238E27FC236}">
                <a16:creationId xmlns:a16="http://schemas.microsoft.com/office/drawing/2014/main" id="{7ACDBC66-0519-C28A-2E3C-6CCCC600BCFC}"/>
              </a:ext>
            </a:extLst>
          </p:cNvPr>
          <p:cNvSpPr txBox="1"/>
          <p:nvPr/>
        </p:nvSpPr>
        <p:spPr>
          <a:xfrm>
            <a:off x="230114" y="3649647"/>
            <a:ext cx="1154483" cy="2062103"/>
          </a:xfrm>
          <a:prstGeom prst="rect">
            <a:avLst/>
          </a:prstGeom>
          <a:noFill/>
        </p:spPr>
        <p:txBody>
          <a:bodyPr wrap="none" rtlCol="0">
            <a:spAutoFit/>
          </a:bodyPr>
          <a:lstStyle/>
          <a:p>
            <a:r>
              <a:rPr lang="en-US" sz="1200"/>
              <a:t>Event </a:t>
            </a:r>
          </a:p>
          <a:p>
            <a:r>
              <a:rPr lang="en-US" sz="1200"/>
              <a:t>    Tasks</a:t>
            </a:r>
          </a:p>
          <a:p>
            <a:endParaRPr lang="en-US" sz="1200"/>
          </a:p>
          <a:p>
            <a:r>
              <a:rPr lang="en-US" sz="1000"/>
              <a:t>USBANK Logo</a:t>
            </a:r>
          </a:p>
          <a:p>
            <a:r>
              <a:rPr lang="en-US" sz="1000"/>
              <a:t>Hogan Acct List</a:t>
            </a:r>
          </a:p>
          <a:p>
            <a:endParaRPr lang="en-US" sz="1200"/>
          </a:p>
          <a:p>
            <a:r>
              <a:rPr lang="en-US" sz="1000"/>
              <a:t>USBank </a:t>
            </a:r>
          </a:p>
          <a:p>
            <a:r>
              <a:rPr lang="en-US" sz="1000"/>
              <a:t>customers in </a:t>
            </a:r>
          </a:p>
          <a:p>
            <a:r>
              <a:rPr lang="en-US" sz="1000"/>
              <a:t>Hogan or </a:t>
            </a:r>
          </a:p>
          <a:p>
            <a:r>
              <a:rPr lang="en-US" sz="1000"/>
              <a:t>created in Hogan</a:t>
            </a:r>
          </a:p>
          <a:p>
            <a:endParaRPr lang="en-US" sz="1000"/>
          </a:p>
          <a:p>
            <a:r>
              <a:rPr lang="en-US" sz="1000"/>
              <a:t>Client on event</a:t>
            </a:r>
          </a:p>
        </p:txBody>
      </p:sp>
      <p:sp>
        <p:nvSpPr>
          <p:cNvPr id="16" name="Rectangle: Rounded Corners 15">
            <a:extLst>
              <a:ext uri="{FF2B5EF4-FFF2-40B4-BE49-F238E27FC236}">
                <a16:creationId xmlns:a16="http://schemas.microsoft.com/office/drawing/2014/main" id="{EE2B280D-FFB9-EC4F-3712-50D915CA2E4F}"/>
              </a:ext>
            </a:extLst>
          </p:cNvPr>
          <p:cNvSpPr/>
          <p:nvPr/>
        </p:nvSpPr>
        <p:spPr>
          <a:xfrm>
            <a:off x="6212889" y="5056028"/>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Events &amp; Milestones</a:t>
            </a:r>
          </a:p>
        </p:txBody>
      </p:sp>
      <p:sp>
        <p:nvSpPr>
          <p:cNvPr id="17" name="Rectangle: Rounded Corners 16">
            <a:extLst>
              <a:ext uri="{FF2B5EF4-FFF2-40B4-BE49-F238E27FC236}">
                <a16:creationId xmlns:a16="http://schemas.microsoft.com/office/drawing/2014/main" id="{159A1FFD-9996-4046-518D-C7E535102BDF}"/>
              </a:ext>
            </a:extLst>
          </p:cNvPr>
          <p:cNvSpPr/>
          <p:nvPr/>
        </p:nvSpPr>
        <p:spPr>
          <a:xfrm>
            <a:off x="7405478" y="5057935"/>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Product</a:t>
            </a:r>
          </a:p>
        </p:txBody>
      </p:sp>
      <p:sp>
        <p:nvSpPr>
          <p:cNvPr id="18" name="Rectangle: Rounded Corners 17">
            <a:extLst>
              <a:ext uri="{FF2B5EF4-FFF2-40B4-BE49-F238E27FC236}">
                <a16:creationId xmlns:a16="http://schemas.microsoft.com/office/drawing/2014/main" id="{6F657806-B9BC-AD0C-D3A3-105B693F7840}"/>
              </a:ext>
            </a:extLst>
          </p:cNvPr>
          <p:cNvSpPr/>
          <p:nvPr/>
        </p:nvSpPr>
        <p:spPr>
          <a:xfrm>
            <a:off x="8598067" y="5056028"/>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KYC</a:t>
            </a:r>
          </a:p>
        </p:txBody>
      </p:sp>
      <p:sp>
        <p:nvSpPr>
          <p:cNvPr id="19" name="Rectangle: Rounded Corners 18">
            <a:extLst>
              <a:ext uri="{FF2B5EF4-FFF2-40B4-BE49-F238E27FC236}">
                <a16:creationId xmlns:a16="http://schemas.microsoft.com/office/drawing/2014/main" id="{21AACD1F-14A0-7DF8-5D56-D1452CDDF656}"/>
              </a:ext>
            </a:extLst>
          </p:cNvPr>
          <p:cNvSpPr/>
          <p:nvPr/>
        </p:nvSpPr>
        <p:spPr>
          <a:xfrm>
            <a:off x="9780979" y="5050094"/>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CIP/IDP</a:t>
            </a:r>
          </a:p>
        </p:txBody>
      </p:sp>
      <p:sp>
        <p:nvSpPr>
          <p:cNvPr id="20" name="Rectangle: Rounded Corners 19">
            <a:extLst>
              <a:ext uri="{FF2B5EF4-FFF2-40B4-BE49-F238E27FC236}">
                <a16:creationId xmlns:a16="http://schemas.microsoft.com/office/drawing/2014/main" id="{D0A36A2F-B168-EAA3-00E8-988C32C96F26}"/>
              </a:ext>
            </a:extLst>
          </p:cNvPr>
          <p:cNvSpPr/>
          <p:nvPr/>
        </p:nvSpPr>
        <p:spPr>
          <a:xfrm>
            <a:off x="10983245" y="5057935"/>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Roles</a:t>
            </a:r>
          </a:p>
        </p:txBody>
      </p:sp>
      <p:sp>
        <p:nvSpPr>
          <p:cNvPr id="21" name="Text Placeholder 3">
            <a:extLst>
              <a:ext uri="{FF2B5EF4-FFF2-40B4-BE49-F238E27FC236}">
                <a16:creationId xmlns:a16="http://schemas.microsoft.com/office/drawing/2014/main" id="{8189C032-3A0F-6176-DC83-733E3AF57CB4}"/>
              </a:ext>
            </a:extLst>
          </p:cNvPr>
          <p:cNvSpPr txBox="1">
            <a:spLocks/>
          </p:cNvSpPr>
          <p:nvPr/>
        </p:nvSpPr>
        <p:spPr>
          <a:xfrm>
            <a:off x="4057167" y="4729009"/>
            <a:ext cx="1369744" cy="722556"/>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200"/>
              <a:t>Common </a:t>
            </a:r>
          </a:p>
          <a:p>
            <a:r>
              <a:rPr lang="en-US" sz="1200"/>
              <a:t>Objects</a:t>
            </a:r>
          </a:p>
          <a:p>
            <a:r>
              <a:rPr lang="en-US" sz="1200"/>
              <a:t>Data</a:t>
            </a:r>
          </a:p>
        </p:txBody>
      </p:sp>
      <p:sp>
        <p:nvSpPr>
          <p:cNvPr id="22" name="Rectangle: Rounded Corners 21">
            <a:extLst>
              <a:ext uri="{FF2B5EF4-FFF2-40B4-BE49-F238E27FC236}">
                <a16:creationId xmlns:a16="http://schemas.microsoft.com/office/drawing/2014/main" id="{B5F6A6B1-AA2D-46D1-D233-8354BE297A45}"/>
              </a:ext>
            </a:extLst>
          </p:cNvPr>
          <p:cNvSpPr/>
          <p:nvPr/>
        </p:nvSpPr>
        <p:spPr>
          <a:xfrm>
            <a:off x="4970223" y="5515133"/>
            <a:ext cx="1170819" cy="344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Select USB customer</a:t>
            </a:r>
          </a:p>
        </p:txBody>
      </p:sp>
      <p:sp>
        <p:nvSpPr>
          <p:cNvPr id="24" name="Rectangle: Rounded Corners 23">
            <a:extLst>
              <a:ext uri="{FF2B5EF4-FFF2-40B4-BE49-F238E27FC236}">
                <a16:creationId xmlns:a16="http://schemas.microsoft.com/office/drawing/2014/main" id="{8FD7B743-C815-A942-07EF-5E1BE759A68A}"/>
              </a:ext>
            </a:extLst>
          </p:cNvPr>
          <p:cNvSpPr/>
          <p:nvPr/>
        </p:nvSpPr>
        <p:spPr>
          <a:xfrm>
            <a:off x="4952567" y="5072394"/>
            <a:ext cx="117081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Entity - </a:t>
            </a:r>
          </a:p>
          <a:p>
            <a:pPr algn="ctr"/>
            <a:r>
              <a:rPr lang="en-US" sz="1000"/>
              <a:t>Customer</a:t>
            </a:r>
          </a:p>
        </p:txBody>
      </p:sp>
      <p:sp>
        <p:nvSpPr>
          <p:cNvPr id="28" name="Rectangle: Rounded Corners 27">
            <a:extLst>
              <a:ext uri="{FF2B5EF4-FFF2-40B4-BE49-F238E27FC236}">
                <a16:creationId xmlns:a16="http://schemas.microsoft.com/office/drawing/2014/main" id="{77D55801-6FD8-15B8-AFC8-ACC434F7FD2D}"/>
              </a:ext>
            </a:extLst>
          </p:cNvPr>
          <p:cNvSpPr/>
          <p:nvPr/>
        </p:nvSpPr>
        <p:spPr>
          <a:xfrm>
            <a:off x="8619837" y="5495161"/>
            <a:ext cx="1071639" cy="5322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Search or Create KYC Documents</a:t>
            </a:r>
          </a:p>
        </p:txBody>
      </p:sp>
      <p:sp>
        <p:nvSpPr>
          <p:cNvPr id="29" name="Text Placeholder 3">
            <a:extLst>
              <a:ext uri="{FF2B5EF4-FFF2-40B4-BE49-F238E27FC236}">
                <a16:creationId xmlns:a16="http://schemas.microsoft.com/office/drawing/2014/main" id="{B3F9E2E8-5F14-3BA9-46C0-7BA8F1981449}"/>
              </a:ext>
            </a:extLst>
          </p:cNvPr>
          <p:cNvSpPr txBox="1">
            <a:spLocks/>
          </p:cNvSpPr>
          <p:nvPr/>
        </p:nvSpPr>
        <p:spPr>
          <a:xfrm>
            <a:off x="4057167" y="5381993"/>
            <a:ext cx="1369744" cy="610809"/>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200"/>
              <a:t>Common Experience</a:t>
            </a:r>
          </a:p>
        </p:txBody>
      </p:sp>
      <p:sp>
        <p:nvSpPr>
          <p:cNvPr id="3" name="Rectangle: Rounded Corners 2">
            <a:extLst>
              <a:ext uri="{FF2B5EF4-FFF2-40B4-BE49-F238E27FC236}">
                <a16:creationId xmlns:a16="http://schemas.microsoft.com/office/drawing/2014/main" id="{5459B508-1989-2F8D-F451-ECAA59643380}"/>
              </a:ext>
            </a:extLst>
          </p:cNvPr>
          <p:cNvSpPr/>
          <p:nvPr/>
        </p:nvSpPr>
        <p:spPr>
          <a:xfrm>
            <a:off x="9812426" y="5495161"/>
            <a:ext cx="1071639" cy="5322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Search or Create IDP </a:t>
            </a:r>
          </a:p>
        </p:txBody>
      </p:sp>
      <p:sp>
        <p:nvSpPr>
          <p:cNvPr id="25" name="Rectangle: Rounded Corners 24">
            <a:extLst>
              <a:ext uri="{FF2B5EF4-FFF2-40B4-BE49-F238E27FC236}">
                <a16:creationId xmlns:a16="http://schemas.microsoft.com/office/drawing/2014/main" id="{09DB2F5F-5545-BAFB-D027-9C8B24A337DF}"/>
              </a:ext>
            </a:extLst>
          </p:cNvPr>
          <p:cNvSpPr/>
          <p:nvPr/>
        </p:nvSpPr>
        <p:spPr>
          <a:xfrm>
            <a:off x="11005015" y="5495161"/>
            <a:ext cx="1071639" cy="5322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Create user </a:t>
            </a:r>
          </a:p>
        </p:txBody>
      </p:sp>
      <p:pic>
        <p:nvPicPr>
          <p:cNvPr id="26" name="Content Placeholder 13" descr="A screenshot of a computer&#10;&#10;Description automatically generated">
            <a:extLst>
              <a:ext uri="{FF2B5EF4-FFF2-40B4-BE49-F238E27FC236}">
                <a16:creationId xmlns:a16="http://schemas.microsoft.com/office/drawing/2014/main" id="{A928C4AA-4D89-2435-5537-B3AAE4032BD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188034" y="3039271"/>
            <a:ext cx="1922952" cy="1689737"/>
          </a:xfrm>
          <a:prstGeom prst="rect">
            <a:avLst/>
          </a:prstGeom>
        </p:spPr>
      </p:pic>
      <p:sp>
        <p:nvSpPr>
          <p:cNvPr id="31" name="Text Placeholder 3">
            <a:extLst>
              <a:ext uri="{FF2B5EF4-FFF2-40B4-BE49-F238E27FC236}">
                <a16:creationId xmlns:a16="http://schemas.microsoft.com/office/drawing/2014/main" id="{1EB82DE3-53E0-C6A2-BA5A-675F92658028}"/>
              </a:ext>
            </a:extLst>
          </p:cNvPr>
          <p:cNvSpPr txBox="1">
            <a:spLocks/>
          </p:cNvSpPr>
          <p:nvPr/>
        </p:nvSpPr>
        <p:spPr>
          <a:xfrm>
            <a:off x="8890780" y="677333"/>
            <a:ext cx="2991581" cy="1634061"/>
          </a:xfrm>
          <a:prstGeom prst="rect">
            <a:avLst/>
          </a:prstGeom>
        </p:spPr>
        <p:txBody>
          <a:bodyPr vert="horz" lIns="45720" tIns="45720" rIns="45720" bIns="45720" rtlCol="0" anchor="b">
            <a:noAutofit/>
          </a:bodyPr>
          <a:lstStyle>
            <a:lvl1pPr marL="0" indent="0" algn="l" defTabSz="914400" rtl="0" eaLnBrk="1" latinLnBrk="0" hangingPunct="1">
              <a:spcBef>
                <a:spcPts val="0"/>
              </a:spcBef>
              <a:spcAft>
                <a:spcPts val="200"/>
              </a:spcAft>
              <a:buFont typeface="Arial" panose="020B0604020202020204" pitchFamily="34" charset="0"/>
              <a:buNone/>
              <a:defRPr sz="2200" b="0" kern="1200">
                <a:solidFill>
                  <a:schemeClr val="accent1"/>
                </a:solidFill>
                <a:latin typeface="+mn-lt"/>
                <a:ea typeface="+mn-ea"/>
                <a:cs typeface="+mn-cs"/>
              </a:defRPr>
            </a:lvl1pPr>
            <a:lvl2pPr marL="457200" indent="0" algn="l" defTabSz="914400" rtl="0" eaLnBrk="1" latinLnBrk="0" hangingPunct="1">
              <a:spcBef>
                <a:spcPts val="0"/>
              </a:spcBef>
              <a:spcAft>
                <a:spcPts val="600"/>
              </a:spcAft>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spcBef>
                <a:spcPts val="0"/>
              </a:spcBef>
              <a:spcAft>
                <a:spcPts val="600"/>
              </a:spcAft>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spcBef>
                <a:spcPts val="0"/>
              </a:spcBef>
              <a:spcAft>
                <a:spcPts val="600"/>
              </a:spcAft>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200"/>
              <a:t>EVENT Details - Customer 360 View</a:t>
            </a:r>
          </a:p>
          <a:p>
            <a:r>
              <a:rPr lang="en-US" sz="1200"/>
              <a:t>       Details – End to end workflow</a:t>
            </a:r>
          </a:p>
          <a:p>
            <a:r>
              <a:rPr lang="en-US" sz="1200"/>
              <a:t>       Tasks </a:t>
            </a:r>
          </a:p>
          <a:p>
            <a:r>
              <a:rPr lang="en-US" sz="1200"/>
              <a:t>             Reassign</a:t>
            </a:r>
          </a:p>
          <a:p>
            <a:r>
              <a:rPr lang="en-US" sz="1200"/>
              <a:t>       Documents</a:t>
            </a:r>
          </a:p>
          <a:p>
            <a:r>
              <a:rPr lang="en-US" sz="1200"/>
              <a:t>       History</a:t>
            </a:r>
          </a:p>
          <a:p>
            <a:r>
              <a:rPr lang="en-US" sz="1200"/>
              <a:t>       Client Access</a:t>
            </a:r>
          </a:p>
        </p:txBody>
      </p:sp>
      <p:sp>
        <p:nvSpPr>
          <p:cNvPr id="32" name="Rectangle: Rounded Corners 31">
            <a:extLst>
              <a:ext uri="{FF2B5EF4-FFF2-40B4-BE49-F238E27FC236}">
                <a16:creationId xmlns:a16="http://schemas.microsoft.com/office/drawing/2014/main" id="{0AA7CDE5-F1B7-8855-68E7-3F875F815FBD}"/>
              </a:ext>
            </a:extLst>
          </p:cNvPr>
          <p:cNvSpPr/>
          <p:nvPr/>
        </p:nvSpPr>
        <p:spPr>
          <a:xfrm>
            <a:off x="4973701" y="5932620"/>
            <a:ext cx="1170819" cy="344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Messaging/Chat</a:t>
            </a:r>
          </a:p>
        </p:txBody>
      </p:sp>
      <p:sp>
        <p:nvSpPr>
          <p:cNvPr id="33" name="Rectangle: Rounded Corners 32">
            <a:extLst>
              <a:ext uri="{FF2B5EF4-FFF2-40B4-BE49-F238E27FC236}">
                <a16:creationId xmlns:a16="http://schemas.microsoft.com/office/drawing/2014/main" id="{E3DF91E6-F298-2491-D5B3-1BA8A21F9E9B}"/>
              </a:ext>
            </a:extLst>
          </p:cNvPr>
          <p:cNvSpPr/>
          <p:nvPr/>
        </p:nvSpPr>
        <p:spPr>
          <a:xfrm>
            <a:off x="6234796" y="4669647"/>
            <a:ext cx="1093409" cy="34453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Process &amp; Tasks</a:t>
            </a:r>
          </a:p>
        </p:txBody>
      </p:sp>
      <p:pic>
        <p:nvPicPr>
          <p:cNvPr id="13" name="Picture 12">
            <a:extLst>
              <a:ext uri="{FF2B5EF4-FFF2-40B4-BE49-F238E27FC236}">
                <a16:creationId xmlns:a16="http://schemas.microsoft.com/office/drawing/2014/main" id="{1A1782F5-F882-E13F-8723-B0F8F8A85D5F}"/>
              </a:ext>
            </a:extLst>
          </p:cNvPr>
          <p:cNvPicPr>
            <a:picLocks noChangeAspect="1"/>
          </p:cNvPicPr>
          <p:nvPr/>
        </p:nvPicPr>
        <p:blipFill>
          <a:blip r:embed="rId5"/>
          <a:stretch>
            <a:fillRect/>
          </a:stretch>
        </p:blipFill>
        <p:spPr>
          <a:xfrm>
            <a:off x="1398051" y="3497770"/>
            <a:ext cx="2520911" cy="1266914"/>
          </a:xfrm>
          <a:prstGeom prst="rect">
            <a:avLst/>
          </a:prstGeom>
        </p:spPr>
      </p:pic>
      <p:pic>
        <p:nvPicPr>
          <p:cNvPr id="15" name="Picture 14">
            <a:extLst>
              <a:ext uri="{FF2B5EF4-FFF2-40B4-BE49-F238E27FC236}">
                <a16:creationId xmlns:a16="http://schemas.microsoft.com/office/drawing/2014/main" id="{9A241E66-378B-C07A-8308-1200D1607DE0}"/>
              </a:ext>
            </a:extLst>
          </p:cNvPr>
          <p:cNvPicPr>
            <a:picLocks noChangeAspect="1"/>
          </p:cNvPicPr>
          <p:nvPr/>
        </p:nvPicPr>
        <p:blipFill>
          <a:blip r:embed="rId6"/>
          <a:stretch>
            <a:fillRect/>
          </a:stretch>
        </p:blipFill>
        <p:spPr>
          <a:xfrm>
            <a:off x="1575357" y="4575322"/>
            <a:ext cx="2254552" cy="1664999"/>
          </a:xfrm>
          <a:prstGeom prst="rect">
            <a:avLst/>
          </a:prstGeom>
        </p:spPr>
      </p:pic>
    </p:spTree>
    <p:extLst>
      <p:ext uri="{BB962C8B-B14F-4D97-AF65-F5344CB8AC3E}">
        <p14:creationId xmlns:p14="http://schemas.microsoft.com/office/powerpoint/2010/main" val="1552108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a:extLst>
              <a:ext uri="{FF2B5EF4-FFF2-40B4-BE49-F238E27FC236}">
                <a16:creationId xmlns:a16="http://schemas.microsoft.com/office/drawing/2014/main" id="{38B8083E-0679-DCD3-8D2A-ABC51B128718}"/>
              </a:ext>
            </a:extLst>
          </p:cNvPr>
          <p:cNvSpPr/>
          <p:nvPr/>
        </p:nvSpPr>
        <p:spPr>
          <a:xfrm>
            <a:off x="93303" y="914400"/>
            <a:ext cx="1595538" cy="1184990"/>
          </a:xfrm>
          <a:prstGeom prst="homePlate">
            <a:avLst>
              <a:gd name="adj" fmla="val 222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L1- Collaboration Portal</a:t>
            </a:r>
          </a:p>
        </p:txBody>
      </p:sp>
      <p:sp>
        <p:nvSpPr>
          <p:cNvPr id="10" name="Pentagon 9">
            <a:extLst>
              <a:ext uri="{FF2B5EF4-FFF2-40B4-BE49-F238E27FC236}">
                <a16:creationId xmlns:a16="http://schemas.microsoft.com/office/drawing/2014/main" id="{1A3CC1D1-827E-8B69-4EA9-62403A826333}"/>
              </a:ext>
            </a:extLst>
          </p:cNvPr>
          <p:cNvSpPr/>
          <p:nvPr/>
        </p:nvSpPr>
        <p:spPr>
          <a:xfrm>
            <a:off x="93303" y="4463143"/>
            <a:ext cx="1595538" cy="1545773"/>
          </a:xfrm>
          <a:prstGeom prst="homePlate">
            <a:avLst>
              <a:gd name="adj" fmla="val 1731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L3 - Forms</a:t>
            </a:r>
          </a:p>
        </p:txBody>
      </p:sp>
      <p:sp>
        <p:nvSpPr>
          <p:cNvPr id="11" name="Pentagon 10">
            <a:extLst>
              <a:ext uri="{FF2B5EF4-FFF2-40B4-BE49-F238E27FC236}">
                <a16:creationId xmlns:a16="http://schemas.microsoft.com/office/drawing/2014/main" id="{304FCA33-B5F4-0327-B591-F8B7D06DD8BB}"/>
              </a:ext>
            </a:extLst>
          </p:cNvPr>
          <p:cNvSpPr/>
          <p:nvPr/>
        </p:nvSpPr>
        <p:spPr>
          <a:xfrm>
            <a:off x="93303" y="2243640"/>
            <a:ext cx="1595538" cy="2076432"/>
          </a:xfrm>
          <a:prstGeom prst="homePlate">
            <a:avLst>
              <a:gd name="adj" fmla="val 17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L2- Onboarding 360 view</a:t>
            </a:r>
          </a:p>
        </p:txBody>
      </p:sp>
      <p:sp>
        <p:nvSpPr>
          <p:cNvPr id="14" name="Rectangle 13">
            <a:extLst>
              <a:ext uri="{FF2B5EF4-FFF2-40B4-BE49-F238E27FC236}">
                <a16:creationId xmlns:a16="http://schemas.microsoft.com/office/drawing/2014/main" id="{652CD43E-DA86-7E29-707B-A0F2665180B1}"/>
              </a:ext>
            </a:extLst>
          </p:cNvPr>
          <p:cNvSpPr/>
          <p:nvPr/>
        </p:nvSpPr>
        <p:spPr>
          <a:xfrm>
            <a:off x="1782139" y="2243640"/>
            <a:ext cx="2827183" cy="207643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L2 functionality consists of onboarding metadata, client details, tasks, documents, audit trail tabs </a:t>
            </a:r>
          </a:p>
          <a:p>
            <a:pPr marL="171450" indent="-171450">
              <a:buFont typeface="Arial" panose="020B0604020202020204" pitchFamily="34" charset="0"/>
              <a:buChar char="•"/>
            </a:pPr>
            <a:r>
              <a:rPr lang="en-US" sz="1000">
                <a:solidFill>
                  <a:schemeClr val="tx2"/>
                </a:solidFill>
              </a:rPr>
              <a:t>It also has been implemented as part of BL stitching layer</a:t>
            </a:r>
          </a:p>
          <a:p>
            <a:pPr marL="171450" indent="-171450">
              <a:buFont typeface="Arial" panose="020B0604020202020204" pitchFamily="34" charset="0"/>
              <a:buChar char="•"/>
            </a:pPr>
            <a:r>
              <a:rPr lang="en-US" sz="1000">
                <a:solidFill>
                  <a:schemeClr val="tx2"/>
                </a:solidFill>
              </a:rPr>
              <a:t>Shared Assets(design time artifact) being leveraged to build  360 view for a given BL</a:t>
            </a:r>
          </a:p>
          <a:p>
            <a:pPr marL="171450" indent="-171450">
              <a:buFont typeface="Arial" panose="020B0604020202020204" pitchFamily="34" charset="0"/>
              <a:buChar char="•"/>
            </a:pPr>
            <a:r>
              <a:rPr lang="en-US" sz="1000">
                <a:solidFill>
                  <a:schemeClr val="tx2"/>
                </a:solidFill>
              </a:rPr>
              <a:t>Leveraging common APIs along with BL exp API layer to get the data</a:t>
            </a:r>
          </a:p>
          <a:p>
            <a:endParaRPr lang="en-US" sz="1800">
              <a:solidFill>
                <a:schemeClr val="tx2"/>
              </a:solidFill>
            </a:endParaRPr>
          </a:p>
        </p:txBody>
      </p:sp>
      <p:sp>
        <p:nvSpPr>
          <p:cNvPr id="15" name="Rectangle 14">
            <a:extLst>
              <a:ext uri="{FF2B5EF4-FFF2-40B4-BE49-F238E27FC236}">
                <a16:creationId xmlns:a16="http://schemas.microsoft.com/office/drawing/2014/main" id="{93D1A6DE-BFDD-6049-7BAC-CE687892DBD1}"/>
              </a:ext>
            </a:extLst>
          </p:cNvPr>
          <p:cNvSpPr/>
          <p:nvPr/>
        </p:nvSpPr>
        <p:spPr>
          <a:xfrm>
            <a:off x="1782139" y="914400"/>
            <a:ext cx="2827183" cy="116477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Employee Dashboard is implemented as part of BL stitching layer</a:t>
            </a:r>
          </a:p>
          <a:p>
            <a:pPr marL="171450" indent="-171450">
              <a:buFont typeface="Arial" panose="020B0604020202020204" pitchFamily="34" charset="0"/>
              <a:buChar char="•"/>
            </a:pPr>
            <a:r>
              <a:rPr lang="en-US" sz="1000">
                <a:solidFill>
                  <a:schemeClr val="tx2"/>
                </a:solidFill>
              </a:rPr>
              <a:t>Shared Assets(design time artifact) being leveraged to build L1 dashboard for a given BL and configure for various roles</a:t>
            </a:r>
          </a:p>
          <a:p>
            <a:pPr marL="171450" indent="-171450">
              <a:buFont typeface="Arial" panose="020B0604020202020204" pitchFamily="34" charset="0"/>
              <a:buChar char="•"/>
            </a:pPr>
            <a:r>
              <a:rPr lang="en-US" sz="1000">
                <a:solidFill>
                  <a:schemeClr val="tx2"/>
                </a:solidFill>
              </a:rPr>
              <a:t>Leveraging common APIs along with BL exp API layer to get the dashboard data</a:t>
            </a:r>
          </a:p>
          <a:p>
            <a:endParaRPr lang="en-US" sz="1000">
              <a:solidFill>
                <a:schemeClr val="tx2"/>
              </a:solidFill>
            </a:endParaRPr>
          </a:p>
        </p:txBody>
      </p:sp>
      <p:sp>
        <p:nvSpPr>
          <p:cNvPr id="16" name="Rectangle 15">
            <a:extLst>
              <a:ext uri="{FF2B5EF4-FFF2-40B4-BE49-F238E27FC236}">
                <a16:creationId xmlns:a16="http://schemas.microsoft.com/office/drawing/2014/main" id="{3D68DDBC-F42D-3F68-3D42-A3F4977F6B4C}"/>
              </a:ext>
            </a:extLst>
          </p:cNvPr>
          <p:cNvSpPr/>
          <p:nvPr/>
        </p:nvSpPr>
        <p:spPr>
          <a:xfrm>
            <a:off x="1782139" y="4463143"/>
            <a:ext cx="2827183" cy="154577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000">
                <a:solidFill>
                  <a:schemeClr val="tx2"/>
                </a:solidFill>
              </a:rPr>
              <a:t>L3 form implementation is part of BL stitching layer run time app</a:t>
            </a:r>
          </a:p>
          <a:p>
            <a:pPr marL="285750" indent="-285750">
              <a:buFont typeface="Arial" panose="020B0604020202020204" pitchFamily="34" charset="0"/>
              <a:buChar char="•"/>
            </a:pPr>
            <a:r>
              <a:rPr lang="en-US" sz="1000">
                <a:solidFill>
                  <a:schemeClr val="tx2"/>
                </a:solidFill>
              </a:rPr>
              <a:t>Dynamic form framework is being utilized to configure forms metadata</a:t>
            </a:r>
          </a:p>
          <a:p>
            <a:pPr marL="285750" indent="-285750">
              <a:buFont typeface="Arial" panose="020B0604020202020204" pitchFamily="34" charset="0"/>
              <a:buChar char="•"/>
            </a:pPr>
            <a:r>
              <a:rPr lang="en-US" sz="1000">
                <a:solidFill>
                  <a:schemeClr val="tx2"/>
                </a:solidFill>
              </a:rPr>
              <a:t>Whole form UI is wrapped into a parent component</a:t>
            </a:r>
          </a:p>
          <a:p>
            <a:pPr marL="285750" indent="-285750">
              <a:buFont typeface="Arial" panose="020B0604020202020204" pitchFamily="34" charset="0"/>
              <a:buChar char="•"/>
            </a:pPr>
            <a:endParaRPr lang="en-US" sz="1000"/>
          </a:p>
        </p:txBody>
      </p:sp>
      <p:sp>
        <p:nvSpPr>
          <p:cNvPr id="17" name="Rectangle 16">
            <a:extLst>
              <a:ext uri="{FF2B5EF4-FFF2-40B4-BE49-F238E27FC236}">
                <a16:creationId xmlns:a16="http://schemas.microsoft.com/office/drawing/2014/main" id="{74E2EEC3-C827-62B3-0ECF-4FCFDD522A77}"/>
              </a:ext>
            </a:extLst>
          </p:cNvPr>
          <p:cNvSpPr/>
          <p:nvPr/>
        </p:nvSpPr>
        <p:spPr>
          <a:xfrm>
            <a:off x="1782139" y="326572"/>
            <a:ext cx="2827183" cy="382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Existing Approach</a:t>
            </a:r>
          </a:p>
        </p:txBody>
      </p:sp>
      <p:sp>
        <p:nvSpPr>
          <p:cNvPr id="20" name="Rectangle 19">
            <a:extLst>
              <a:ext uri="{FF2B5EF4-FFF2-40B4-BE49-F238E27FC236}">
                <a16:creationId xmlns:a16="http://schemas.microsoft.com/office/drawing/2014/main" id="{1A77CEC7-0349-A61A-2DB3-2C93E44D1E66}"/>
              </a:ext>
            </a:extLst>
          </p:cNvPr>
          <p:cNvSpPr/>
          <p:nvPr/>
        </p:nvSpPr>
        <p:spPr>
          <a:xfrm>
            <a:off x="4911001" y="2243640"/>
            <a:ext cx="3589188" cy="2055844"/>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Implement and deploy as part of common collaboration portal </a:t>
            </a:r>
          </a:p>
          <a:p>
            <a:pPr marL="171450" indent="-171450">
              <a:buFont typeface="Arial" panose="020B0604020202020204" pitchFamily="34" charset="0"/>
              <a:buChar char="•"/>
            </a:pPr>
            <a:r>
              <a:rPr lang="en-US" sz="1000">
                <a:solidFill>
                  <a:schemeClr val="tx2"/>
                </a:solidFill>
              </a:rPr>
              <a:t>Standardize top panel metadata and tabs</a:t>
            </a:r>
          </a:p>
          <a:p>
            <a:pPr marL="171450" indent="-171450">
              <a:buFont typeface="Arial" panose="020B0604020202020204" pitchFamily="34" charset="0"/>
              <a:buChar char="•"/>
            </a:pPr>
            <a:r>
              <a:rPr lang="en-US" sz="1000">
                <a:solidFill>
                  <a:schemeClr val="tx2"/>
                </a:solidFill>
              </a:rPr>
              <a:t>Content of </a:t>
            </a:r>
            <a:r>
              <a:rPr lang="en-US" sz="1000" b="1">
                <a:solidFill>
                  <a:schemeClr val="tx2"/>
                </a:solidFill>
              </a:rPr>
              <a:t>Client details</a:t>
            </a:r>
            <a:r>
              <a:rPr lang="en-US" sz="1000">
                <a:solidFill>
                  <a:schemeClr val="tx2"/>
                </a:solidFill>
              </a:rPr>
              <a:t> tab to be standardized with read only view</a:t>
            </a:r>
          </a:p>
          <a:p>
            <a:pPr marL="171450" indent="-171450">
              <a:buFont typeface="Arial" panose="020B0604020202020204" pitchFamily="34" charset="0"/>
              <a:buChar char="•"/>
            </a:pPr>
            <a:r>
              <a:rPr lang="en-US" sz="1000" b="1">
                <a:solidFill>
                  <a:schemeClr val="tx2"/>
                </a:solidFill>
              </a:rPr>
              <a:t>Audit trail</a:t>
            </a:r>
            <a:r>
              <a:rPr lang="en-US" sz="1000">
                <a:solidFill>
                  <a:schemeClr val="tx2"/>
                </a:solidFill>
              </a:rPr>
              <a:t> is already a standard view across BLs, no change needed</a:t>
            </a:r>
          </a:p>
          <a:p>
            <a:pPr marL="171450" indent="-171450">
              <a:buFont typeface="Arial" panose="020B0604020202020204" pitchFamily="34" charset="0"/>
              <a:buChar char="•"/>
            </a:pPr>
            <a:r>
              <a:rPr lang="en-US" sz="1000" b="1">
                <a:solidFill>
                  <a:schemeClr val="tx2"/>
                </a:solidFill>
              </a:rPr>
              <a:t>Documents</a:t>
            </a:r>
            <a:r>
              <a:rPr lang="en-US" sz="1000">
                <a:solidFill>
                  <a:schemeClr val="tx2"/>
                </a:solidFill>
              </a:rPr>
              <a:t> – make the UI view standard, ability to configure BL API end point to get relevant documents and keep implementation in BL Exp API layer to connect to the right doc repo and apply role-based rules</a:t>
            </a:r>
          </a:p>
          <a:p>
            <a:pPr marL="171450" indent="-171450">
              <a:buFont typeface="Arial" panose="020B0604020202020204" pitchFamily="34" charset="0"/>
              <a:buChar char="•"/>
            </a:pPr>
            <a:r>
              <a:rPr lang="en-US" sz="1000" b="1">
                <a:solidFill>
                  <a:schemeClr val="tx2"/>
                </a:solidFill>
              </a:rPr>
              <a:t>Tasks – </a:t>
            </a:r>
            <a:r>
              <a:rPr lang="en-US" sz="1000">
                <a:solidFill>
                  <a:schemeClr val="tx2"/>
                </a:solidFill>
              </a:rPr>
              <a:t>Standardize task view/actions and leverage BL Exp API to get data </a:t>
            </a:r>
            <a:endParaRPr lang="en-US" sz="1000" b="1">
              <a:solidFill>
                <a:schemeClr val="tx2"/>
              </a:solidFill>
            </a:endParaRPr>
          </a:p>
          <a:p>
            <a:pPr marL="171450" indent="-171450">
              <a:buFont typeface="Arial" panose="020B0604020202020204" pitchFamily="34" charset="0"/>
              <a:buChar char="•"/>
            </a:pPr>
            <a:endParaRPr lang="en-US" sz="1000">
              <a:solidFill>
                <a:schemeClr val="tx2"/>
              </a:solidFill>
            </a:endParaRPr>
          </a:p>
        </p:txBody>
      </p:sp>
      <p:sp>
        <p:nvSpPr>
          <p:cNvPr id="21" name="Rectangle 20">
            <a:extLst>
              <a:ext uri="{FF2B5EF4-FFF2-40B4-BE49-F238E27FC236}">
                <a16:creationId xmlns:a16="http://schemas.microsoft.com/office/drawing/2014/main" id="{527C3CCB-6BBF-F70A-0EA8-2E2C2F68213D}"/>
              </a:ext>
            </a:extLst>
          </p:cNvPr>
          <p:cNvSpPr/>
          <p:nvPr/>
        </p:nvSpPr>
        <p:spPr>
          <a:xfrm>
            <a:off x="4911001" y="914400"/>
            <a:ext cx="3589188" cy="116477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Employee - A common standard dashboard view for all BLs</a:t>
            </a:r>
          </a:p>
          <a:p>
            <a:pPr marL="171450" indent="-171450">
              <a:buFont typeface="Arial" panose="020B0604020202020204" pitchFamily="34" charset="0"/>
              <a:buChar char="•"/>
            </a:pPr>
            <a:r>
              <a:rPr lang="en-US" sz="1000">
                <a:solidFill>
                  <a:schemeClr val="tx2"/>
                </a:solidFill>
              </a:rPr>
              <a:t>Built and deployed as single runtime app</a:t>
            </a:r>
          </a:p>
          <a:p>
            <a:pPr marL="171450" indent="-171450">
              <a:buFont typeface="Arial" panose="020B0604020202020204" pitchFamily="34" charset="0"/>
              <a:buChar char="•"/>
            </a:pPr>
            <a:r>
              <a:rPr lang="en-US" sz="1000">
                <a:solidFill>
                  <a:schemeClr val="tx2"/>
                </a:solidFill>
              </a:rPr>
              <a:t>Built on common object model </a:t>
            </a:r>
          </a:p>
          <a:p>
            <a:pPr marL="171450" indent="-171450">
              <a:buFont typeface="Arial" panose="020B0604020202020204" pitchFamily="34" charset="0"/>
              <a:buChar char="•"/>
            </a:pPr>
            <a:r>
              <a:rPr lang="en-US" sz="1000">
                <a:solidFill>
                  <a:schemeClr val="tx2"/>
                </a:solidFill>
              </a:rPr>
              <a:t>Leveraging common set of APIs   </a:t>
            </a:r>
          </a:p>
          <a:p>
            <a:pPr marL="171450" indent="-171450">
              <a:buFont typeface="Arial" panose="020B0604020202020204" pitchFamily="34" charset="0"/>
              <a:buChar char="•"/>
            </a:pPr>
            <a:r>
              <a:rPr lang="en-US" sz="1000">
                <a:solidFill>
                  <a:schemeClr val="tx2"/>
                </a:solidFill>
              </a:rPr>
              <a:t>Based on standard role definitions(FO, MO, BO etc.) which are mapped to BL specific roles</a:t>
            </a:r>
          </a:p>
        </p:txBody>
      </p:sp>
      <p:sp>
        <p:nvSpPr>
          <p:cNvPr id="22" name="Rectangle 21">
            <a:extLst>
              <a:ext uri="{FF2B5EF4-FFF2-40B4-BE49-F238E27FC236}">
                <a16:creationId xmlns:a16="http://schemas.microsoft.com/office/drawing/2014/main" id="{3C2EEA20-CA5A-B044-5658-581638B917BF}"/>
              </a:ext>
            </a:extLst>
          </p:cNvPr>
          <p:cNvSpPr/>
          <p:nvPr/>
        </p:nvSpPr>
        <p:spPr>
          <a:xfrm>
            <a:off x="4911001" y="4463143"/>
            <a:ext cx="3589188" cy="154577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000">
                <a:solidFill>
                  <a:schemeClr val="tx2"/>
                </a:solidFill>
              </a:rPr>
              <a:t>Divide the L3 into frame(left &amp; top panels) and form(main body)</a:t>
            </a:r>
          </a:p>
          <a:p>
            <a:pPr marL="285750" indent="-285750">
              <a:buFont typeface="Arial" panose="020B0604020202020204" pitchFamily="34" charset="0"/>
              <a:buChar char="•"/>
            </a:pPr>
            <a:r>
              <a:rPr lang="en-US" sz="1000">
                <a:solidFill>
                  <a:schemeClr val="tx2"/>
                </a:solidFill>
              </a:rPr>
              <a:t>Make frame part of common collaboration portal run time and use configuration to get the content</a:t>
            </a:r>
          </a:p>
          <a:p>
            <a:pPr marL="285750" indent="-285750">
              <a:buFont typeface="Arial" panose="020B0604020202020204" pitchFamily="34" charset="0"/>
              <a:buChar char="•"/>
            </a:pPr>
            <a:r>
              <a:rPr lang="en-US" sz="1000">
                <a:solidFill>
                  <a:schemeClr val="tx2"/>
                </a:solidFill>
              </a:rPr>
              <a:t>Form implementation will be part of BL stitching layer leveraging Dynamic form framework</a:t>
            </a:r>
          </a:p>
          <a:p>
            <a:pPr marL="285750" indent="-285750">
              <a:buFont typeface="Arial" panose="020B0604020202020204" pitchFamily="34" charset="0"/>
              <a:buChar char="•"/>
            </a:pPr>
            <a:r>
              <a:rPr lang="en-US" sz="1000">
                <a:solidFill>
                  <a:schemeClr val="tx2"/>
                </a:solidFill>
              </a:rPr>
              <a:t>Enable communication between Frame &amp; Form to cater to the dynamic behavior based on use action</a:t>
            </a:r>
          </a:p>
          <a:p>
            <a:pPr marL="285750" indent="-285750">
              <a:buFont typeface="Arial" panose="020B0604020202020204" pitchFamily="34" charset="0"/>
              <a:buChar char="•"/>
            </a:pPr>
            <a:endParaRPr lang="en-US" sz="1000">
              <a:solidFill>
                <a:schemeClr val="tx2"/>
              </a:solidFill>
            </a:endParaRPr>
          </a:p>
          <a:p>
            <a:pPr marL="285750" indent="-285750">
              <a:buFont typeface="Arial" panose="020B0604020202020204" pitchFamily="34" charset="0"/>
              <a:buChar char="•"/>
            </a:pPr>
            <a:endParaRPr lang="en-US" sz="1000"/>
          </a:p>
        </p:txBody>
      </p:sp>
      <p:sp>
        <p:nvSpPr>
          <p:cNvPr id="23" name="Rectangle 22">
            <a:extLst>
              <a:ext uri="{FF2B5EF4-FFF2-40B4-BE49-F238E27FC236}">
                <a16:creationId xmlns:a16="http://schemas.microsoft.com/office/drawing/2014/main" id="{E715374F-AE1F-6D2B-E152-B8ABD8CEA946}"/>
              </a:ext>
            </a:extLst>
          </p:cNvPr>
          <p:cNvSpPr/>
          <p:nvPr/>
        </p:nvSpPr>
        <p:spPr>
          <a:xfrm>
            <a:off x="4911001" y="326572"/>
            <a:ext cx="3589188" cy="382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Future Approach/PoC</a:t>
            </a:r>
          </a:p>
        </p:txBody>
      </p:sp>
      <p:sp>
        <p:nvSpPr>
          <p:cNvPr id="25" name="Rectangle 24">
            <a:extLst>
              <a:ext uri="{FF2B5EF4-FFF2-40B4-BE49-F238E27FC236}">
                <a16:creationId xmlns:a16="http://schemas.microsoft.com/office/drawing/2014/main" id="{83007B09-98CC-BFC8-AB06-A298E5F65603}"/>
              </a:ext>
            </a:extLst>
          </p:cNvPr>
          <p:cNvSpPr/>
          <p:nvPr/>
        </p:nvSpPr>
        <p:spPr>
          <a:xfrm>
            <a:off x="8776975" y="326572"/>
            <a:ext cx="3184870" cy="382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Progress</a:t>
            </a:r>
          </a:p>
        </p:txBody>
      </p:sp>
      <p:sp>
        <p:nvSpPr>
          <p:cNvPr id="26" name="Rectangle 25">
            <a:extLst>
              <a:ext uri="{FF2B5EF4-FFF2-40B4-BE49-F238E27FC236}">
                <a16:creationId xmlns:a16="http://schemas.microsoft.com/office/drawing/2014/main" id="{8D0C1EA7-44B8-632C-E0CB-125ED235A997}"/>
              </a:ext>
            </a:extLst>
          </p:cNvPr>
          <p:cNvSpPr/>
          <p:nvPr/>
        </p:nvSpPr>
        <p:spPr>
          <a:xfrm>
            <a:off x="8776975" y="914400"/>
            <a:ext cx="3184870" cy="116477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Able to build and deploy a single runtime based common collaboration portal</a:t>
            </a:r>
          </a:p>
          <a:p>
            <a:pPr marL="171450" indent="-171450">
              <a:buFont typeface="Arial" panose="020B0604020202020204" pitchFamily="34" charset="0"/>
              <a:buChar char="•"/>
            </a:pPr>
            <a:r>
              <a:rPr lang="en-US" sz="1000">
                <a:solidFill>
                  <a:schemeClr val="tx2"/>
                </a:solidFill>
              </a:rPr>
              <a:t>Being tested in IT env by UX/PM partners</a:t>
            </a:r>
          </a:p>
          <a:p>
            <a:pPr marL="171450" indent="-171450">
              <a:buFont typeface="Arial" panose="020B0604020202020204" pitchFamily="34" charset="0"/>
              <a:buChar char="•"/>
            </a:pPr>
            <a:r>
              <a:rPr lang="en-US" sz="1000">
                <a:solidFill>
                  <a:schemeClr val="tx2"/>
                </a:solidFill>
              </a:rPr>
              <a:t>Awaiting feedback and roll out planning from product mgmt.</a:t>
            </a:r>
          </a:p>
        </p:txBody>
      </p:sp>
      <p:sp>
        <p:nvSpPr>
          <p:cNvPr id="29" name="Rectangle 28">
            <a:extLst>
              <a:ext uri="{FF2B5EF4-FFF2-40B4-BE49-F238E27FC236}">
                <a16:creationId xmlns:a16="http://schemas.microsoft.com/office/drawing/2014/main" id="{1AE73A34-D92C-C444-BF4B-CDEC78780424}"/>
              </a:ext>
            </a:extLst>
          </p:cNvPr>
          <p:cNvSpPr/>
          <p:nvPr/>
        </p:nvSpPr>
        <p:spPr>
          <a:xfrm>
            <a:off x="8776975" y="2243640"/>
            <a:ext cx="3184870" cy="205069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Had couple of brainstorming sessions as a group</a:t>
            </a:r>
          </a:p>
          <a:p>
            <a:pPr marL="171450" indent="-171450">
              <a:buFont typeface="Arial" panose="020B0604020202020204" pitchFamily="34" charset="0"/>
              <a:buChar char="•"/>
            </a:pPr>
            <a:r>
              <a:rPr lang="en-US" sz="1000">
                <a:solidFill>
                  <a:schemeClr val="tx2"/>
                </a:solidFill>
              </a:rPr>
              <a:t>Have alignment on what is expected</a:t>
            </a:r>
          </a:p>
          <a:p>
            <a:pPr marL="171450" indent="-171450">
              <a:buFont typeface="Arial" panose="020B0604020202020204" pitchFamily="34" charset="0"/>
              <a:buChar char="•"/>
            </a:pPr>
            <a:r>
              <a:rPr lang="en-US" sz="1000">
                <a:solidFill>
                  <a:schemeClr val="tx2"/>
                </a:solidFill>
              </a:rPr>
              <a:t>Will be able to share some updates by next week</a:t>
            </a:r>
          </a:p>
          <a:p>
            <a:pPr marL="171450" indent="-171450">
              <a:buFont typeface="Arial" panose="020B0604020202020204" pitchFamily="34" charset="0"/>
              <a:buChar char="•"/>
            </a:pPr>
            <a:endParaRPr lang="en-US" sz="1000">
              <a:solidFill>
                <a:schemeClr val="tx2"/>
              </a:solidFill>
            </a:endParaRPr>
          </a:p>
        </p:txBody>
      </p:sp>
      <p:sp>
        <p:nvSpPr>
          <p:cNvPr id="30" name="Rectangle 29">
            <a:extLst>
              <a:ext uri="{FF2B5EF4-FFF2-40B4-BE49-F238E27FC236}">
                <a16:creationId xmlns:a16="http://schemas.microsoft.com/office/drawing/2014/main" id="{D11B68AF-41FF-CB36-218C-FE7FAAF8B5E7}"/>
              </a:ext>
            </a:extLst>
          </p:cNvPr>
          <p:cNvSpPr/>
          <p:nvPr/>
        </p:nvSpPr>
        <p:spPr>
          <a:xfrm>
            <a:off x="8776975" y="4463143"/>
            <a:ext cx="3184870" cy="1525556"/>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a:solidFill>
                  <a:schemeClr val="tx2"/>
                </a:solidFill>
              </a:rPr>
              <a:t>Explored various options e.g. </a:t>
            </a:r>
            <a:r>
              <a:rPr lang="en-US" sz="1000" err="1">
                <a:solidFill>
                  <a:schemeClr val="tx2"/>
                </a:solidFill>
              </a:rPr>
              <a:t>iFrame</a:t>
            </a:r>
            <a:r>
              <a:rPr lang="en-US" sz="1000">
                <a:solidFill>
                  <a:schemeClr val="tx2"/>
                </a:solidFill>
              </a:rPr>
              <a:t>, Webpack module federation</a:t>
            </a:r>
          </a:p>
          <a:p>
            <a:pPr marL="171450" indent="-171450">
              <a:buFont typeface="Arial" panose="020B0604020202020204" pitchFamily="34" charset="0"/>
              <a:buChar char="•"/>
            </a:pPr>
            <a:r>
              <a:rPr lang="en-US" sz="1000">
                <a:solidFill>
                  <a:schemeClr val="tx2"/>
                </a:solidFill>
              </a:rPr>
              <a:t>Dropped </a:t>
            </a:r>
            <a:r>
              <a:rPr lang="en-US" sz="1000" err="1">
                <a:solidFill>
                  <a:schemeClr val="tx2"/>
                </a:solidFill>
              </a:rPr>
              <a:t>iFrame</a:t>
            </a:r>
            <a:r>
              <a:rPr lang="en-US" sz="1000">
                <a:solidFill>
                  <a:schemeClr val="tx2"/>
                </a:solidFill>
              </a:rPr>
              <a:t> one due to security concerns around XSS vulnerabilities</a:t>
            </a:r>
          </a:p>
          <a:p>
            <a:pPr marL="171450" indent="-171450">
              <a:buFont typeface="Arial" panose="020B0604020202020204" pitchFamily="34" charset="0"/>
              <a:buChar char="•"/>
            </a:pPr>
            <a:r>
              <a:rPr lang="en-US" sz="1000">
                <a:solidFill>
                  <a:schemeClr val="tx2"/>
                </a:solidFill>
              </a:rPr>
              <a:t>Initial results are positive and we are able to load form content from a BL stitching runtime</a:t>
            </a:r>
          </a:p>
          <a:p>
            <a:pPr marL="171450" indent="-171450">
              <a:buFont typeface="Arial" panose="020B0604020202020204" pitchFamily="34" charset="0"/>
              <a:buChar char="•"/>
            </a:pPr>
            <a:r>
              <a:rPr lang="en-US" sz="1000">
                <a:solidFill>
                  <a:schemeClr val="tx2"/>
                </a:solidFill>
              </a:rPr>
              <a:t>At common collaboration portal level, to onboard a new BL, it will require only config change in Webpack config file to add new plugin </a:t>
            </a:r>
          </a:p>
          <a:p>
            <a:pPr marL="171450" indent="-171450">
              <a:buFont typeface="Arial" panose="020B0604020202020204" pitchFamily="34" charset="0"/>
              <a:buChar char="•"/>
            </a:pPr>
            <a:endParaRPr lang="en-US" sz="1000">
              <a:solidFill>
                <a:schemeClr val="tx2"/>
              </a:solidFill>
            </a:endParaRPr>
          </a:p>
        </p:txBody>
      </p:sp>
    </p:spTree>
    <p:extLst>
      <p:ext uri="{BB962C8B-B14F-4D97-AF65-F5344CB8AC3E}">
        <p14:creationId xmlns:p14="http://schemas.microsoft.com/office/powerpoint/2010/main" val="2397222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03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A038-46AA-4E92-9671-6E56FAEB4A45}"/>
              </a:ext>
            </a:extLst>
          </p:cNvPr>
          <p:cNvSpPr>
            <a:spLocks noGrp="1"/>
          </p:cNvSpPr>
          <p:nvPr>
            <p:ph type="title"/>
          </p:nvPr>
        </p:nvSpPr>
        <p:spPr>
          <a:xfrm>
            <a:off x="98641" y="37613"/>
            <a:ext cx="10972800" cy="462749"/>
          </a:xfrm>
        </p:spPr>
        <p:txBody>
          <a:bodyPr>
            <a:normAutofit/>
          </a:bodyPr>
          <a:lstStyle/>
          <a:p>
            <a:r>
              <a:rPr lang="en-US">
                <a:latin typeface="U.S. Bank Circular" panose="020B0504010101010104" pitchFamily="34" charset="0"/>
                <a:cs typeface="U.S. Bank Circular" panose="020B0504010101010104" pitchFamily="34" charset="0"/>
              </a:rPr>
              <a:t>Now Next Later</a:t>
            </a:r>
          </a:p>
        </p:txBody>
      </p:sp>
      <p:sp>
        <p:nvSpPr>
          <p:cNvPr id="10" name="Arrow: Pentagon 9">
            <a:extLst>
              <a:ext uri="{FF2B5EF4-FFF2-40B4-BE49-F238E27FC236}">
                <a16:creationId xmlns:a16="http://schemas.microsoft.com/office/drawing/2014/main" id="{A58CEA13-8E18-A918-C3BF-042F05C4E2AB}"/>
              </a:ext>
            </a:extLst>
          </p:cNvPr>
          <p:cNvSpPr/>
          <p:nvPr/>
        </p:nvSpPr>
        <p:spPr>
          <a:xfrm>
            <a:off x="1766693" y="561222"/>
            <a:ext cx="2979043" cy="353391"/>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Now</a:t>
            </a:r>
          </a:p>
        </p:txBody>
      </p:sp>
      <p:sp>
        <p:nvSpPr>
          <p:cNvPr id="11" name="Arrow: Chevron 10">
            <a:extLst>
              <a:ext uri="{FF2B5EF4-FFF2-40B4-BE49-F238E27FC236}">
                <a16:creationId xmlns:a16="http://schemas.microsoft.com/office/drawing/2014/main" id="{8AF325E6-82B1-4D31-B80F-E27B11677F4E}"/>
              </a:ext>
            </a:extLst>
          </p:cNvPr>
          <p:cNvSpPr/>
          <p:nvPr/>
        </p:nvSpPr>
        <p:spPr>
          <a:xfrm>
            <a:off x="4705273" y="561223"/>
            <a:ext cx="3057983" cy="35339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Next(2024)</a:t>
            </a:r>
          </a:p>
        </p:txBody>
      </p:sp>
      <p:sp>
        <p:nvSpPr>
          <p:cNvPr id="12" name="Arrow: Chevron 11">
            <a:extLst>
              <a:ext uri="{FF2B5EF4-FFF2-40B4-BE49-F238E27FC236}">
                <a16:creationId xmlns:a16="http://schemas.microsoft.com/office/drawing/2014/main" id="{ED94F883-14F4-C726-739F-242D402D17F7}"/>
              </a:ext>
            </a:extLst>
          </p:cNvPr>
          <p:cNvSpPr/>
          <p:nvPr/>
        </p:nvSpPr>
        <p:spPr>
          <a:xfrm>
            <a:off x="8624693" y="561224"/>
            <a:ext cx="3429000" cy="35339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Later(2025+)</a:t>
            </a:r>
          </a:p>
        </p:txBody>
      </p:sp>
      <p:sp>
        <p:nvSpPr>
          <p:cNvPr id="5" name="Rectangle 4">
            <a:extLst>
              <a:ext uri="{FF2B5EF4-FFF2-40B4-BE49-F238E27FC236}">
                <a16:creationId xmlns:a16="http://schemas.microsoft.com/office/drawing/2014/main" id="{B0673F3A-2C51-CEBA-7526-0A7458B02343}"/>
              </a:ext>
            </a:extLst>
          </p:cNvPr>
          <p:cNvSpPr/>
          <p:nvPr/>
        </p:nvSpPr>
        <p:spPr>
          <a:xfrm>
            <a:off x="98641" y="1016455"/>
            <a:ext cx="1599530" cy="11348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 Dashboard</a:t>
            </a:r>
          </a:p>
          <a:p>
            <a:pPr algn="ctr"/>
            <a:r>
              <a:rPr lang="en-US"/>
              <a:t>/Tasks</a:t>
            </a:r>
          </a:p>
        </p:txBody>
      </p:sp>
      <p:sp>
        <p:nvSpPr>
          <p:cNvPr id="6" name="Rectangle 5">
            <a:extLst>
              <a:ext uri="{FF2B5EF4-FFF2-40B4-BE49-F238E27FC236}">
                <a16:creationId xmlns:a16="http://schemas.microsoft.com/office/drawing/2014/main" id="{33C567D4-29BB-7CD9-C27A-46B3469F716E}"/>
              </a:ext>
            </a:extLst>
          </p:cNvPr>
          <p:cNvSpPr/>
          <p:nvPr/>
        </p:nvSpPr>
        <p:spPr>
          <a:xfrm>
            <a:off x="98641" y="2348589"/>
            <a:ext cx="1599530" cy="14409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Employee Dashboard</a:t>
            </a:r>
          </a:p>
        </p:txBody>
      </p:sp>
      <p:sp>
        <p:nvSpPr>
          <p:cNvPr id="8" name="Rectangle 7">
            <a:extLst>
              <a:ext uri="{FF2B5EF4-FFF2-40B4-BE49-F238E27FC236}">
                <a16:creationId xmlns:a16="http://schemas.microsoft.com/office/drawing/2014/main" id="{336369F1-272D-C557-2441-173058B20A29}"/>
              </a:ext>
            </a:extLst>
          </p:cNvPr>
          <p:cNvSpPr/>
          <p:nvPr/>
        </p:nvSpPr>
        <p:spPr>
          <a:xfrm>
            <a:off x="98641" y="3964353"/>
            <a:ext cx="1599530" cy="9756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Core Workflow</a:t>
            </a:r>
          </a:p>
        </p:txBody>
      </p:sp>
      <p:sp>
        <p:nvSpPr>
          <p:cNvPr id="9" name="Rectangle 8">
            <a:extLst>
              <a:ext uri="{FF2B5EF4-FFF2-40B4-BE49-F238E27FC236}">
                <a16:creationId xmlns:a16="http://schemas.microsoft.com/office/drawing/2014/main" id="{4A7CC719-4F54-C3A4-2E8B-4CF28D014F10}"/>
              </a:ext>
            </a:extLst>
          </p:cNvPr>
          <p:cNvSpPr/>
          <p:nvPr/>
        </p:nvSpPr>
        <p:spPr>
          <a:xfrm>
            <a:off x="98641" y="5101225"/>
            <a:ext cx="1599530" cy="10001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Digital User Experience </a:t>
            </a:r>
          </a:p>
        </p:txBody>
      </p:sp>
      <p:cxnSp>
        <p:nvCxnSpPr>
          <p:cNvPr id="15" name="Straight Connector 14">
            <a:extLst>
              <a:ext uri="{FF2B5EF4-FFF2-40B4-BE49-F238E27FC236}">
                <a16:creationId xmlns:a16="http://schemas.microsoft.com/office/drawing/2014/main" id="{E346C60E-732B-9094-29EC-3FBA475D4DD6}"/>
              </a:ext>
            </a:extLst>
          </p:cNvPr>
          <p:cNvCxnSpPr>
            <a:cxnSpLocks/>
          </p:cNvCxnSpPr>
          <p:nvPr/>
        </p:nvCxnSpPr>
        <p:spPr>
          <a:xfrm>
            <a:off x="98641" y="2245170"/>
            <a:ext cx="12005937"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3177A45-339F-905B-E206-FB6FAB0938B8}"/>
              </a:ext>
            </a:extLst>
          </p:cNvPr>
          <p:cNvCxnSpPr>
            <a:cxnSpLocks/>
          </p:cNvCxnSpPr>
          <p:nvPr/>
        </p:nvCxnSpPr>
        <p:spPr>
          <a:xfrm>
            <a:off x="87420" y="3882028"/>
            <a:ext cx="12017158" cy="9526"/>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880A2DB-8359-D3C0-F73F-D8BDCAAF74B6}"/>
              </a:ext>
            </a:extLst>
          </p:cNvPr>
          <p:cNvCxnSpPr>
            <a:cxnSpLocks/>
          </p:cNvCxnSpPr>
          <p:nvPr/>
        </p:nvCxnSpPr>
        <p:spPr>
          <a:xfrm>
            <a:off x="87419" y="5022311"/>
            <a:ext cx="12017159" cy="0"/>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EFF258E-681B-0FE7-4018-BDC5D3CC9A3F}"/>
              </a:ext>
            </a:extLst>
          </p:cNvPr>
          <p:cNvSpPr/>
          <p:nvPr/>
        </p:nvSpPr>
        <p:spPr>
          <a:xfrm>
            <a:off x="1766693" y="1016456"/>
            <a:ext cx="2862769" cy="113483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Common standard client dashboard providing milestone tracking, tasks and USB contacts</a:t>
            </a:r>
          </a:p>
          <a:p>
            <a:pPr marL="171450" indent="-171450">
              <a:buFont typeface="Wingdings" panose="05000000000000000000" pitchFamily="2" charset="2"/>
              <a:buChar char="§"/>
            </a:pPr>
            <a:r>
              <a:rPr lang="en-US" sz="1000"/>
              <a:t>Single runtime for all BL/Products following corporate </a:t>
            </a:r>
          </a:p>
          <a:p>
            <a:pPr marL="171450" indent="-171450">
              <a:buFont typeface="Wingdings" panose="05000000000000000000" pitchFamily="2" charset="2"/>
              <a:buChar char="§"/>
            </a:pPr>
            <a:r>
              <a:rPr lang="en-US" sz="1000"/>
              <a:t>Adoption - MC </a:t>
            </a:r>
          </a:p>
        </p:txBody>
      </p:sp>
      <p:sp>
        <p:nvSpPr>
          <p:cNvPr id="20" name="Rectangle 19">
            <a:extLst>
              <a:ext uri="{FF2B5EF4-FFF2-40B4-BE49-F238E27FC236}">
                <a16:creationId xmlns:a16="http://schemas.microsoft.com/office/drawing/2014/main" id="{3E45A57F-2758-6D22-6977-C32BAE8A3001}"/>
              </a:ext>
            </a:extLst>
          </p:cNvPr>
          <p:cNvSpPr/>
          <p:nvPr/>
        </p:nvSpPr>
        <p:spPr>
          <a:xfrm>
            <a:off x="4705273" y="1015384"/>
            <a:ext cx="3295164" cy="113482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Plan to onboard new BLs with direct U.S. Bank client onboarding</a:t>
            </a:r>
          </a:p>
          <a:p>
            <a:pPr marL="171450" indent="-171450">
              <a:buFont typeface="Wingdings" panose="05000000000000000000" pitchFamily="2" charset="2"/>
              <a:buChar char="§"/>
            </a:pPr>
            <a:r>
              <a:rPr lang="en-US" sz="1000"/>
              <a:t>Implement new common form frame approach for all journeys</a:t>
            </a:r>
          </a:p>
          <a:p>
            <a:pPr marL="171450" indent="-171450">
              <a:buFont typeface="Wingdings" panose="05000000000000000000" pitchFamily="2" charset="2"/>
              <a:buChar char="§"/>
            </a:pPr>
            <a:endParaRPr lang="en-US" sz="1000"/>
          </a:p>
        </p:txBody>
      </p:sp>
      <p:sp>
        <p:nvSpPr>
          <p:cNvPr id="21" name="Rectangle 20">
            <a:extLst>
              <a:ext uri="{FF2B5EF4-FFF2-40B4-BE49-F238E27FC236}">
                <a16:creationId xmlns:a16="http://schemas.microsoft.com/office/drawing/2014/main" id="{4CD0015D-7642-4D08-4A4D-30298AD9956F}"/>
              </a:ext>
            </a:extLst>
          </p:cNvPr>
          <p:cNvSpPr/>
          <p:nvPr/>
        </p:nvSpPr>
        <p:spPr>
          <a:xfrm>
            <a:off x="8624693" y="1015384"/>
            <a:ext cx="3295164" cy="113482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Alignment with Product/BLs to bring WMIS side journeys to common client dashboard</a:t>
            </a:r>
          </a:p>
          <a:p>
            <a:pPr marL="171450" indent="-171450">
              <a:buFont typeface="Wingdings" panose="05000000000000000000" pitchFamily="2" charset="2"/>
              <a:buChar char="§"/>
            </a:pPr>
            <a:r>
              <a:rPr lang="en-US" sz="1000"/>
              <a:t>Solve for BLs following client of client model - Athena Health/SCF/FBO</a:t>
            </a:r>
          </a:p>
          <a:p>
            <a:pPr marL="171450" indent="-171450">
              <a:buFont typeface="Wingdings" panose="05000000000000000000" pitchFamily="2" charset="2"/>
              <a:buChar char="§"/>
            </a:pPr>
            <a:r>
              <a:rPr lang="en-US" sz="1000"/>
              <a:t>Has dependency on Connect to understand client of client relationship</a:t>
            </a:r>
          </a:p>
          <a:p>
            <a:pPr marL="171450" indent="-171450">
              <a:buFont typeface="Wingdings" panose="05000000000000000000" pitchFamily="2" charset="2"/>
              <a:buChar char="§"/>
            </a:pPr>
            <a:r>
              <a:rPr lang="en-US" sz="1000"/>
              <a:t>U.S. Bank contract – white label or USB branding</a:t>
            </a:r>
          </a:p>
        </p:txBody>
      </p:sp>
      <p:sp>
        <p:nvSpPr>
          <p:cNvPr id="22" name="Rectangle 21">
            <a:extLst>
              <a:ext uri="{FF2B5EF4-FFF2-40B4-BE49-F238E27FC236}">
                <a16:creationId xmlns:a16="http://schemas.microsoft.com/office/drawing/2014/main" id="{9B532409-E710-8F25-AE40-3737EDD33AD5}"/>
              </a:ext>
            </a:extLst>
          </p:cNvPr>
          <p:cNvSpPr/>
          <p:nvPr/>
        </p:nvSpPr>
        <p:spPr>
          <a:xfrm>
            <a:off x="1766693" y="2343130"/>
            <a:ext cx="2862769" cy="144093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Reusing design time dashboard artifact to implement employee dashboard</a:t>
            </a:r>
          </a:p>
          <a:p>
            <a:pPr marL="171450" indent="-171450">
              <a:buFont typeface="Wingdings" panose="05000000000000000000" pitchFamily="2" charset="2"/>
              <a:buChar char="§"/>
            </a:pPr>
            <a:r>
              <a:rPr lang="en-US" sz="1000"/>
              <a:t>Each journey has a runtime instance of the dashboard</a:t>
            </a:r>
          </a:p>
          <a:p>
            <a:pPr marL="171450" indent="-171450">
              <a:buFont typeface="Wingdings" panose="05000000000000000000" pitchFamily="2" charset="2"/>
              <a:buChar char="§"/>
            </a:pPr>
            <a:r>
              <a:rPr lang="en-US" sz="1000"/>
              <a:t>Dedicated dashboard for Ops team for KYC/CIP alerts</a:t>
            </a:r>
          </a:p>
          <a:p>
            <a:pPr marL="171450" indent="-171450">
              <a:buFont typeface="Wingdings" panose="05000000000000000000" pitchFamily="2" charset="2"/>
              <a:buChar char="§"/>
            </a:pPr>
            <a:endParaRPr lang="en-US" sz="1000"/>
          </a:p>
        </p:txBody>
      </p:sp>
      <p:sp>
        <p:nvSpPr>
          <p:cNvPr id="23" name="Rectangle 22">
            <a:extLst>
              <a:ext uri="{FF2B5EF4-FFF2-40B4-BE49-F238E27FC236}">
                <a16:creationId xmlns:a16="http://schemas.microsoft.com/office/drawing/2014/main" id="{BAAB97E3-9B9B-BAB7-2571-A7979E18F8EA}"/>
              </a:ext>
            </a:extLst>
          </p:cNvPr>
          <p:cNvSpPr/>
          <p:nvPr/>
        </p:nvSpPr>
        <p:spPr>
          <a:xfrm>
            <a:off x="4705273" y="2348583"/>
            <a:ext cx="3295164" cy="144093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Rollout common standard employee dashboard running as single instance for all journeys (In test)</a:t>
            </a:r>
          </a:p>
          <a:p>
            <a:pPr marL="171450" indent="-171450">
              <a:buFont typeface="Wingdings" panose="05000000000000000000" pitchFamily="2" charset="2"/>
              <a:buChar char="§"/>
            </a:pPr>
            <a:r>
              <a:rPr lang="en-US" sz="1000"/>
              <a:t>Implement standard onboarding event details(standard tabs) as part of common runtime and fetch data based on BL/user role. (PoC in progress)</a:t>
            </a:r>
          </a:p>
          <a:p>
            <a:pPr marL="171450" indent="-171450">
              <a:buFont typeface="Wingdings" panose="05000000000000000000" pitchFamily="2" charset="2"/>
              <a:buChar char="§"/>
            </a:pPr>
            <a:r>
              <a:rPr lang="en-US" sz="1000"/>
              <a:t>Implement frame of task details as part of common runtime and load the form body dynamically from journey stitching layer (PoC in progress)</a:t>
            </a:r>
          </a:p>
          <a:p>
            <a:pPr marL="171450" indent="-171450">
              <a:buFont typeface="Wingdings" panose="05000000000000000000" pitchFamily="2" charset="2"/>
              <a:buChar char="§"/>
            </a:pPr>
            <a:endParaRPr lang="en-US" sz="1000"/>
          </a:p>
          <a:p>
            <a:pPr marL="171450" indent="-171450">
              <a:buFont typeface="Wingdings" panose="05000000000000000000" pitchFamily="2" charset="2"/>
              <a:buChar char="§"/>
            </a:pPr>
            <a:endParaRPr lang="en-US" sz="1000"/>
          </a:p>
        </p:txBody>
      </p:sp>
      <p:sp>
        <p:nvSpPr>
          <p:cNvPr id="24" name="Rectangle 23">
            <a:extLst>
              <a:ext uri="{FF2B5EF4-FFF2-40B4-BE49-F238E27FC236}">
                <a16:creationId xmlns:a16="http://schemas.microsoft.com/office/drawing/2014/main" id="{B05AA073-DD52-1A0B-46EC-815695B4A09F}"/>
              </a:ext>
            </a:extLst>
          </p:cNvPr>
          <p:cNvSpPr/>
          <p:nvPr/>
        </p:nvSpPr>
        <p:spPr>
          <a:xfrm>
            <a:off x="8624693" y="2354270"/>
            <a:ext cx="3295164" cy="144093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Alignment with Product/BLs to bring WMIS side journeys to common client dashboard</a:t>
            </a:r>
          </a:p>
        </p:txBody>
      </p:sp>
      <p:sp>
        <p:nvSpPr>
          <p:cNvPr id="25" name="Rectangle 24">
            <a:extLst>
              <a:ext uri="{FF2B5EF4-FFF2-40B4-BE49-F238E27FC236}">
                <a16:creationId xmlns:a16="http://schemas.microsoft.com/office/drawing/2014/main" id="{46B4FE26-EDC6-821C-9BA2-82E488D81832}"/>
              </a:ext>
            </a:extLst>
          </p:cNvPr>
          <p:cNvSpPr/>
          <p:nvPr/>
        </p:nvSpPr>
        <p:spPr>
          <a:xfrm>
            <a:off x="1769900" y="3954828"/>
            <a:ext cx="2862769"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CIP and KYC sub processes are available </a:t>
            </a:r>
          </a:p>
          <a:p>
            <a:pPr marL="171450" indent="-171450">
              <a:buFont typeface="Wingdings" panose="05000000000000000000" pitchFamily="2" charset="2"/>
              <a:buChar char="§"/>
            </a:pPr>
            <a:r>
              <a:rPr lang="en-US" sz="1000"/>
              <a:t>Reusable capabilities for CIP/KYC are being stitched into product journey</a:t>
            </a:r>
          </a:p>
          <a:p>
            <a:pPr marL="171450" indent="-171450">
              <a:buFont typeface="Wingdings" panose="05000000000000000000" pitchFamily="2" charset="2"/>
              <a:buChar char="§"/>
            </a:pPr>
            <a:r>
              <a:rPr lang="en-US" sz="1000"/>
              <a:t>KYC status check and verification </a:t>
            </a:r>
          </a:p>
          <a:p>
            <a:pPr marL="171450" indent="-171450">
              <a:buFont typeface="Wingdings" panose="05000000000000000000" pitchFamily="2" charset="2"/>
              <a:buChar char="§"/>
            </a:pPr>
            <a:endParaRPr lang="en-US" sz="1000"/>
          </a:p>
        </p:txBody>
      </p:sp>
      <p:sp>
        <p:nvSpPr>
          <p:cNvPr id="26" name="Rectangle 25">
            <a:extLst>
              <a:ext uri="{FF2B5EF4-FFF2-40B4-BE49-F238E27FC236}">
                <a16:creationId xmlns:a16="http://schemas.microsoft.com/office/drawing/2014/main" id="{AC5354FF-249A-3523-4BD8-1D818C5E6B32}"/>
              </a:ext>
            </a:extLst>
          </p:cNvPr>
          <p:cNvSpPr/>
          <p:nvPr/>
        </p:nvSpPr>
        <p:spPr>
          <a:xfrm>
            <a:off x="4705273" y="3952110"/>
            <a:ext cx="3295164"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Implement an E2E workflow to collect standard client data, perform CIP verification, create KYC profile and setup Hogan CIS/DDA record.</a:t>
            </a:r>
          </a:p>
          <a:p>
            <a:pPr marL="171450" indent="-171450">
              <a:buFont typeface="Wingdings" panose="05000000000000000000" pitchFamily="2" charset="2"/>
              <a:buChar char="§"/>
            </a:pPr>
            <a:r>
              <a:rPr lang="en-US" sz="1000"/>
              <a:t>Implement standard intake UI</a:t>
            </a:r>
          </a:p>
          <a:p>
            <a:pPr marL="171450" indent="-171450">
              <a:buFont typeface="Wingdings" panose="05000000000000000000" pitchFamily="2" charset="2"/>
              <a:buChar char="§"/>
            </a:pPr>
            <a:r>
              <a:rPr lang="en-US" sz="1000"/>
              <a:t>Standard operational dashboard for ops team to work on exception tasks.</a:t>
            </a:r>
          </a:p>
          <a:p>
            <a:pPr marL="171450" indent="-171450">
              <a:buFont typeface="Wingdings" panose="05000000000000000000" pitchFamily="2" charset="2"/>
              <a:buChar char="§"/>
            </a:pPr>
            <a:endParaRPr lang="en-US" sz="1000"/>
          </a:p>
        </p:txBody>
      </p:sp>
      <p:sp>
        <p:nvSpPr>
          <p:cNvPr id="27" name="Rectangle 26">
            <a:extLst>
              <a:ext uri="{FF2B5EF4-FFF2-40B4-BE49-F238E27FC236}">
                <a16:creationId xmlns:a16="http://schemas.microsoft.com/office/drawing/2014/main" id="{33D6130C-0CFB-22DE-37B4-C62E879F2150}"/>
              </a:ext>
            </a:extLst>
          </p:cNvPr>
          <p:cNvSpPr/>
          <p:nvPr/>
        </p:nvSpPr>
        <p:spPr>
          <a:xfrm>
            <a:off x="8624693" y="3952109"/>
            <a:ext cx="3295164"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r>
              <a:rPr lang="en-US" sz="1000"/>
              <a:t>Solve for BLs following client of client model</a:t>
            </a:r>
          </a:p>
        </p:txBody>
      </p:sp>
      <p:sp>
        <p:nvSpPr>
          <p:cNvPr id="31" name="Rectangle 30">
            <a:extLst>
              <a:ext uri="{FF2B5EF4-FFF2-40B4-BE49-F238E27FC236}">
                <a16:creationId xmlns:a16="http://schemas.microsoft.com/office/drawing/2014/main" id="{EE4E22AA-0E01-1DEE-218B-3413F968D17C}"/>
              </a:ext>
            </a:extLst>
          </p:cNvPr>
          <p:cNvSpPr/>
          <p:nvPr/>
        </p:nvSpPr>
        <p:spPr>
          <a:xfrm>
            <a:off x="1766693" y="5101226"/>
            <a:ext cx="2862769"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endParaRPr lang="en-US" sz="1000"/>
          </a:p>
        </p:txBody>
      </p:sp>
      <p:sp>
        <p:nvSpPr>
          <p:cNvPr id="32" name="Rectangle 31">
            <a:extLst>
              <a:ext uri="{FF2B5EF4-FFF2-40B4-BE49-F238E27FC236}">
                <a16:creationId xmlns:a16="http://schemas.microsoft.com/office/drawing/2014/main" id="{6469B59A-2C5A-7E13-966C-E10E6EE3DDDC}"/>
              </a:ext>
            </a:extLst>
          </p:cNvPr>
          <p:cNvSpPr/>
          <p:nvPr/>
        </p:nvSpPr>
        <p:spPr>
          <a:xfrm>
            <a:off x="4704398" y="5101215"/>
            <a:ext cx="3295164"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endParaRPr lang="en-US" sz="1000"/>
          </a:p>
        </p:txBody>
      </p:sp>
      <p:sp>
        <p:nvSpPr>
          <p:cNvPr id="33" name="Rectangle 32">
            <a:extLst>
              <a:ext uri="{FF2B5EF4-FFF2-40B4-BE49-F238E27FC236}">
                <a16:creationId xmlns:a16="http://schemas.microsoft.com/office/drawing/2014/main" id="{63170177-9186-DDF5-CE69-60322AAB6961}"/>
              </a:ext>
            </a:extLst>
          </p:cNvPr>
          <p:cNvSpPr/>
          <p:nvPr/>
        </p:nvSpPr>
        <p:spPr>
          <a:xfrm>
            <a:off x="8624693" y="5085137"/>
            <a:ext cx="3295164" cy="100012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171450" indent="-171450">
              <a:buFont typeface="Wingdings" panose="05000000000000000000" pitchFamily="2" charset="2"/>
              <a:buChar char="§"/>
            </a:pPr>
            <a:endParaRPr lang="en-US" sz="1000"/>
          </a:p>
        </p:txBody>
      </p:sp>
      <p:sp>
        <p:nvSpPr>
          <p:cNvPr id="13" name="Arrow: Chevron 10">
            <a:extLst>
              <a:ext uri="{FF2B5EF4-FFF2-40B4-BE49-F238E27FC236}">
                <a16:creationId xmlns:a16="http://schemas.microsoft.com/office/drawing/2014/main" id="{C0766F54-EAD5-66E9-E855-B5981CB83628}"/>
              </a:ext>
            </a:extLst>
          </p:cNvPr>
          <p:cNvSpPr/>
          <p:nvPr/>
        </p:nvSpPr>
        <p:spPr>
          <a:xfrm>
            <a:off x="7684316" y="560917"/>
            <a:ext cx="1057349" cy="35339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MVP</a:t>
            </a:r>
          </a:p>
          <a:p>
            <a:pPr algn="ctr"/>
            <a:r>
              <a:rPr lang="en-US" sz="1000"/>
              <a:t>Target</a:t>
            </a:r>
          </a:p>
        </p:txBody>
      </p:sp>
      <p:sp>
        <p:nvSpPr>
          <p:cNvPr id="14" name="Rectangle 13">
            <a:extLst>
              <a:ext uri="{FF2B5EF4-FFF2-40B4-BE49-F238E27FC236}">
                <a16:creationId xmlns:a16="http://schemas.microsoft.com/office/drawing/2014/main" id="{EA18E69F-3CF9-0DB1-1C63-B258AB3315A5}"/>
              </a:ext>
            </a:extLst>
          </p:cNvPr>
          <p:cNvSpPr/>
          <p:nvPr/>
        </p:nvSpPr>
        <p:spPr>
          <a:xfrm>
            <a:off x="8093965" y="1012383"/>
            <a:ext cx="473279" cy="1134828"/>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000"/>
              <a:t>Q1</a:t>
            </a:r>
          </a:p>
          <a:p>
            <a:r>
              <a:rPr lang="en-US" sz="1000"/>
              <a:t>2024</a:t>
            </a:r>
          </a:p>
        </p:txBody>
      </p:sp>
      <p:sp>
        <p:nvSpPr>
          <p:cNvPr id="18" name="Rectangle 17">
            <a:extLst>
              <a:ext uri="{FF2B5EF4-FFF2-40B4-BE49-F238E27FC236}">
                <a16:creationId xmlns:a16="http://schemas.microsoft.com/office/drawing/2014/main" id="{538AB1A8-2002-0712-59FC-CAD3A2CC83D2}"/>
              </a:ext>
            </a:extLst>
          </p:cNvPr>
          <p:cNvSpPr/>
          <p:nvPr/>
        </p:nvSpPr>
        <p:spPr>
          <a:xfrm>
            <a:off x="8093965" y="2342938"/>
            <a:ext cx="473279" cy="144093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000"/>
              <a:t>Q2</a:t>
            </a:r>
          </a:p>
          <a:p>
            <a:r>
              <a:rPr lang="en-US" sz="1000"/>
              <a:t>2024</a:t>
            </a:r>
          </a:p>
        </p:txBody>
      </p:sp>
      <p:sp>
        <p:nvSpPr>
          <p:cNvPr id="28" name="Rectangle 27">
            <a:extLst>
              <a:ext uri="{FF2B5EF4-FFF2-40B4-BE49-F238E27FC236}">
                <a16:creationId xmlns:a16="http://schemas.microsoft.com/office/drawing/2014/main" id="{0F26D6EE-7147-EC5E-CB13-736C3C69D97C}"/>
              </a:ext>
            </a:extLst>
          </p:cNvPr>
          <p:cNvSpPr/>
          <p:nvPr/>
        </p:nvSpPr>
        <p:spPr>
          <a:xfrm>
            <a:off x="8093965" y="3952109"/>
            <a:ext cx="473279" cy="98788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000"/>
              <a:t>Q2</a:t>
            </a:r>
          </a:p>
          <a:p>
            <a:r>
              <a:rPr lang="en-US" sz="1000"/>
              <a:t>2024</a:t>
            </a:r>
          </a:p>
        </p:txBody>
      </p:sp>
    </p:spTree>
    <p:extLst>
      <p:ext uri="{BB962C8B-B14F-4D97-AF65-F5344CB8AC3E}">
        <p14:creationId xmlns:p14="http://schemas.microsoft.com/office/powerpoint/2010/main" val="1979962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2B5C-9A89-E23A-F091-542BD3DE4E52}"/>
              </a:ext>
            </a:extLst>
          </p:cNvPr>
          <p:cNvSpPr>
            <a:spLocks noGrp="1"/>
          </p:cNvSpPr>
          <p:nvPr>
            <p:ph type="title"/>
          </p:nvPr>
        </p:nvSpPr>
        <p:spPr/>
        <p:txBody>
          <a:bodyPr/>
          <a:lstStyle/>
          <a:p>
            <a:r>
              <a:rPr lang="en-US"/>
              <a:t>Contents and Change Log</a:t>
            </a:r>
          </a:p>
        </p:txBody>
      </p:sp>
      <p:sp>
        <p:nvSpPr>
          <p:cNvPr id="3" name="Text Placeholder 2">
            <a:extLst>
              <a:ext uri="{FF2B5EF4-FFF2-40B4-BE49-F238E27FC236}">
                <a16:creationId xmlns:a16="http://schemas.microsoft.com/office/drawing/2014/main" id="{5FBC1C24-8C46-4E26-07E5-E59979758E3D}"/>
              </a:ext>
            </a:extLst>
          </p:cNvPr>
          <p:cNvSpPr>
            <a:spLocks noGrp="1"/>
          </p:cNvSpPr>
          <p:nvPr>
            <p:ph type="body" idx="1"/>
          </p:nvPr>
        </p:nvSpPr>
        <p:spPr/>
        <p:txBody>
          <a:bodyPr/>
          <a:lstStyle/>
          <a:p>
            <a:r>
              <a:rPr lang="en-US"/>
              <a:t>Contents</a:t>
            </a:r>
          </a:p>
        </p:txBody>
      </p:sp>
      <p:sp>
        <p:nvSpPr>
          <p:cNvPr id="4" name="Content Placeholder 3">
            <a:extLst>
              <a:ext uri="{FF2B5EF4-FFF2-40B4-BE49-F238E27FC236}">
                <a16:creationId xmlns:a16="http://schemas.microsoft.com/office/drawing/2014/main" id="{3638F09C-67C5-6107-1C4C-0F14C8E1906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620871F2-414F-46B0-ADCA-EF944C3E6052}"/>
              </a:ext>
            </a:extLst>
          </p:cNvPr>
          <p:cNvSpPr>
            <a:spLocks noGrp="1"/>
          </p:cNvSpPr>
          <p:nvPr>
            <p:ph type="body" sz="quarter" idx="3"/>
          </p:nvPr>
        </p:nvSpPr>
        <p:spPr/>
        <p:txBody>
          <a:bodyPr/>
          <a:lstStyle/>
          <a:p>
            <a:r>
              <a:rPr lang="en-US"/>
              <a:t>Change Log</a:t>
            </a:r>
          </a:p>
        </p:txBody>
      </p:sp>
      <p:graphicFrame>
        <p:nvGraphicFramePr>
          <p:cNvPr id="7" name="Content Placeholder 6">
            <a:extLst>
              <a:ext uri="{FF2B5EF4-FFF2-40B4-BE49-F238E27FC236}">
                <a16:creationId xmlns:a16="http://schemas.microsoft.com/office/drawing/2014/main" id="{AECE070C-B01C-D3A4-2F24-CF6A876275D0}"/>
              </a:ext>
            </a:extLst>
          </p:cNvPr>
          <p:cNvGraphicFramePr>
            <a:graphicFrameLocks noGrp="1"/>
          </p:cNvGraphicFramePr>
          <p:nvPr>
            <p:ph sz="quarter" idx="4"/>
            <p:extLst>
              <p:ext uri="{D42A27DB-BD31-4B8C-83A1-F6EECF244321}">
                <p14:modId xmlns:p14="http://schemas.microsoft.com/office/powerpoint/2010/main" val="603344950"/>
              </p:ext>
            </p:extLst>
          </p:nvPr>
        </p:nvGraphicFramePr>
        <p:xfrm>
          <a:off x="6192838" y="1916113"/>
          <a:ext cx="5389560" cy="2966720"/>
        </p:xfrm>
        <a:graphic>
          <a:graphicData uri="http://schemas.openxmlformats.org/drawingml/2006/table">
            <a:tbl>
              <a:tblPr firstRow="1" bandRow="1">
                <a:tableStyleId>{5C22544A-7EE6-4342-B048-85BDC9FD1C3A}</a:tableStyleId>
              </a:tblPr>
              <a:tblGrid>
                <a:gridCol w="1796520">
                  <a:extLst>
                    <a:ext uri="{9D8B030D-6E8A-4147-A177-3AD203B41FA5}">
                      <a16:colId xmlns:a16="http://schemas.microsoft.com/office/drawing/2014/main" val="1210684631"/>
                    </a:ext>
                  </a:extLst>
                </a:gridCol>
                <a:gridCol w="1796520">
                  <a:extLst>
                    <a:ext uri="{9D8B030D-6E8A-4147-A177-3AD203B41FA5}">
                      <a16:colId xmlns:a16="http://schemas.microsoft.com/office/drawing/2014/main" val="1472713227"/>
                    </a:ext>
                  </a:extLst>
                </a:gridCol>
                <a:gridCol w="1796520">
                  <a:extLst>
                    <a:ext uri="{9D8B030D-6E8A-4147-A177-3AD203B41FA5}">
                      <a16:colId xmlns:a16="http://schemas.microsoft.com/office/drawing/2014/main" val="137479546"/>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602458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35238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60175493"/>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486573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2501266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2645396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631425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74614013"/>
                  </a:ext>
                </a:extLst>
              </a:tr>
            </a:tbl>
          </a:graphicData>
        </a:graphic>
      </p:graphicFrame>
    </p:spTree>
    <p:extLst>
      <p:ext uri="{BB962C8B-B14F-4D97-AF65-F5344CB8AC3E}">
        <p14:creationId xmlns:p14="http://schemas.microsoft.com/office/powerpoint/2010/main" val="390715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E60B27-1B99-A0F2-F5BA-65FF1E449A5B}"/>
              </a:ext>
            </a:extLst>
          </p:cNvPr>
          <p:cNvSpPr>
            <a:spLocks noGrp="1"/>
          </p:cNvSpPr>
          <p:nvPr>
            <p:ph type="title"/>
          </p:nvPr>
        </p:nvSpPr>
        <p:spPr/>
        <p:txBody>
          <a:bodyPr/>
          <a:lstStyle/>
          <a:p>
            <a:r>
              <a:rPr lang="en-US"/>
              <a:t>AO Apps - 2023</a:t>
            </a:r>
          </a:p>
        </p:txBody>
      </p:sp>
      <p:graphicFrame>
        <p:nvGraphicFramePr>
          <p:cNvPr id="7" name="Content Placeholder 6">
            <a:extLst>
              <a:ext uri="{FF2B5EF4-FFF2-40B4-BE49-F238E27FC236}">
                <a16:creationId xmlns:a16="http://schemas.microsoft.com/office/drawing/2014/main" id="{73D0E174-0C9D-FBFD-0C77-8C3FF30698D3}"/>
              </a:ext>
            </a:extLst>
          </p:cNvPr>
          <p:cNvGraphicFramePr>
            <a:graphicFrameLocks noGrp="1"/>
          </p:cNvGraphicFramePr>
          <p:nvPr>
            <p:ph idx="1"/>
            <p:extLst>
              <p:ext uri="{D42A27DB-BD31-4B8C-83A1-F6EECF244321}">
                <p14:modId xmlns:p14="http://schemas.microsoft.com/office/powerpoint/2010/main" val="3206884145"/>
              </p:ext>
            </p:extLst>
          </p:nvPr>
        </p:nvGraphicFramePr>
        <p:xfrm>
          <a:off x="1523999" y="1360942"/>
          <a:ext cx="4709887" cy="32654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5F2F3018-A7DE-B538-A64A-537FBEB70B89}"/>
              </a:ext>
            </a:extLst>
          </p:cNvPr>
          <p:cNvGraphicFramePr/>
          <p:nvPr>
            <p:extLst>
              <p:ext uri="{D42A27DB-BD31-4B8C-83A1-F6EECF244321}">
                <p14:modId xmlns:p14="http://schemas.microsoft.com/office/powerpoint/2010/main" val="2254681473"/>
              </p:ext>
            </p:extLst>
          </p:nvPr>
        </p:nvGraphicFramePr>
        <p:xfrm>
          <a:off x="7028543" y="1360942"/>
          <a:ext cx="4085771" cy="32654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93761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67077" y="165705"/>
            <a:ext cx="10972800" cy="1426028"/>
          </a:xfrm>
        </p:spPr>
        <p:txBody>
          <a:bodyPr>
            <a:noAutofit/>
          </a:bodyPr>
          <a:lstStyle/>
          <a:p>
            <a:r>
              <a:rPr lang="en-US" sz="4400"/>
              <a:t>Unified Onboarding – Core Defined</a:t>
            </a:r>
            <a:br>
              <a:rPr lang="en-US" sz="4400"/>
            </a:br>
            <a:endParaRPr lang="en-US" sz="4400"/>
          </a:p>
        </p:txBody>
      </p:sp>
      <p:sp>
        <p:nvSpPr>
          <p:cNvPr id="7" name="Text Placeholder 6">
            <a:extLst>
              <a:ext uri="{FF2B5EF4-FFF2-40B4-BE49-F238E27FC236}">
                <a16:creationId xmlns:a16="http://schemas.microsoft.com/office/drawing/2014/main" id="{908AB9A4-EC5F-D6FE-492E-ED46801837A9}"/>
              </a:ext>
            </a:extLst>
          </p:cNvPr>
          <p:cNvSpPr>
            <a:spLocks noGrp="1"/>
          </p:cNvSpPr>
          <p:nvPr>
            <p:ph type="body" idx="10"/>
          </p:nvPr>
        </p:nvSpPr>
        <p:spPr>
          <a:xfrm>
            <a:off x="93925" y="3857625"/>
            <a:ext cx="10972800" cy="2063749"/>
          </a:xfrm>
        </p:spPr>
        <p:txBody>
          <a:bodyPr/>
          <a:lstStyle/>
          <a:p>
            <a:pPr marL="342900" indent="-342900">
              <a:buFont typeface="Arial" panose="020B0604020202020204" pitchFamily="34" charset="0"/>
              <a:buChar char="•"/>
            </a:pPr>
            <a:r>
              <a:rPr lang="en-US" sz="1800" dirty="0"/>
              <a:t>Unified Onboarding CORE is the hub of a hub &amp; spoke model approach to enable core (common) components that are configurable to a business line specific journey</a:t>
            </a:r>
          </a:p>
          <a:p>
            <a:pPr marL="342900" indent="-342900">
              <a:buFont typeface="Arial" panose="020B0604020202020204" pitchFamily="34" charset="0"/>
              <a:buChar char="•"/>
            </a:pPr>
            <a:r>
              <a:rPr lang="en-US" sz="1400" b="0" i="0" dirty="0">
                <a:solidFill>
                  <a:srgbClr val="000000"/>
                </a:solidFill>
                <a:effectLst/>
                <a:latin typeface="WordVisi_MSFontService"/>
              </a:rPr>
              <a:t>Core is a combination of design/build time and runtime capabilities of unified onboarding platform as listed below</a:t>
            </a:r>
            <a:endParaRPr lang="en-US" sz="1800" dirty="0"/>
          </a:p>
          <a:p>
            <a:pPr marL="342900" indent="-342900">
              <a:buFont typeface="Arial" panose="020B0604020202020204" pitchFamily="34" charset="0"/>
              <a:buChar char="•"/>
            </a:pPr>
            <a:endParaRPr lang="en-US" sz="1800" dirty="0"/>
          </a:p>
          <a:p>
            <a:endParaRPr lang="en-US" sz="1800" dirty="0"/>
          </a:p>
          <a:p>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a:p>
            <a:pPr marL="342900" indent="-342900">
              <a:buFont typeface="Arial" panose="020B0604020202020204" pitchFamily="34" charset="0"/>
              <a:buChar char="•"/>
            </a:pPr>
            <a:r>
              <a:rPr lang="en-US" sz="1600" dirty="0"/>
              <a:t>Previously all product onboarding were unique.  UO would customize screens and functionality to meet business need.   Moving to a CORE approach will provide more consistency between business groups.</a:t>
            </a:r>
          </a:p>
          <a:p>
            <a:pPr marL="342900" indent="-342900">
              <a:buFont typeface="Arial" panose="020B0604020202020204" pitchFamily="34" charset="0"/>
              <a:buChar char="•"/>
            </a:pPr>
            <a:r>
              <a:rPr lang="en-US" sz="1600" dirty="0"/>
              <a:t>Core is not intended to solve all onboarding requirements.  Customization will be required. </a:t>
            </a:r>
          </a:p>
          <a:p>
            <a:pPr marL="342900" indent="-342900">
              <a:buFont typeface="Arial" panose="020B0604020202020204" pitchFamily="34" charset="0"/>
              <a:buChar char="•"/>
            </a:pPr>
            <a:r>
              <a:rPr lang="en-US" sz="1600" dirty="0"/>
              <a:t>Core does not have a single workflow that works for all.</a:t>
            </a:r>
          </a:p>
          <a:p>
            <a:pPr marL="342900" indent="-342900">
              <a:buFont typeface="Arial" panose="020B0604020202020204" pitchFamily="34" charset="0"/>
              <a:buChar char="•"/>
            </a:pPr>
            <a:r>
              <a:rPr lang="en-US" sz="1600" dirty="0"/>
              <a:t>The first product to be set up in CORE will be opening a DDA account</a:t>
            </a:r>
          </a:p>
          <a:p>
            <a:pPr marL="342900" indent="-342900">
              <a:buFont typeface="Arial" panose="020B0604020202020204" pitchFamily="34" charset="0"/>
              <a:buChar char="•"/>
            </a:pPr>
            <a:r>
              <a:rPr lang="en-US" sz="1600" dirty="0"/>
              <a:t>Configuration will be supported and evolve from Dev config </a:t>
            </a:r>
            <a:r>
              <a:rPr lang="en-US" sz="1600" dirty="0" err="1"/>
              <a:t>ot</a:t>
            </a:r>
            <a:r>
              <a:rPr lang="en-US" sz="1600" dirty="0"/>
              <a:t> user config. </a:t>
            </a:r>
          </a:p>
          <a:p>
            <a:endParaRPr lang="en-US" dirty="0"/>
          </a:p>
        </p:txBody>
      </p:sp>
      <p:pic>
        <p:nvPicPr>
          <p:cNvPr id="13" name="Picture 12">
            <a:extLst>
              <a:ext uri="{FF2B5EF4-FFF2-40B4-BE49-F238E27FC236}">
                <a16:creationId xmlns:a16="http://schemas.microsoft.com/office/drawing/2014/main" id="{CE57DC8C-B945-F601-68A3-79A3A9CC3729}"/>
              </a:ext>
            </a:extLst>
          </p:cNvPr>
          <p:cNvPicPr>
            <a:picLocks noChangeAspect="1"/>
          </p:cNvPicPr>
          <p:nvPr/>
        </p:nvPicPr>
        <p:blipFill>
          <a:blip r:embed="rId2"/>
          <a:stretch>
            <a:fillRect/>
          </a:stretch>
        </p:blipFill>
        <p:spPr>
          <a:xfrm>
            <a:off x="6946899" y="1808599"/>
            <a:ext cx="3988609" cy="2009868"/>
          </a:xfrm>
          <a:prstGeom prst="rect">
            <a:avLst/>
          </a:prstGeom>
        </p:spPr>
      </p:pic>
    </p:spTree>
    <p:extLst>
      <p:ext uri="{BB962C8B-B14F-4D97-AF65-F5344CB8AC3E}">
        <p14:creationId xmlns:p14="http://schemas.microsoft.com/office/powerpoint/2010/main" val="28688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3A36-C618-BF15-2CAD-B1A6FF22D7DC}"/>
              </a:ext>
            </a:extLst>
          </p:cNvPr>
          <p:cNvSpPr>
            <a:spLocks noGrp="1"/>
          </p:cNvSpPr>
          <p:nvPr>
            <p:ph type="title"/>
          </p:nvPr>
        </p:nvSpPr>
        <p:spPr>
          <a:xfrm>
            <a:off x="314476" y="209248"/>
            <a:ext cx="10972800" cy="453571"/>
          </a:xfrm>
        </p:spPr>
        <p:txBody>
          <a:bodyPr/>
          <a:lstStyle/>
          <a:p>
            <a:r>
              <a:rPr lang="en-US"/>
              <a:t>Create new BL / Product in UO </a:t>
            </a:r>
          </a:p>
        </p:txBody>
      </p:sp>
      <p:sp>
        <p:nvSpPr>
          <p:cNvPr id="3" name="TextBox 2">
            <a:extLst>
              <a:ext uri="{FF2B5EF4-FFF2-40B4-BE49-F238E27FC236}">
                <a16:creationId xmlns:a16="http://schemas.microsoft.com/office/drawing/2014/main" id="{AAB4BD3D-279E-7FFC-78DC-F6C7EDF59579}"/>
              </a:ext>
            </a:extLst>
          </p:cNvPr>
          <p:cNvSpPr txBox="1"/>
          <p:nvPr/>
        </p:nvSpPr>
        <p:spPr>
          <a:xfrm>
            <a:off x="314476" y="1021620"/>
            <a:ext cx="3289904" cy="261610"/>
          </a:xfrm>
          <a:prstGeom prst="rect">
            <a:avLst/>
          </a:prstGeom>
          <a:noFill/>
        </p:spPr>
        <p:txBody>
          <a:bodyPr wrap="square" rtlCol="0">
            <a:spAutoFit/>
          </a:bodyPr>
          <a:lstStyle/>
          <a:p>
            <a:r>
              <a:rPr lang="en-US" sz="1100"/>
              <a:t>Business Full Name </a:t>
            </a:r>
          </a:p>
        </p:txBody>
      </p:sp>
      <p:sp>
        <p:nvSpPr>
          <p:cNvPr id="4" name="TextBox 3">
            <a:extLst>
              <a:ext uri="{FF2B5EF4-FFF2-40B4-BE49-F238E27FC236}">
                <a16:creationId xmlns:a16="http://schemas.microsoft.com/office/drawing/2014/main" id="{A4162C9E-C1C0-4213-F2E6-3112CEFFD178}"/>
              </a:ext>
            </a:extLst>
          </p:cNvPr>
          <p:cNvSpPr txBox="1"/>
          <p:nvPr/>
        </p:nvSpPr>
        <p:spPr>
          <a:xfrm>
            <a:off x="314476" y="1281340"/>
            <a:ext cx="3289904" cy="261610"/>
          </a:xfrm>
          <a:prstGeom prst="rect">
            <a:avLst/>
          </a:prstGeom>
          <a:noFill/>
        </p:spPr>
        <p:txBody>
          <a:bodyPr wrap="square" rtlCol="0">
            <a:spAutoFit/>
          </a:bodyPr>
          <a:lstStyle/>
          <a:p>
            <a:r>
              <a:rPr lang="en-US" sz="1100"/>
              <a:t>Business Short Name </a:t>
            </a:r>
          </a:p>
        </p:txBody>
      </p:sp>
      <p:sp>
        <p:nvSpPr>
          <p:cNvPr id="5" name="TextBox 4">
            <a:extLst>
              <a:ext uri="{FF2B5EF4-FFF2-40B4-BE49-F238E27FC236}">
                <a16:creationId xmlns:a16="http://schemas.microsoft.com/office/drawing/2014/main" id="{AA3F20EB-39E5-5ABD-A76B-F9FD1F17AD2A}"/>
              </a:ext>
            </a:extLst>
          </p:cNvPr>
          <p:cNvSpPr txBox="1"/>
          <p:nvPr/>
        </p:nvSpPr>
        <p:spPr>
          <a:xfrm>
            <a:off x="314476" y="1952230"/>
            <a:ext cx="4388152" cy="2862322"/>
          </a:xfrm>
          <a:prstGeom prst="rect">
            <a:avLst/>
          </a:prstGeom>
          <a:noFill/>
        </p:spPr>
        <p:txBody>
          <a:bodyPr wrap="square" rtlCol="0">
            <a:spAutoFit/>
          </a:bodyPr>
          <a:lstStyle/>
          <a:p>
            <a:r>
              <a:rPr lang="en-US"/>
              <a:t>Workflow Name (UO Baseline)   [business short </a:t>
            </a:r>
            <a:r>
              <a:rPr lang="en-US" err="1"/>
              <a:t>name.account</a:t>
            </a:r>
            <a:r>
              <a:rPr lang="en-US"/>
              <a:t> open]</a:t>
            </a:r>
          </a:p>
          <a:p>
            <a:r>
              <a:rPr lang="en-US" sz="1200"/>
              <a:t>        Milestone </a:t>
            </a:r>
          </a:p>
          <a:p>
            <a:pPr marL="628650" lvl="1" indent="-171450">
              <a:buFont typeface="Arial" panose="020B0604020202020204" pitchFamily="34" charset="0"/>
              <a:buChar char="•"/>
            </a:pPr>
            <a:r>
              <a:rPr lang="en-US" sz="1200"/>
              <a:t>Select Client</a:t>
            </a:r>
          </a:p>
          <a:p>
            <a:pPr marL="628650" lvl="1" indent="-171450">
              <a:buFont typeface="Arial" panose="020B0604020202020204" pitchFamily="34" charset="0"/>
              <a:buChar char="•"/>
            </a:pPr>
            <a:r>
              <a:rPr lang="en-US" sz="1200"/>
              <a:t>Select Product</a:t>
            </a:r>
          </a:p>
          <a:p>
            <a:pPr marL="628650" lvl="1" indent="-171450">
              <a:buFont typeface="Arial" panose="020B0604020202020204" pitchFamily="34" charset="0"/>
              <a:buChar char="•"/>
            </a:pPr>
            <a:r>
              <a:rPr lang="en-US" sz="1200"/>
              <a:t>Run/Verify KYC</a:t>
            </a:r>
          </a:p>
          <a:p>
            <a:pPr marL="628650" lvl="1" indent="-171450">
              <a:buFont typeface="Arial" panose="020B0604020202020204" pitchFamily="34" charset="0"/>
              <a:buChar char="•"/>
            </a:pPr>
            <a:r>
              <a:rPr lang="en-US" sz="1200"/>
              <a:t>Run/Verify IDP</a:t>
            </a:r>
          </a:p>
          <a:p>
            <a:pPr marL="628650" lvl="1" indent="-171450">
              <a:buFont typeface="Arial" panose="020B0604020202020204" pitchFamily="34" charset="0"/>
              <a:buChar char="•"/>
            </a:pPr>
            <a:r>
              <a:rPr lang="en-US" sz="1200"/>
              <a:t>Document Exchange</a:t>
            </a:r>
          </a:p>
          <a:p>
            <a:pPr marL="628650" lvl="1" indent="-171450">
              <a:buFont typeface="Arial" panose="020B0604020202020204" pitchFamily="34" charset="0"/>
              <a:buChar char="•"/>
            </a:pPr>
            <a:r>
              <a:rPr lang="en-US" sz="1200"/>
              <a:t>Sign Documents </a:t>
            </a:r>
          </a:p>
          <a:p>
            <a:pPr marL="628650" lvl="1" indent="-171450">
              <a:buFont typeface="Arial" panose="020B0604020202020204" pitchFamily="34" charset="0"/>
              <a:buChar char="•"/>
            </a:pPr>
            <a:r>
              <a:rPr lang="en-US" sz="1200"/>
              <a:t>Review/Approve Documents</a:t>
            </a:r>
          </a:p>
          <a:p>
            <a:pPr marL="628650" lvl="1" indent="-171450">
              <a:buFont typeface="Arial" panose="020B0604020202020204" pitchFamily="34" charset="0"/>
              <a:buChar char="•"/>
            </a:pPr>
            <a:r>
              <a:rPr lang="en-US" sz="1200"/>
              <a:t>Open Account</a:t>
            </a:r>
          </a:p>
          <a:p>
            <a:endParaRPr lang="en-US"/>
          </a:p>
          <a:p>
            <a:r>
              <a:rPr lang="en-US"/>
              <a:t>           </a:t>
            </a:r>
          </a:p>
        </p:txBody>
      </p:sp>
      <p:sp>
        <p:nvSpPr>
          <p:cNvPr id="8" name="TextBox 7">
            <a:extLst>
              <a:ext uri="{FF2B5EF4-FFF2-40B4-BE49-F238E27FC236}">
                <a16:creationId xmlns:a16="http://schemas.microsoft.com/office/drawing/2014/main" id="{07753935-5D74-160F-A1DF-D3BF6EFA15E5}"/>
              </a:ext>
            </a:extLst>
          </p:cNvPr>
          <p:cNvSpPr txBox="1"/>
          <p:nvPr/>
        </p:nvSpPr>
        <p:spPr>
          <a:xfrm>
            <a:off x="224968" y="4469239"/>
            <a:ext cx="3289904" cy="369332"/>
          </a:xfrm>
          <a:prstGeom prst="rect">
            <a:avLst/>
          </a:prstGeom>
          <a:noFill/>
        </p:spPr>
        <p:txBody>
          <a:bodyPr wrap="square" rtlCol="0">
            <a:spAutoFit/>
          </a:bodyPr>
          <a:lstStyle/>
          <a:p>
            <a:r>
              <a:rPr lang="en-US"/>
              <a:t>Employee User Mapping </a:t>
            </a:r>
          </a:p>
        </p:txBody>
      </p:sp>
      <p:graphicFrame>
        <p:nvGraphicFramePr>
          <p:cNvPr id="11" name="Table 10">
            <a:extLst>
              <a:ext uri="{FF2B5EF4-FFF2-40B4-BE49-F238E27FC236}">
                <a16:creationId xmlns:a16="http://schemas.microsoft.com/office/drawing/2014/main" id="{66B23BFE-8789-31D0-90AE-85EEE3852668}"/>
              </a:ext>
            </a:extLst>
          </p:cNvPr>
          <p:cNvGraphicFramePr>
            <a:graphicFrameLocks noGrp="1"/>
          </p:cNvGraphicFramePr>
          <p:nvPr>
            <p:extLst>
              <p:ext uri="{D42A27DB-BD31-4B8C-83A1-F6EECF244321}">
                <p14:modId xmlns:p14="http://schemas.microsoft.com/office/powerpoint/2010/main" val="1685844300"/>
              </p:ext>
            </p:extLst>
          </p:nvPr>
        </p:nvGraphicFramePr>
        <p:xfrm>
          <a:off x="2912533" y="2670290"/>
          <a:ext cx="5510592" cy="731520"/>
        </p:xfrm>
        <a:graphic>
          <a:graphicData uri="http://schemas.openxmlformats.org/drawingml/2006/table">
            <a:tbl>
              <a:tblPr firstRow="1" bandRow="1">
                <a:tableStyleId>{5C22544A-7EE6-4342-B048-85BDC9FD1C3A}</a:tableStyleId>
              </a:tblPr>
              <a:tblGrid>
                <a:gridCol w="1836864">
                  <a:extLst>
                    <a:ext uri="{9D8B030D-6E8A-4147-A177-3AD203B41FA5}">
                      <a16:colId xmlns:a16="http://schemas.microsoft.com/office/drawing/2014/main" val="4137673881"/>
                    </a:ext>
                  </a:extLst>
                </a:gridCol>
                <a:gridCol w="1836864">
                  <a:extLst>
                    <a:ext uri="{9D8B030D-6E8A-4147-A177-3AD203B41FA5}">
                      <a16:colId xmlns:a16="http://schemas.microsoft.com/office/drawing/2014/main" val="3655123618"/>
                    </a:ext>
                  </a:extLst>
                </a:gridCol>
                <a:gridCol w="1836864">
                  <a:extLst>
                    <a:ext uri="{9D8B030D-6E8A-4147-A177-3AD203B41FA5}">
                      <a16:colId xmlns:a16="http://schemas.microsoft.com/office/drawing/2014/main" val="1169039593"/>
                    </a:ext>
                  </a:extLst>
                </a:gridCol>
              </a:tblGrid>
              <a:tr h="341400">
                <a:tc>
                  <a:txBody>
                    <a:bodyPr/>
                    <a:lstStyle/>
                    <a:p>
                      <a:r>
                        <a:rPr lang="en-US"/>
                        <a:t>Milestone</a:t>
                      </a:r>
                    </a:p>
                  </a:txBody>
                  <a:tcPr/>
                </a:tc>
                <a:tc>
                  <a:txBody>
                    <a:bodyPr/>
                    <a:lstStyle/>
                    <a:p>
                      <a:r>
                        <a:rPr lang="en-US"/>
                        <a:t>Task</a:t>
                      </a:r>
                    </a:p>
                  </a:txBody>
                  <a:tcPr/>
                </a:tc>
                <a:tc>
                  <a:txBody>
                    <a:bodyPr/>
                    <a:lstStyle/>
                    <a:p>
                      <a:r>
                        <a:rPr lang="en-US"/>
                        <a:t>Task order</a:t>
                      </a:r>
                    </a:p>
                  </a:txBody>
                  <a:tcPr/>
                </a:tc>
                <a:extLst>
                  <a:ext uri="{0D108BD9-81ED-4DB2-BD59-A6C34878D82A}">
                    <a16:rowId xmlns:a16="http://schemas.microsoft.com/office/drawing/2014/main" val="4090357507"/>
                  </a:ext>
                </a:extLst>
              </a:tr>
              <a:tr h="34140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1084206"/>
                  </a:ext>
                </a:extLst>
              </a:tr>
            </a:tbl>
          </a:graphicData>
        </a:graphic>
      </p:graphicFrame>
      <p:sp>
        <p:nvSpPr>
          <p:cNvPr id="12" name="Rectangle 11">
            <a:extLst>
              <a:ext uri="{FF2B5EF4-FFF2-40B4-BE49-F238E27FC236}">
                <a16:creationId xmlns:a16="http://schemas.microsoft.com/office/drawing/2014/main" id="{9D66B41E-6DC3-447A-3515-B895D6B45AF5}"/>
              </a:ext>
            </a:extLst>
          </p:cNvPr>
          <p:cNvSpPr/>
          <p:nvPr/>
        </p:nvSpPr>
        <p:spPr>
          <a:xfrm>
            <a:off x="1741715" y="984359"/>
            <a:ext cx="1301448" cy="2730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Athena Health</a:t>
            </a:r>
            <a:r>
              <a:rPr lang="en-US">
                <a:solidFill>
                  <a:schemeClr val="tx1"/>
                </a:solidFill>
              </a:rPr>
              <a:t>	</a:t>
            </a:r>
            <a:r>
              <a:rPr lang="en-US"/>
              <a:t>h</a:t>
            </a:r>
          </a:p>
        </p:txBody>
      </p:sp>
      <p:sp>
        <p:nvSpPr>
          <p:cNvPr id="13" name="Rectangle 12">
            <a:extLst>
              <a:ext uri="{FF2B5EF4-FFF2-40B4-BE49-F238E27FC236}">
                <a16:creationId xmlns:a16="http://schemas.microsoft.com/office/drawing/2014/main" id="{9D464844-DE81-DFA3-5F10-98A41C85D76F}"/>
              </a:ext>
            </a:extLst>
          </p:cNvPr>
          <p:cNvSpPr/>
          <p:nvPr/>
        </p:nvSpPr>
        <p:spPr>
          <a:xfrm>
            <a:off x="1844518" y="1316678"/>
            <a:ext cx="2757714" cy="2730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38E8C7-1EC0-E717-75F0-401BFE8FBD79}"/>
              </a:ext>
            </a:extLst>
          </p:cNvPr>
          <p:cNvSpPr/>
          <p:nvPr/>
        </p:nvSpPr>
        <p:spPr>
          <a:xfrm>
            <a:off x="3124198" y="4517399"/>
            <a:ext cx="1969105" cy="2730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AH OPS </a:t>
            </a:r>
          </a:p>
        </p:txBody>
      </p:sp>
      <p:sp>
        <p:nvSpPr>
          <p:cNvPr id="16" name="Rectangle 15">
            <a:extLst>
              <a:ext uri="{FF2B5EF4-FFF2-40B4-BE49-F238E27FC236}">
                <a16:creationId xmlns:a16="http://schemas.microsoft.com/office/drawing/2014/main" id="{BD79F22A-D8EE-DBDB-0AFA-53091DD44293}"/>
              </a:ext>
            </a:extLst>
          </p:cNvPr>
          <p:cNvSpPr/>
          <p:nvPr/>
        </p:nvSpPr>
        <p:spPr>
          <a:xfrm>
            <a:off x="5267473" y="4490540"/>
            <a:ext cx="1969105" cy="2730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Front Office</a:t>
            </a:r>
          </a:p>
        </p:txBody>
      </p:sp>
      <p:sp>
        <p:nvSpPr>
          <p:cNvPr id="6" name="Rectangle 5">
            <a:extLst>
              <a:ext uri="{FF2B5EF4-FFF2-40B4-BE49-F238E27FC236}">
                <a16:creationId xmlns:a16="http://schemas.microsoft.com/office/drawing/2014/main" id="{92D5267C-4D3C-381C-B44F-93E9057E4D91}"/>
              </a:ext>
            </a:extLst>
          </p:cNvPr>
          <p:cNvSpPr/>
          <p:nvPr/>
        </p:nvSpPr>
        <p:spPr>
          <a:xfrm>
            <a:off x="8597295" y="919238"/>
            <a:ext cx="3420534" cy="48477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Tech Specs</a:t>
            </a:r>
          </a:p>
        </p:txBody>
      </p:sp>
    </p:spTree>
    <p:extLst>
      <p:ext uri="{BB962C8B-B14F-4D97-AF65-F5344CB8AC3E}">
        <p14:creationId xmlns:p14="http://schemas.microsoft.com/office/powerpoint/2010/main" val="4193373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3A36-C618-BF15-2CAD-B1A6FF22D7DC}"/>
              </a:ext>
            </a:extLst>
          </p:cNvPr>
          <p:cNvSpPr>
            <a:spLocks noGrp="1"/>
          </p:cNvSpPr>
          <p:nvPr>
            <p:ph type="title"/>
          </p:nvPr>
        </p:nvSpPr>
        <p:spPr>
          <a:xfrm>
            <a:off x="314476" y="209248"/>
            <a:ext cx="10972800" cy="453571"/>
          </a:xfrm>
        </p:spPr>
        <p:txBody>
          <a:bodyPr/>
          <a:lstStyle/>
          <a:p>
            <a:r>
              <a:rPr lang="en-US"/>
              <a:t>Create new BL / Product in UO </a:t>
            </a:r>
          </a:p>
        </p:txBody>
      </p:sp>
      <p:sp>
        <p:nvSpPr>
          <p:cNvPr id="3" name="TextBox 2">
            <a:extLst>
              <a:ext uri="{FF2B5EF4-FFF2-40B4-BE49-F238E27FC236}">
                <a16:creationId xmlns:a16="http://schemas.microsoft.com/office/drawing/2014/main" id="{AAB4BD3D-279E-7FFC-78DC-F6C7EDF59579}"/>
              </a:ext>
            </a:extLst>
          </p:cNvPr>
          <p:cNvSpPr txBox="1"/>
          <p:nvPr/>
        </p:nvSpPr>
        <p:spPr>
          <a:xfrm>
            <a:off x="314476" y="1021620"/>
            <a:ext cx="3289904" cy="369332"/>
          </a:xfrm>
          <a:prstGeom prst="rect">
            <a:avLst/>
          </a:prstGeom>
          <a:noFill/>
        </p:spPr>
        <p:txBody>
          <a:bodyPr wrap="square" rtlCol="0">
            <a:spAutoFit/>
          </a:bodyPr>
          <a:lstStyle/>
          <a:p>
            <a:r>
              <a:rPr lang="en-US"/>
              <a:t>Product set up  </a:t>
            </a:r>
          </a:p>
        </p:txBody>
      </p:sp>
      <p:graphicFrame>
        <p:nvGraphicFramePr>
          <p:cNvPr id="7" name="Table 6">
            <a:extLst>
              <a:ext uri="{FF2B5EF4-FFF2-40B4-BE49-F238E27FC236}">
                <a16:creationId xmlns:a16="http://schemas.microsoft.com/office/drawing/2014/main" id="{CEB0F760-7EAC-F998-66B2-15B7FD42630C}"/>
              </a:ext>
            </a:extLst>
          </p:cNvPr>
          <p:cNvGraphicFramePr>
            <a:graphicFrameLocks noGrp="1"/>
          </p:cNvGraphicFramePr>
          <p:nvPr>
            <p:extLst>
              <p:ext uri="{D42A27DB-BD31-4B8C-83A1-F6EECF244321}">
                <p14:modId xmlns:p14="http://schemas.microsoft.com/office/powerpoint/2010/main" val="650821546"/>
              </p:ext>
            </p:extLst>
          </p:nvPr>
        </p:nvGraphicFramePr>
        <p:xfrm>
          <a:off x="384932" y="1479550"/>
          <a:ext cx="8128000" cy="8229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45223912"/>
                    </a:ext>
                  </a:extLst>
                </a:gridCol>
                <a:gridCol w="1625600">
                  <a:extLst>
                    <a:ext uri="{9D8B030D-6E8A-4147-A177-3AD203B41FA5}">
                      <a16:colId xmlns:a16="http://schemas.microsoft.com/office/drawing/2014/main" val="2678474692"/>
                    </a:ext>
                  </a:extLst>
                </a:gridCol>
                <a:gridCol w="1625600">
                  <a:extLst>
                    <a:ext uri="{9D8B030D-6E8A-4147-A177-3AD203B41FA5}">
                      <a16:colId xmlns:a16="http://schemas.microsoft.com/office/drawing/2014/main" val="1342012597"/>
                    </a:ext>
                  </a:extLst>
                </a:gridCol>
                <a:gridCol w="1625600">
                  <a:extLst>
                    <a:ext uri="{9D8B030D-6E8A-4147-A177-3AD203B41FA5}">
                      <a16:colId xmlns:a16="http://schemas.microsoft.com/office/drawing/2014/main" val="2909764779"/>
                    </a:ext>
                  </a:extLst>
                </a:gridCol>
                <a:gridCol w="1625600">
                  <a:extLst>
                    <a:ext uri="{9D8B030D-6E8A-4147-A177-3AD203B41FA5}">
                      <a16:colId xmlns:a16="http://schemas.microsoft.com/office/drawing/2014/main" val="1495370821"/>
                    </a:ext>
                  </a:extLst>
                </a:gridCol>
              </a:tblGrid>
              <a:tr h="254000">
                <a:tc>
                  <a:txBody>
                    <a:bodyPr/>
                    <a:lstStyle/>
                    <a:p>
                      <a:r>
                        <a:rPr lang="en-US" sz="1200"/>
                        <a:t>SOR Product</a:t>
                      </a:r>
                    </a:p>
                  </a:txBody>
                  <a:tcPr/>
                </a:tc>
                <a:tc>
                  <a:txBody>
                    <a:bodyPr/>
                    <a:lstStyle/>
                    <a:p>
                      <a:r>
                        <a:rPr lang="en-US" sz="1200"/>
                        <a:t>SOR </a:t>
                      </a:r>
                      <a:r>
                        <a:rPr lang="en-US" sz="1200" err="1"/>
                        <a:t>Shortname</a:t>
                      </a:r>
                      <a:endParaRPr lang="en-US" sz="1200"/>
                    </a:p>
                  </a:txBody>
                  <a:tcPr/>
                </a:tc>
                <a:tc>
                  <a:txBody>
                    <a:bodyPr/>
                    <a:lstStyle/>
                    <a:p>
                      <a:r>
                        <a:rPr lang="en-US" sz="1200"/>
                        <a:t>Hogan Product</a:t>
                      </a:r>
                    </a:p>
                  </a:txBody>
                  <a:tcPr/>
                </a:tc>
                <a:tc>
                  <a:txBody>
                    <a:bodyPr/>
                    <a:lstStyle/>
                    <a:p>
                      <a:r>
                        <a:rPr lang="en-US" sz="1200"/>
                        <a:t>Hogan Sub Product</a:t>
                      </a:r>
                    </a:p>
                  </a:txBody>
                  <a:tcPr/>
                </a:tc>
                <a:tc>
                  <a:txBody>
                    <a:bodyPr/>
                    <a:lstStyle/>
                    <a:p>
                      <a:r>
                        <a:rPr lang="en-US" sz="1200"/>
                        <a:t>Name for UO</a:t>
                      </a:r>
                    </a:p>
                  </a:txBody>
                  <a:tcPr/>
                </a:tc>
                <a:extLst>
                  <a:ext uri="{0D108BD9-81ED-4DB2-BD59-A6C34878D82A}">
                    <a16:rowId xmlns:a16="http://schemas.microsoft.com/office/drawing/2014/main" val="4042902011"/>
                  </a:ext>
                </a:extLst>
              </a:tr>
              <a:tr h="23821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620966341"/>
                  </a:ext>
                </a:extLst>
              </a:tr>
              <a:tr h="195217">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375228703"/>
                  </a:ext>
                </a:extLst>
              </a:tr>
            </a:tbl>
          </a:graphicData>
        </a:graphic>
      </p:graphicFrame>
      <p:graphicFrame>
        <p:nvGraphicFramePr>
          <p:cNvPr id="11" name="Table 10">
            <a:extLst>
              <a:ext uri="{FF2B5EF4-FFF2-40B4-BE49-F238E27FC236}">
                <a16:creationId xmlns:a16="http://schemas.microsoft.com/office/drawing/2014/main" id="{74BA06F1-1908-91E6-FDF2-55988A53CA3A}"/>
              </a:ext>
            </a:extLst>
          </p:cNvPr>
          <p:cNvGraphicFramePr>
            <a:graphicFrameLocks noGrp="1"/>
          </p:cNvGraphicFramePr>
          <p:nvPr>
            <p:extLst>
              <p:ext uri="{D42A27DB-BD31-4B8C-83A1-F6EECF244321}">
                <p14:modId xmlns:p14="http://schemas.microsoft.com/office/powerpoint/2010/main" val="689471066"/>
              </p:ext>
            </p:extLst>
          </p:nvPr>
        </p:nvGraphicFramePr>
        <p:xfrm>
          <a:off x="384932" y="2804885"/>
          <a:ext cx="8662307" cy="1280160"/>
        </p:xfrm>
        <a:graphic>
          <a:graphicData uri="http://schemas.openxmlformats.org/drawingml/2006/table">
            <a:tbl>
              <a:tblPr firstRow="1" bandRow="1">
                <a:tableStyleId>{5C22544A-7EE6-4342-B048-85BDC9FD1C3A}</a:tableStyleId>
              </a:tblPr>
              <a:tblGrid>
                <a:gridCol w="1368778">
                  <a:extLst>
                    <a:ext uri="{9D8B030D-6E8A-4147-A177-3AD203B41FA5}">
                      <a16:colId xmlns:a16="http://schemas.microsoft.com/office/drawing/2014/main" val="3245223912"/>
                    </a:ext>
                  </a:extLst>
                </a:gridCol>
                <a:gridCol w="1368778">
                  <a:extLst>
                    <a:ext uri="{9D8B030D-6E8A-4147-A177-3AD203B41FA5}">
                      <a16:colId xmlns:a16="http://schemas.microsoft.com/office/drawing/2014/main" val="2678474692"/>
                    </a:ext>
                  </a:extLst>
                </a:gridCol>
                <a:gridCol w="1368778">
                  <a:extLst>
                    <a:ext uri="{9D8B030D-6E8A-4147-A177-3AD203B41FA5}">
                      <a16:colId xmlns:a16="http://schemas.microsoft.com/office/drawing/2014/main" val="1342012597"/>
                    </a:ext>
                  </a:extLst>
                </a:gridCol>
                <a:gridCol w="1818417">
                  <a:extLst>
                    <a:ext uri="{9D8B030D-6E8A-4147-A177-3AD203B41FA5}">
                      <a16:colId xmlns:a16="http://schemas.microsoft.com/office/drawing/2014/main" val="2909764779"/>
                    </a:ext>
                  </a:extLst>
                </a:gridCol>
                <a:gridCol w="1818417">
                  <a:extLst>
                    <a:ext uri="{9D8B030D-6E8A-4147-A177-3AD203B41FA5}">
                      <a16:colId xmlns:a16="http://schemas.microsoft.com/office/drawing/2014/main" val="3760688055"/>
                    </a:ext>
                  </a:extLst>
                </a:gridCol>
                <a:gridCol w="919139">
                  <a:extLst>
                    <a:ext uri="{9D8B030D-6E8A-4147-A177-3AD203B41FA5}">
                      <a16:colId xmlns:a16="http://schemas.microsoft.com/office/drawing/2014/main" val="1495370821"/>
                    </a:ext>
                  </a:extLst>
                </a:gridCol>
              </a:tblGrid>
              <a:tr h="254000">
                <a:tc>
                  <a:txBody>
                    <a:bodyPr/>
                    <a:lstStyle/>
                    <a:p>
                      <a:r>
                        <a:rPr lang="en-US" sz="1200"/>
                        <a:t>Name for UO</a:t>
                      </a:r>
                    </a:p>
                  </a:txBody>
                  <a:tcPr/>
                </a:tc>
                <a:tc>
                  <a:txBody>
                    <a:bodyPr/>
                    <a:lstStyle/>
                    <a:p>
                      <a:r>
                        <a:rPr lang="en-US" sz="1200"/>
                        <a:t>SOR Product</a:t>
                      </a:r>
                    </a:p>
                  </a:txBody>
                  <a:tcPr/>
                </a:tc>
                <a:tc>
                  <a:txBody>
                    <a:bodyPr/>
                    <a:lstStyle/>
                    <a:p>
                      <a:r>
                        <a:rPr lang="en-US" sz="1200"/>
                        <a:t>Client Type</a:t>
                      </a:r>
                    </a:p>
                  </a:txBody>
                  <a:tcPr/>
                </a:tc>
                <a:tc>
                  <a:txBody>
                    <a:bodyPr/>
                    <a:lstStyle/>
                    <a:p>
                      <a:r>
                        <a:rPr lang="en-US" sz="1200"/>
                        <a:t>Document Required</a:t>
                      </a:r>
                    </a:p>
                  </a:txBody>
                  <a:tcPr/>
                </a:tc>
                <a:tc>
                  <a:txBody>
                    <a:bodyPr/>
                    <a:lstStyle/>
                    <a:p>
                      <a:r>
                        <a:rPr lang="en-US" sz="1200"/>
                        <a:t>Document Type</a:t>
                      </a:r>
                    </a:p>
                  </a:txBody>
                  <a:tcPr/>
                </a:tc>
                <a:tc>
                  <a:txBody>
                    <a:bodyPr/>
                    <a:lstStyle/>
                    <a:p>
                      <a:r>
                        <a:rPr lang="en-US" sz="1200"/>
                        <a:t>Client e Sign</a:t>
                      </a:r>
                    </a:p>
                  </a:txBody>
                  <a:tcPr/>
                </a:tc>
                <a:extLst>
                  <a:ext uri="{0D108BD9-81ED-4DB2-BD59-A6C34878D82A}">
                    <a16:rowId xmlns:a16="http://schemas.microsoft.com/office/drawing/2014/main" val="4042902011"/>
                  </a:ext>
                </a:extLst>
              </a:tr>
              <a:tr h="238216">
                <a:tc>
                  <a:txBody>
                    <a:bodyPr/>
                    <a:lstStyle/>
                    <a:p>
                      <a:r>
                        <a:rPr lang="en-US" sz="1200"/>
                        <a:t>Swap</a:t>
                      </a:r>
                    </a:p>
                  </a:txBody>
                  <a:tcPr/>
                </a:tc>
                <a:tc>
                  <a:txBody>
                    <a:bodyPr/>
                    <a:lstStyle/>
                    <a:p>
                      <a:r>
                        <a:rPr lang="en-US" sz="1200"/>
                        <a:t>IRR Swap</a:t>
                      </a:r>
                    </a:p>
                  </a:txBody>
                  <a:tcPr/>
                </a:tc>
                <a:tc>
                  <a:txBody>
                    <a:bodyPr/>
                    <a:lstStyle/>
                    <a:p>
                      <a:r>
                        <a:rPr lang="en-US" sz="1200"/>
                        <a:t>Corp</a:t>
                      </a:r>
                    </a:p>
                  </a:txBody>
                  <a:tcPr/>
                </a:tc>
                <a:tc>
                  <a:txBody>
                    <a:bodyPr/>
                    <a:lstStyle/>
                    <a:p>
                      <a:r>
                        <a:rPr lang="en-US" sz="1200"/>
                        <a:t>ISDA</a:t>
                      </a:r>
                    </a:p>
                  </a:txBody>
                  <a:tcPr/>
                </a:tc>
                <a:tc>
                  <a:txBody>
                    <a:bodyPr/>
                    <a:lstStyle/>
                    <a:p>
                      <a:endParaRPr lang="en-US" sz="1200"/>
                    </a:p>
                  </a:txBody>
                  <a:tcPr/>
                </a:tc>
                <a:tc>
                  <a:txBody>
                    <a:bodyPr/>
                    <a:lstStyle/>
                    <a:p>
                      <a:r>
                        <a:rPr lang="en-US" sz="1200"/>
                        <a:t>yes</a:t>
                      </a:r>
                    </a:p>
                  </a:txBody>
                  <a:tcPr/>
                </a:tc>
                <a:extLst>
                  <a:ext uri="{0D108BD9-81ED-4DB2-BD59-A6C34878D82A}">
                    <a16:rowId xmlns:a16="http://schemas.microsoft.com/office/drawing/2014/main" val="1620966341"/>
                  </a:ext>
                </a:extLst>
              </a:tr>
              <a:tr h="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r>
                        <a:rPr lang="en-US" sz="1200"/>
                        <a:t>W-9</a:t>
                      </a:r>
                    </a:p>
                  </a:txBody>
                  <a:tcPr/>
                </a:tc>
                <a:tc>
                  <a:txBody>
                    <a:bodyPr/>
                    <a:lstStyle/>
                    <a:p>
                      <a:endParaRPr lang="en-US" sz="1200"/>
                    </a:p>
                  </a:txBody>
                  <a:tcPr/>
                </a:tc>
                <a:tc>
                  <a:txBody>
                    <a:bodyPr/>
                    <a:lstStyle/>
                    <a:p>
                      <a:r>
                        <a:rPr lang="en-US" sz="1200"/>
                        <a:t>yes</a:t>
                      </a:r>
                    </a:p>
                  </a:txBody>
                  <a:tcPr/>
                </a:tc>
                <a:extLst>
                  <a:ext uri="{0D108BD9-81ED-4DB2-BD59-A6C34878D82A}">
                    <a16:rowId xmlns:a16="http://schemas.microsoft.com/office/drawing/2014/main" val="2375228703"/>
                  </a:ext>
                </a:extLst>
              </a:tr>
              <a:tr h="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146687344"/>
                  </a:ext>
                </a:extLst>
              </a:tr>
            </a:tbl>
          </a:graphicData>
        </a:graphic>
      </p:graphicFrame>
      <p:sp>
        <p:nvSpPr>
          <p:cNvPr id="12" name="TextBox 11">
            <a:extLst>
              <a:ext uri="{FF2B5EF4-FFF2-40B4-BE49-F238E27FC236}">
                <a16:creationId xmlns:a16="http://schemas.microsoft.com/office/drawing/2014/main" id="{AD2F8F17-0446-A50B-0021-1C0B3DF32224}"/>
              </a:ext>
            </a:extLst>
          </p:cNvPr>
          <p:cNvSpPr txBox="1"/>
          <p:nvPr/>
        </p:nvSpPr>
        <p:spPr>
          <a:xfrm>
            <a:off x="333526" y="2435553"/>
            <a:ext cx="3289904" cy="369332"/>
          </a:xfrm>
          <a:prstGeom prst="rect">
            <a:avLst/>
          </a:prstGeom>
          <a:noFill/>
        </p:spPr>
        <p:txBody>
          <a:bodyPr wrap="square" rtlCol="0">
            <a:spAutoFit/>
          </a:bodyPr>
          <a:lstStyle/>
          <a:p>
            <a:r>
              <a:rPr lang="en-US"/>
              <a:t>Product to Document Mapping  </a:t>
            </a:r>
          </a:p>
        </p:txBody>
      </p:sp>
    </p:spTree>
    <p:extLst>
      <p:ext uri="{BB962C8B-B14F-4D97-AF65-F5344CB8AC3E}">
        <p14:creationId xmlns:p14="http://schemas.microsoft.com/office/powerpoint/2010/main" val="217471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A3E3-95EE-654D-6EC6-9B993BDB6F58}"/>
              </a:ext>
            </a:extLst>
          </p:cNvPr>
          <p:cNvSpPr>
            <a:spLocks noGrp="1"/>
          </p:cNvSpPr>
          <p:nvPr>
            <p:ph type="title"/>
          </p:nvPr>
        </p:nvSpPr>
        <p:spPr>
          <a:xfrm>
            <a:off x="212877" y="102810"/>
            <a:ext cx="10972800" cy="659190"/>
          </a:xfrm>
        </p:spPr>
        <p:txBody>
          <a:bodyPr>
            <a:normAutofit fontScale="90000"/>
          </a:bodyPr>
          <a:lstStyle/>
          <a:p>
            <a:r>
              <a:rPr lang="en-US"/>
              <a:t>Employee Dashboard</a:t>
            </a:r>
            <a:br>
              <a:rPr lang="en-US"/>
            </a:br>
            <a:r>
              <a:rPr lang="en-US"/>
              <a:t>My Onboardings  – </a:t>
            </a:r>
            <a:r>
              <a:rPr lang="en-US" sz="2400">
                <a:solidFill>
                  <a:schemeClr val="bg2">
                    <a:lumMod val="75000"/>
                  </a:schemeClr>
                </a:solidFill>
              </a:rPr>
              <a:t>( </a:t>
            </a:r>
            <a:r>
              <a:rPr lang="en-US" sz="2400" err="1">
                <a:solidFill>
                  <a:schemeClr val="bg2">
                    <a:lumMod val="75000"/>
                  </a:schemeClr>
                </a:solidFill>
              </a:rPr>
              <a:t>f.k.a</a:t>
            </a:r>
            <a:r>
              <a:rPr lang="en-US" sz="2400">
                <a:solidFill>
                  <a:schemeClr val="bg2">
                    <a:lumMod val="75000"/>
                  </a:schemeClr>
                </a:solidFill>
              </a:rPr>
              <a:t>. Collaboration portal or Level 1)</a:t>
            </a:r>
          </a:p>
        </p:txBody>
      </p:sp>
      <p:pic>
        <p:nvPicPr>
          <p:cNvPr id="4" name="Picture 3">
            <a:extLst>
              <a:ext uri="{FF2B5EF4-FFF2-40B4-BE49-F238E27FC236}">
                <a16:creationId xmlns:a16="http://schemas.microsoft.com/office/drawing/2014/main" id="{4DC4F597-8FB3-3D3D-DFBC-02458652BE1C}"/>
              </a:ext>
            </a:extLst>
          </p:cNvPr>
          <p:cNvPicPr>
            <a:picLocks noChangeAspect="1"/>
          </p:cNvPicPr>
          <p:nvPr/>
        </p:nvPicPr>
        <p:blipFill>
          <a:blip r:embed="rId2"/>
          <a:stretch>
            <a:fillRect/>
          </a:stretch>
        </p:blipFill>
        <p:spPr>
          <a:xfrm>
            <a:off x="618458" y="697780"/>
            <a:ext cx="7112431" cy="5263633"/>
          </a:xfrm>
          <a:prstGeom prst="rect">
            <a:avLst/>
          </a:prstGeom>
        </p:spPr>
      </p:pic>
      <p:sp>
        <p:nvSpPr>
          <p:cNvPr id="3" name="TextBox 2">
            <a:extLst>
              <a:ext uri="{FF2B5EF4-FFF2-40B4-BE49-F238E27FC236}">
                <a16:creationId xmlns:a16="http://schemas.microsoft.com/office/drawing/2014/main" id="{FAA984C1-DC7A-B379-41A2-3681BDCE0000}"/>
              </a:ext>
            </a:extLst>
          </p:cNvPr>
          <p:cNvSpPr txBox="1"/>
          <p:nvPr/>
        </p:nvSpPr>
        <p:spPr>
          <a:xfrm>
            <a:off x="7320242" y="1169074"/>
            <a:ext cx="4951337" cy="4924425"/>
          </a:xfrm>
          <a:prstGeom prst="rect">
            <a:avLst/>
          </a:prstGeom>
          <a:noFill/>
        </p:spPr>
        <p:txBody>
          <a:bodyPr wrap="square" rtlCol="0">
            <a:spAutoFit/>
          </a:bodyPr>
          <a:lstStyle/>
          <a:p>
            <a:r>
              <a:rPr lang="en-US" sz="1400"/>
              <a:t>Operations/Sales user = User Only</a:t>
            </a:r>
          </a:p>
          <a:p>
            <a:pPr marL="285750" indent="-285750">
              <a:buFont typeface="Arial" panose="020B0604020202020204" pitchFamily="34" charset="0"/>
              <a:buChar char="•"/>
            </a:pPr>
            <a:r>
              <a:rPr lang="en-US" sz="1400"/>
              <a:t>User has access to onboarding then “Initiate onboarding“</a:t>
            </a:r>
          </a:p>
          <a:p>
            <a:pPr marL="285750" indent="-285750">
              <a:buFont typeface="Arial" panose="020B0604020202020204" pitchFamily="34" charset="0"/>
              <a:buChar char="•"/>
            </a:pPr>
            <a:endParaRPr lang="en-US" sz="1400"/>
          </a:p>
          <a:p>
            <a:pPr marL="285750" indent="-285750">
              <a:buFont typeface="Wingdings" panose="05000000000000000000" pitchFamily="2" charset="2"/>
              <a:buChar char="v"/>
            </a:pPr>
            <a:r>
              <a:rPr lang="en-US" sz="1400"/>
              <a:t>Listing of “my Onboardings” </a:t>
            </a:r>
          </a:p>
          <a:p>
            <a:pPr marL="742950" lvl="1" indent="-285750">
              <a:buFont typeface="Wingdings" panose="05000000000000000000" pitchFamily="2" charset="2"/>
              <a:buChar char="§"/>
            </a:pPr>
            <a:r>
              <a:rPr lang="en-US" sz="1400"/>
              <a:t>Onboarding events = to created by   </a:t>
            </a:r>
          </a:p>
          <a:p>
            <a:pPr marL="285750" indent="-285750">
              <a:buFont typeface="Wingdings" panose="05000000000000000000" pitchFamily="2" charset="2"/>
              <a:buChar char="v"/>
            </a:pPr>
            <a:r>
              <a:rPr lang="en-US" sz="1400"/>
              <a:t>Click on “client legal name” to obtain Event Detail View</a:t>
            </a:r>
          </a:p>
          <a:p>
            <a:pPr marL="285750" indent="-285750">
              <a:buFont typeface="Wingdings" panose="05000000000000000000" pitchFamily="2" charset="2"/>
              <a:buChar char="v"/>
            </a:pPr>
            <a:r>
              <a:rPr lang="en-US" sz="1400"/>
              <a:t>Click down &gt; to expand to Milestone view</a:t>
            </a:r>
          </a:p>
          <a:p>
            <a:pPr marL="285750" indent="-285750">
              <a:buFont typeface="Wingdings" panose="05000000000000000000" pitchFamily="2" charset="2"/>
              <a:buChar char="v"/>
            </a:pPr>
            <a:r>
              <a:rPr lang="en-US" sz="1400"/>
              <a:t>Task =  current Task name</a:t>
            </a:r>
          </a:p>
          <a:p>
            <a:pPr marL="742950" lvl="1" indent="-285750">
              <a:buFont typeface="Wingdings" panose="05000000000000000000" pitchFamily="2" charset="2"/>
              <a:buChar char="§"/>
            </a:pPr>
            <a:r>
              <a:rPr lang="en-US" sz="1400"/>
              <a:t>Display current tasks</a:t>
            </a:r>
          </a:p>
          <a:p>
            <a:pPr marL="742950" lvl="1" indent="-285750">
              <a:buFont typeface="Wingdings" panose="05000000000000000000" pitchFamily="2" charset="2"/>
              <a:buChar char="§"/>
            </a:pPr>
            <a:r>
              <a:rPr lang="en-US" sz="1400"/>
              <a:t>Double click into tasks details</a:t>
            </a:r>
          </a:p>
          <a:p>
            <a:endParaRPr lang="en-US"/>
          </a:p>
          <a:p>
            <a:endParaRPr lang="en-US"/>
          </a:p>
          <a:p>
            <a:endParaRPr lang="en-US"/>
          </a:p>
          <a:p>
            <a:r>
              <a:rPr lang="en-US"/>
              <a:t>Mapping to common objects</a:t>
            </a:r>
          </a:p>
          <a:p>
            <a:r>
              <a:rPr lang="en-US" sz="1400"/>
              <a:t>Client Legal Name = </a:t>
            </a:r>
          </a:p>
          <a:p>
            <a:r>
              <a:rPr lang="en-US" sz="1400"/>
              <a:t>Business Line = </a:t>
            </a:r>
          </a:p>
          <a:p>
            <a:r>
              <a:rPr lang="en-US" sz="1400"/>
              <a:t>Contact =</a:t>
            </a:r>
          </a:p>
          <a:p>
            <a:r>
              <a:rPr lang="en-US" sz="1400"/>
              <a:t>Product = </a:t>
            </a:r>
          </a:p>
          <a:p>
            <a:r>
              <a:rPr lang="en-US" sz="1400"/>
              <a:t>Status= </a:t>
            </a:r>
          </a:p>
          <a:p>
            <a:r>
              <a:rPr lang="en-US" sz="1400"/>
              <a:t>Task= </a:t>
            </a:r>
          </a:p>
          <a:p>
            <a:endParaRPr lang="en-US"/>
          </a:p>
        </p:txBody>
      </p:sp>
    </p:spTree>
    <p:extLst>
      <p:ext uri="{BB962C8B-B14F-4D97-AF65-F5344CB8AC3E}">
        <p14:creationId xmlns:p14="http://schemas.microsoft.com/office/powerpoint/2010/main" val="3773109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5F0C-8B84-8F48-D8B4-AA8C8BB885AA}"/>
              </a:ext>
            </a:extLst>
          </p:cNvPr>
          <p:cNvSpPr>
            <a:spLocks noGrp="1"/>
          </p:cNvSpPr>
          <p:nvPr>
            <p:ph type="title"/>
          </p:nvPr>
        </p:nvSpPr>
        <p:spPr>
          <a:xfrm>
            <a:off x="361193" y="228600"/>
            <a:ext cx="11510963" cy="709990"/>
          </a:xfrm>
        </p:spPr>
        <p:txBody>
          <a:bodyPr>
            <a:normAutofit fontScale="90000"/>
          </a:bodyPr>
          <a:lstStyle/>
          <a:p>
            <a:r>
              <a:rPr lang="en-US"/>
              <a:t>Employee Dashboard </a:t>
            </a:r>
            <a:br>
              <a:rPr lang="en-US"/>
            </a:br>
            <a:r>
              <a:rPr lang="en-US"/>
              <a:t>My Onboardings Expanded View  – </a:t>
            </a:r>
            <a:r>
              <a:rPr lang="en-US" sz="2800">
                <a:solidFill>
                  <a:schemeClr val="bg2">
                    <a:lumMod val="75000"/>
                  </a:schemeClr>
                </a:solidFill>
              </a:rPr>
              <a:t>( </a:t>
            </a:r>
            <a:r>
              <a:rPr lang="en-US" sz="2800" err="1">
                <a:solidFill>
                  <a:schemeClr val="bg2">
                    <a:lumMod val="75000"/>
                  </a:schemeClr>
                </a:solidFill>
              </a:rPr>
              <a:t>f.k.a</a:t>
            </a:r>
            <a:r>
              <a:rPr lang="en-US" sz="2800">
                <a:solidFill>
                  <a:schemeClr val="bg2">
                    <a:lumMod val="75000"/>
                  </a:schemeClr>
                </a:solidFill>
              </a:rPr>
              <a:t>. Collaboration portal or Level 1)</a:t>
            </a:r>
            <a:endParaRPr lang="en-US"/>
          </a:p>
        </p:txBody>
      </p:sp>
      <p:pic>
        <p:nvPicPr>
          <p:cNvPr id="4" name="Picture 3">
            <a:extLst>
              <a:ext uri="{FF2B5EF4-FFF2-40B4-BE49-F238E27FC236}">
                <a16:creationId xmlns:a16="http://schemas.microsoft.com/office/drawing/2014/main" id="{DD652E20-E355-1836-885A-9854872A6F90}"/>
              </a:ext>
            </a:extLst>
          </p:cNvPr>
          <p:cNvPicPr>
            <a:picLocks noChangeAspect="1"/>
          </p:cNvPicPr>
          <p:nvPr/>
        </p:nvPicPr>
        <p:blipFill>
          <a:blip r:embed="rId2"/>
          <a:stretch>
            <a:fillRect/>
          </a:stretch>
        </p:blipFill>
        <p:spPr>
          <a:xfrm>
            <a:off x="291269" y="1062699"/>
            <a:ext cx="6628644" cy="5048706"/>
          </a:xfrm>
          <a:prstGeom prst="rect">
            <a:avLst/>
          </a:prstGeom>
        </p:spPr>
      </p:pic>
      <p:sp>
        <p:nvSpPr>
          <p:cNvPr id="3" name="TextBox 2">
            <a:extLst>
              <a:ext uri="{FF2B5EF4-FFF2-40B4-BE49-F238E27FC236}">
                <a16:creationId xmlns:a16="http://schemas.microsoft.com/office/drawing/2014/main" id="{E5E5A723-A5FA-990D-DC68-37DB469094D7}"/>
              </a:ext>
            </a:extLst>
          </p:cNvPr>
          <p:cNvSpPr txBox="1"/>
          <p:nvPr/>
        </p:nvSpPr>
        <p:spPr>
          <a:xfrm>
            <a:off x="7135887" y="1397674"/>
            <a:ext cx="4951337" cy="4801314"/>
          </a:xfrm>
          <a:prstGeom prst="rect">
            <a:avLst/>
          </a:prstGeom>
          <a:noFill/>
        </p:spPr>
        <p:txBody>
          <a:bodyPr wrap="square" rtlCol="0">
            <a:spAutoFit/>
          </a:bodyPr>
          <a:lstStyle/>
          <a:p>
            <a:r>
              <a:rPr lang="en-US" sz="1400"/>
              <a:t>Operations/Sales user = User Only</a:t>
            </a:r>
          </a:p>
          <a:p>
            <a:pPr marL="285750" indent="-285750">
              <a:buFont typeface="Arial" panose="020B0604020202020204" pitchFamily="34" charset="0"/>
              <a:buChar char="•"/>
            </a:pPr>
            <a:r>
              <a:rPr lang="en-US" sz="1400"/>
              <a:t>User has access to onboarding then “Initiate onboarding“</a:t>
            </a:r>
          </a:p>
          <a:p>
            <a:pPr marL="285750" indent="-285750">
              <a:buFont typeface="Arial" panose="020B0604020202020204" pitchFamily="34" charset="0"/>
              <a:buChar char="•"/>
            </a:pPr>
            <a:endParaRPr lang="en-US" sz="1400"/>
          </a:p>
          <a:p>
            <a:pPr marL="285750" indent="-285750">
              <a:buFont typeface="Wingdings" panose="05000000000000000000" pitchFamily="2" charset="2"/>
              <a:buChar char="v"/>
            </a:pPr>
            <a:r>
              <a:rPr lang="en-US" sz="1400"/>
              <a:t>Listing of “my Onboardings” </a:t>
            </a:r>
          </a:p>
          <a:p>
            <a:pPr marL="742950" lvl="1" indent="-285750">
              <a:buFont typeface="Wingdings" panose="05000000000000000000" pitchFamily="2" charset="2"/>
              <a:buChar char="§"/>
            </a:pPr>
            <a:r>
              <a:rPr lang="en-US" sz="1400"/>
              <a:t>Onboarding events “user”  =  event. “created by”   </a:t>
            </a:r>
          </a:p>
          <a:p>
            <a:pPr marL="285750" indent="-285750">
              <a:buFont typeface="Wingdings" panose="05000000000000000000" pitchFamily="2" charset="2"/>
              <a:buChar char="v"/>
            </a:pPr>
            <a:r>
              <a:rPr lang="en-US" sz="1400"/>
              <a:t>Double click on “client legal name” to obtain Milestone View</a:t>
            </a:r>
          </a:p>
          <a:p>
            <a:pPr marL="285750" indent="-285750">
              <a:buFont typeface="Wingdings" panose="05000000000000000000" pitchFamily="2" charset="2"/>
              <a:buChar char="v"/>
            </a:pPr>
            <a:r>
              <a:rPr lang="en-US" sz="1400"/>
              <a:t>Task = Task view</a:t>
            </a:r>
          </a:p>
          <a:p>
            <a:pPr marL="742950" lvl="1" indent="-285750">
              <a:buFont typeface="Wingdings" panose="05000000000000000000" pitchFamily="2" charset="2"/>
              <a:buChar char="§"/>
            </a:pPr>
            <a:r>
              <a:rPr lang="en-US" sz="1400"/>
              <a:t>Display current tasks</a:t>
            </a:r>
          </a:p>
          <a:p>
            <a:pPr marL="742950" lvl="1" indent="-285750">
              <a:buFont typeface="Wingdings" panose="05000000000000000000" pitchFamily="2" charset="2"/>
              <a:buChar char="§"/>
            </a:pPr>
            <a:r>
              <a:rPr lang="en-US" sz="1400"/>
              <a:t>Double click into tasks details</a:t>
            </a:r>
          </a:p>
          <a:p>
            <a:endParaRPr lang="en-US"/>
          </a:p>
          <a:p>
            <a:r>
              <a:rPr lang="en-US"/>
              <a:t>Mapping to common objects</a:t>
            </a:r>
          </a:p>
          <a:p>
            <a:r>
              <a:rPr lang="en-US" sz="1400"/>
              <a:t>Client Legal Name = </a:t>
            </a:r>
          </a:p>
          <a:p>
            <a:r>
              <a:rPr lang="en-US" sz="1400"/>
              <a:t>Business Line = </a:t>
            </a:r>
          </a:p>
          <a:p>
            <a:r>
              <a:rPr lang="en-US" sz="1400"/>
              <a:t>Contact =</a:t>
            </a:r>
          </a:p>
          <a:p>
            <a:r>
              <a:rPr lang="en-US" sz="1400"/>
              <a:t>Product = </a:t>
            </a:r>
          </a:p>
          <a:p>
            <a:r>
              <a:rPr lang="en-US" sz="1400"/>
              <a:t>Status= </a:t>
            </a:r>
          </a:p>
          <a:p>
            <a:r>
              <a:rPr lang="en-US" sz="1400"/>
              <a:t>Task= </a:t>
            </a:r>
          </a:p>
          <a:p>
            <a:endParaRPr lang="en-US" sz="1400"/>
          </a:p>
          <a:p>
            <a:r>
              <a:rPr lang="en-US" sz="1400"/>
              <a:t>Milestones</a:t>
            </a:r>
          </a:p>
          <a:p>
            <a:endParaRPr lang="en-US"/>
          </a:p>
        </p:txBody>
      </p:sp>
    </p:spTree>
    <p:extLst>
      <p:ext uri="{BB962C8B-B14F-4D97-AF65-F5344CB8AC3E}">
        <p14:creationId xmlns:p14="http://schemas.microsoft.com/office/powerpoint/2010/main" val="361472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5F0C-8B84-8F48-D8B4-AA8C8BB885AA}"/>
              </a:ext>
            </a:extLst>
          </p:cNvPr>
          <p:cNvSpPr>
            <a:spLocks noGrp="1"/>
          </p:cNvSpPr>
          <p:nvPr>
            <p:ph type="title"/>
          </p:nvPr>
        </p:nvSpPr>
        <p:spPr>
          <a:xfrm>
            <a:off x="285750" y="228600"/>
            <a:ext cx="10972800" cy="709990"/>
          </a:xfrm>
        </p:spPr>
        <p:txBody>
          <a:bodyPr>
            <a:normAutofit fontScale="90000"/>
          </a:bodyPr>
          <a:lstStyle/>
          <a:p>
            <a:r>
              <a:rPr lang="en-US"/>
              <a:t>Employee Dashboard</a:t>
            </a:r>
            <a:br>
              <a:rPr lang="en-US"/>
            </a:br>
            <a:r>
              <a:rPr lang="en-US"/>
              <a:t>Team Onboardings    – </a:t>
            </a:r>
            <a:r>
              <a:rPr lang="en-US" sz="2800">
                <a:solidFill>
                  <a:schemeClr val="bg2">
                    <a:lumMod val="75000"/>
                  </a:schemeClr>
                </a:solidFill>
              </a:rPr>
              <a:t>( </a:t>
            </a:r>
            <a:r>
              <a:rPr lang="en-US" sz="2800" err="1">
                <a:solidFill>
                  <a:schemeClr val="bg2">
                    <a:lumMod val="75000"/>
                  </a:schemeClr>
                </a:solidFill>
              </a:rPr>
              <a:t>f.k.a</a:t>
            </a:r>
            <a:r>
              <a:rPr lang="en-US" sz="2800">
                <a:solidFill>
                  <a:schemeClr val="bg2">
                    <a:lumMod val="75000"/>
                  </a:schemeClr>
                </a:solidFill>
              </a:rPr>
              <a:t>. Collaboration portal or Level 1)</a:t>
            </a:r>
            <a:endParaRPr lang="en-US"/>
          </a:p>
        </p:txBody>
      </p:sp>
      <p:pic>
        <p:nvPicPr>
          <p:cNvPr id="13" name="Picture 12">
            <a:extLst>
              <a:ext uri="{FF2B5EF4-FFF2-40B4-BE49-F238E27FC236}">
                <a16:creationId xmlns:a16="http://schemas.microsoft.com/office/drawing/2014/main" id="{E8B81E25-617A-BBF7-2DCC-15FAAAE39FAA}"/>
              </a:ext>
            </a:extLst>
          </p:cNvPr>
          <p:cNvPicPr>
            <a:picLocks noChangeAspect="1"/>
          </p:cNvPicPr>
          <p:nvPr/>
        </p:nvPicPr>
        <p:blipFill>
          <a:blip r:embed="rId2"/>
          <a:stretch>
            <a:fillRect/>
          </a:stretch>
        </p:blipFill>
        <p:spPr>
          <a:xfrm>
            <a:off x="238125" y="938590"/>
            <a:ext cx="6667500" cy="5258875"/>
          </a:xfrm>
          <a:prstGeom prst="rect">
            <a:avLst/>
          </a:prstGeom>
        </p:spPr>
      </p:pic>
      <p:sp>
        <p:nvSpPr>
          <p:cNvPr id="14" name="TextBox 13">
            <a:extLst>
              <a:ext uri="{FF2B5EF4-FFF2-40B4-BE49-F238E27FC236}">
                <a16:creationId xmlns:a16="http://schemas.microsoft.com/office/drawing/2014/main" id="{E7178FBF-FF34-1BA5-3778-213F5B02EFB6}"/>
              </a:ext>
            </a:extLst>
          </p:cNvPr>
          <p:cNvSpPr txBox="1"/>
          <p:nvPr/>
        </p:nvSpPr>
        <p:spPr>
          <a:xfrm>
            <a:off x="7045632" y="1058644"/>
            <a:ext cx="4817756" cy="5970865"/>
          </a:xfrm>
          <a:prstGeom prst="rect">
            <a:avLst/>
          </a:prstGeom>
          <a:noFill/>
        </p:spPr>
        <p:txBody>
          <a:bodyPr wrap="square" rtlCol="0">
            <a:spAutoFit/>
          </a:bodyPr>
          <a:lstStyle/>
          <a:p>
            <a:r>
              <a:rPr lang="en-US" sz="1400"/>
              <a:t>User mapped to team (FO, MO, BO)</a:t>
            </a:r>
          </a:p>
          <a:p>
            <a:endParaRPr lang="en-US" sz="1400"/>
          </a:p>
          <a:p>
            <a:r>
              <a:rPr lang="en-US" sz="1400"/>
              <a:t>Operations/Sales user (front office) = Role FO</a:t>
            </a:r>
          </a:p>
          <a:p>
            <a:pPr marL="285750" indent="-285750">
              <a:buFont typeface="Arial" panose="020B0604020202020204" pitchFamily="34" charset="0"/>
              <a:buChar char="•"/>
            </a:pPr>
            <a:r>
              <a:rPr lang="en-US" sz="1400"/>
              <a:t>Team who onboards customers</a:t>
            </a:r>
          </a:p>
          <a:p>
            <a:pPr marL="285750" indent="-285750">
              <a:buFont typeface="Arial" panose="020B0604020202020204" pitchFamily="34" charset="0"/>
              <a:buChar char="•"/>
            </a:pPr>
            <a:r>
              <a:rPr lang="en-US" sz="1400"/>
              <a:t>Team who has access to “Initiate onboarding“</a:t>
            </a:r>
          </a:p>
          <a:p>
            <a:pPr marL="285750" indent="-285750">
              <a:buFont typeface="Arial" panose="020B0604020202020204" pitchFamily="34" charset="0"/>
              <a:buChar char="•"/>
            </a:pPr>
            <a:endParaRPr lang="en-US" sz="1400"/>
          </a:p>
          <a:p>
            <a:r>
              <a:rPr lang="en-US" sz="1400"/>
              <a:t>Does MO and BO have same view?</a:t>
            </a:r>
          </a:p>
          <a:p>
            <a:pPr marL="285750" indent="-285750">
              <a:buFont typeface="Arial" panose="020B0604020202020204" pitchFamily="34" charset="0"/>
              <a:buChar char="•"/>
            </a:pPr>
            <a:r>
              <a:rPr lang="en-US" sz="1400"/>
              <a:t>Exclude “Initiate onboarding” </a:t>
            </a:r>
          </a:p>
          <a:p>
            <a:endParaRPr lang="en-US" sz="1400"/>
          </a:p>
          <a:p>
            <a:pPr marL="285750" indent="-285750">
              <a:buFont typeface="Wingdings" panose="05000000000000000000" pitchFamily="2" charset="2"/>
              <a:buChar char="v"/>
            </a:pPr>
            <a:r>
              <a:rPr lang="en-US" sz="1400"/>
              <a:t>Listing of all team onboarding </a:t>
            </a:r>
          </a:p>
          <a:p>
            <a:pPr marL="285750" indent="-285750">
              <a:buFont typeface="Wingdings" panose="05000000000000000000" pitchFamily="2" charset="2"/>
              <a:buChar char="v"/>
            </a:pPr>
            <a:r>
              <a:rPr lang="en-US" sz="1400"/>
              <a:t>      team defined as ………</a:t>
            </a:r>
          </a:p>
          <a:p>
            <a:pPr marL="285750" indent="-285750">
              <a:buFont typeface="Wingdings" panose="05000000000000000000" pitchFamily="2" charset="2"/>
              <a:buChar char="v"/>
            </a:pPr>
            <a:r>
              <a:rPr lang="en-US" sz="1400"/>
              <a:t>Click down &gt;  into Milestone details</a:t>
            </a:r>
          </a:p>
          <a:p>
            <a:pPr marL="285750" indent="-285750">
              <a:buFont typeface="Wingdings" panose="05000000000000000000" pitchFamily="2" charset="2"/>
              <a:buChar char="v"/>
            </a:pPr>
            <a:r>
              <a:rPr lang="en-US" sz="1400"/>
              <a:t>Actions</a:t>
            </a:r>
          </a:p>
          <a:p>
            <a:pPr marL="742950" lvl="1" indent="-285750">
              <a:buFont typeface="Wingdings" panose="05000000000000000000" pitchFamily="2" charset="2"/>
              <a:buChar char="§"/>
            </a:pPr>
            <a:r>
              <a:rPr lang="en-US" sz="1400"/>
              <a:t>Tasks -  a listing or count of total tasks</a:t>
            </a:r>
          </a:p>
          <a:p>
            <a:pPr marL="742950" lvl="1" indent="-285750">
              <a:buFont typeface="Wingdings" panose="05000000000000000000" pitchFamily="2" charset="2"/>
              <a:buChar char="§"/>
            </a:pPr>
            <a:r>
              <a:rPr lang="en-US" sz="1400"/>
              <a:t>Assign - ability to Assign tasks</a:t>
            </a:r>
          </a:p>
          <a:p>
            <a:pPr marL="1200150" lvl="2" indent="-285750">
              <a:buFont typeface="Wingdings" panose="05000000000000000000" pitchFamily="2" charset="2"/>
              <a:buChar char="§"/>
            </a:pPr>
            <a:r>
              <a:rPr lang="en-US" sz="1400"/>
              <a:t>Assign task generates email notification</a:t>
            </a:r>
          </a:p>
          <a:p>
            <a:endParaRPr lang="en-US"/>
          </a:p>
          <a:p>
            <a:r>
              <a:rPr lang="en-US" sz="1200"/>
              <a:t>Mapping to common objects</a:t>
            </a:r>
          </a:p>
          <a:p>
            <a:r>
              <a:rPr lang="en-US" sz="1200"/>
              <a:t>Client Legal Name = </a:t>
            </a:r>
          </a:p>
          <a:p>
            <a:r>
              <a:rPr lang="en-US" sz="1200"/>
              <a:t>Business Line = </a:t>
            </a:r>
          </a:p>
          <a:p>
            <a:r>
              <a:rPr lang="en-US" sz="1200"/>
              <a:t>Contact =</a:t>
            </a:r>
          </a:p>
          <a:p>
            <a:r>
              <a:rPr lang="en-US" sz="1200"/>
              <a:t>Product = </a:t>
            </a:r>
          </a:p>
          <a:p>
            <a:r>
              <a:rPr lang="en-US" sz="1200"/>
              <a:t>Status= </a:t>
            </a:r>
          </a:p>
          <a:p>
            <a:r>
              <a:rPr lang="en-US" sz="1200"/>
              <a:t>Actions= </a:t>
            </a:r>
          </a:p>
          <a:p>
            <a:endParaRPr lang="en-US" sz="1200"/>
          </a:p>
          <a:p>
            <a:r>
              <a:rPr lang="en-US" sz="1200"/>
              <a:t>Milestones = </a:t>
            </a:r>
          </a:p>
          <a:p>
            <a:endParaRPr lang="en-US"/>
          </a:p>
        </p:txBody>
      </p:sp>
    </p:spTree>
    <p:extLst>
      <p:ext uri="{BB962C8B-B14F-4D97-AF65-F5344CB8AC3E}">
        <p14:creationId xmlns:p14="http://schemas.microsoft.com/office/powerpoint/2010/main" val="247006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5F0C-8B84-8F48-D8B4-AA8C8BB885AA}"/>
              </a:ext>
            </a:extLst>
          </p:cNvPr>
          <p:cNvSpPr>
            <a:spLocks noGrp="1"/>
          </p:cNvSpPr>
          <p:nvPr>
            <p:ph type="title"/>
          </p:nvPr>
        </p:nvSpPr>
        <p:spPr>
          <a:xfrm>
            <a:off x="285750" y="228600"/>
            <a:ext cx="10972800" cy="709990"/>
          </a:xfrm>
        </p:spPr>
        <p:txBody>
          <a:bodyPr>
            <a:normAutofit fontScale="90000"/>
          </a:bodyPr>
          <a:lstStyle/>
          <a:p>
            <a:r>
              <a:rPr lang="en-US"/>
              <a:t>Employee Dashboard</a:t>
            </a:r>
            <a:br>
              <a:rPr lang="en-US"/>
            </a:br>
            <a:r>
              <a:rPr lang="en-US"/>
              <a:t>All Onboardings    – </a:t>
            </a:r>
            <a:r>
              <a:rPr lang="en-US" sz="2800">
                <a:solidFill>
                  <a:schemeClr val="bg2">
                    <a:lumMod val="75000"/>
                  </a:schemeClr>
                </a:solidFill>
              </a:rPr>
              <a:t>( </a:t>
            </a:r>
            <a:r>
              <a:rPr lang="en-US" sz="2800" err="1">
                <a:solidFill>
                  <a:schemeClr val="bg2">
                    <a:lumMod val="75000"/>
                  </a:schemeClr>
                </a:solidFill>
              </a:rPr>
              <a:t>f.k.a</a:t>
            </a:r>
            <a:r>
              <a:rPr lang="en-US" sz="2800">
                <a:solidFill>
                  <a:schemeClr val="bg2">
                    <a:lumMod val="75000"/>
                  </a:schemeClr>
                </a:solidFill>
              </a:rPr>
              <a:t>. Collaboration portal or Level 1)</a:t>
            </a:r>
            <a:endParaRPr lang="en-US"/>
          </a:p>
        </p:txBody>
      </p:sp>
      <p:pic>
        <p:nvPicPr>
          <p:cNvPr id="4" name="Picture 3">
            <a:extLst>
              <a:ext uri="{FF2B5EF4-FFF2-40B4-BE49-F238E27FC236}">
                <a16:creationId xmlns:a16="http://schemas.microsoft.com/office/drawing/2014/main" id="{3511E69C-7493-A926-7417-E7F4E629817F}"/>
              </a:ext>
            </a:extLst>
          </p:cNvPr>
          <p:cNvPicPr>
            <a:picLocks noChangeAspect="1"/>
          </p:cNvPicPr>
          <p:nvPr/>
        </p:nvPicPr>
        <p:blipFill>
          <a:blip r:embed="rId2"/>
          <a:stretch>
            <a:fillRect/>
          </a:stretch>
        </p:blipFill>
        <p:spPr>
          <a:xfrm>
            <a:off x="419079" y="1181011"/>
            <a:ext cx="6367483" cy="4773362"/>
          </a:xfrm>
          <a:prstGeom prst="rect">
            <a:avLst/>
          </a:prstGeom>
        </p:spPr>
      </p:pic>
      <p:sp>
        <p:nvSpPr>
          <p:cNvPr id="7" name="TextBox 6">
            <a:extLst>
              <a:ext uri="{FF2B5EF4-FFF2-40B4-BE49-F238E27FC236}">
                <a16:creationId xmlns:a16="http://schemas.microsoft.com/office/drawing/2014/main" id="{052A4059-CD65-6030-840F-796DA58D9863}"/>
              </a:ext>
            </a:extLst>
          </p:cNvPr>
          <p:cNvSpPr txBox="1"/>
          <p:nvPr/>
        </p:nvSpPr>
        <p:spPr>
          <a:xfrm>
            <a:off x="6988250" y="1245274"/>
            <a:ext cx="3826625" cy="5016758"/>
          </a:xfrm>
          <a:prstGeom prst="rect">
            <a:avLst/>
          </a:prstGeom>
          <a:noFill/>
        </p:spPr>
        <p:txBody>
          <a:bodyPr wrap="none" rtlCol="0">
            <a:spAutoFit/>
          </a:bodyPr>
          <a:lstStyle/>
          <a:p>
            <a:r>
              <a:rPr lang="en-US" sz="1400"/>
              <a:t>User mapped to team (FO, MO, BO)</a:t>
            </a:r>
          </a:p>
          <a:p>
            <a:endParaRPr lang="en-US" sz="1400"/>
          </a:p>
          <a:p>
            <a:r>
              <a:rPr lang="en-US" sz="1400"/>
              <a:t>Operations/Sales user (front office) = Role FO</a:t>
            </a:r>
          </a:p>
          <a:p>
            <a:pPr marL="285750" indent="-285750">
              <a:buFont typeface="Arial" panose="020B0604020202020204" pitchFamily="34" charset="0"/>
              <a:buChar char="•"/>
            </a:pPr>
            <a:r>
              <a:rPr lang="en-US" sz="1400"/>
              <a:t>All onboarding for BL group“</a:t>
            </a:r>
          </a:p>
          <a:p>
            <a:pPr marL="285750" indent="-285750">
              <a:buFont typeface="Arial" panose="020B0604020202020204" pitchFamily="34" charset="0"/>
              <a:buChar char="•"/>
            </a:pPr>
            <a:endParaRPr lang="en-US" sz="1400"/>
          </a:p>
          <a:p>
            <a:r>
              <a:rPr lang="en-US" sz="1400"/>
              <a:t>Does MO and BO have same view?</a:t>
            </a:r>
          </a:p>
          <a:p>
            <a:endParaRPr lang="en-US" sz="1400"/>
          </a:p>
          <a:p>
            <a:pPr marL="285750" indent="-285750">
              <a:buFont typeface="Wingdings" panose="05000000000000000000" pitchFamily="2" charset="2"/>
              <a:buChar char="v"/>
            </a:pPr>
            <a:r>
              <a:rPr lang="en-US" sz="1400"/>
              <a:t>Listing of all team onboarding </a:t>
            </a:r>
          </a:p>
          <a:p>
            <a:pPr marL="285750" indent="-285750">
              <a:buFont typeface="Wingdings" panose="05000000000000000000" pitchFamily="2" charset="2"/>
              <a:buChar char="v"/>
            </a:pPr>
            <a:r>
              <a:rPr lang="en-US" sz="1400"/>
              <a:t>      team defined as ………</a:t>
            </a:r>
          </a:p>
          <a:p>
            <a:pPr marL="285750" indent="-285750">
              <a:buFont typeface="Wingdings" panose="05000000000000000000" pitchFamily="2" charset="2"/>
              <a:buChar char="v"/>
            </a:pPr>
            <a:r>
              <a:rPr lang="en-US" sz="1400"/>
              <a:t>Click down &gt; into Milestone</a:t>
            </a:r>
          </a:p>
          <a:p>
            <a:pPr marL="285750" indent="-285750">
              <a:buFont typeface="Wingdings" panose="05000000000000000000" pitchFamily="2" charset="2"/>
              <a:buChar char="v"/>
            </a:pPr>
            <a:r>
              <a:rPr lang="en-US" sz="1400"/>
              <a:t>Assign tasks</a:t>
            </a:r>
          </a:p>
          <a:p>
            <a:endParaRPr lang="en-US"/>
          </a:p>
          <a:p>
            <a:r>
              <a:rPr lang="en-US"/>
              <a:t>Mapping to common objects</a:t>
            </a:r>
          </a:p>
          <a:p>
            <a:r>
              <a:rPr lang="en-US" sz="1400"/>
              <a:t>Client Legal Name = </a:t>
            </a:r>
          </a:p>
          <a:p>
            <a:r>
              <a:rPr lang="en-US" sz="1400"/>
              <a:t>Business Line = </a:t>
            </a:r>
          </a:p>
          <a:p>
            <a:r>
              <a:rPr lang="en-US" sz="1400"/>
              <a:t>Contact =</a:t>
            </a:r>
          </a:p>
          <a:p>
            <a:r>
              <a:rPr lang="en-US" sz="1400"/>
              <a:t>Product = </a:t>
            </a:r>
          </a:p>
          <a:p>
            <a:r>
              <a:rPr lang="en-US" sz="1400"/>
              <a:t>Status= </a:t>
            </a:r>
          </a:p>
          <a:p>
            <a:r>
              <a:rPr lang="en-US" sz="1400"/>
              <a:t>Task= </a:t>
            </a:r>
          </a:p>
          <a:p>
            <a:endParaRPr lang="en-US" sz="1400"/>
          </a:p>
          <a:p>
            <a:r>
              <a:rPr lang="en-US" sz="1400"/>
              <a:t>Milestones = </a:t>
            </a:r>
          </a:p>
          <a:p>
            <a:endParaRPr lang="en-US"/>
          </a:p>
        </p:txBody>
      </p:sp>
    </p:spTree>
    <p:extLst>
      <p:ext uri="{BB962C8B-B14F-4D97-AF65-F5344CB8AC3E}">
        <p14:creationId xmlns:p14="http://schemas.microsoft.com/office/powerpoint/2010/main" val="1611323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439D-981A-90BC-C01F-DA0BFE1C76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716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EA9E-F24B-FD9E-ECAC-C4CCD3BF42BE}"/>
              </a:ext>
            </a:extLst>
          </p:cNvPr>
          <p:cNvSpPr>
            <a:spLocks noGrp="1"/>
          </p:cNvSpPr>
          <p:nvPr>
            <p:ph type="title"/>
          </p:nvPr>
        </p:nvSpPr>
        <p:spPr>
          <a:xfrm>
            <a:off x="609600" y="228600"/>
            <a:ext cx="10972800" cy="487438"/>
          </a:xfrm>
        </p:spPr>
        <p:txBody>
          <a:bodyPr/>
          <a:lstStyle/>
          <a:p>
            <a:r>
              <a:rPr lang="en-US"/>
              <a:t>Account Detail  – Level 2</a:t>
            </a:r>
          </a:p>
        </p:txBody>
      </p:sp>
      <p:sp>
        <p:nvSpPr>
          <p:cNvPr id="7" name="Rectangle 6">
            <a:extLst>
              <a:ext uri="{FF2B5EF4-FFF2-40B4-BE49-F238E27FC236}">
                <a16:creationId xmlns:a16="http://schemas.microsoft.com/office/drawing/2014/main" id="{9ADA5E3C-E921-886E-8740-0F2BB5766EE2}"/>
              </a:ext>
            </a:extLst>
          </p:cNvPr>
          <p:cNvSpPr/>
          <p:nvPr/>
        </p:nvSpPr>
        <p:spPr>
          <a:xfrm>
            <a:off x="5881611" y="528758"/>
            <a:ext cx="5321905" cy="7793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UX Add Tab</a:t>
            </a:r>
          </a:p>
          <a:p>
            <a:pPr marL="285750" indent="-285750">
              <a:buFont typeface="Arial" panose="020B0604020202020204" pitchFamily="34" charset="0"/>
              <a:buChar char="•"/>
            </a:pPr>
            <a:r>
              <a:rPr lang="en-US">
                <a:solidFill>
                  <a:schemeClr val="tx1"/>
                </a:solidFill>
              </a:rPr>
              <a:t>Customer access</a:t>
            </a:r>
          </a:p>
        </p:txBody>
      </p:sp>
      <p:pic>
        <p:nvPicPr>
          <p:cNvPr id="4" name="Picture 3">
            <a:extLst>
              <a:ext uri="{FF2B5EF4-FFF2-40B4-BE49-F238E27FC236}">
                <a16:creationId xmlns:a16="http://schemas.microsoft.com/office/drawing/2014/main" id="{1C6D0A03-A1A0-C46D-A28B-722EE9EC3D1F}"/>
              </a:ext>
            </a:extLst>
          </p:cNvPr>
          <p:cNvPicPr>
            <a:picLocks noChangeAspect="1"/>
          </p:cNvPicPr>
          <p:nvPr/>
        </p:nvPicPr>
        <p:blipFill>
          <a:blip r:embed="rId2"/>
          <a:stretch>
            <a:fillRect/>
          </a:stretch>
        </p:blipFill>
        <p:spPr>
          <a:xfrm>
            <a:off x="348252" y="751443"/>
            <a:ext cx="5174543" cy="4859545"/>
          </a:xfrm>
          <a:prstGeom prst="rect">
            <a:avLst/>
          </a:prstGeom>
        </p:spPr>
      </p:pic>
      <p:sp>
        <p:nvSpPr>
          <p:cNvPr id="5" name="TextBox 4">
            <a:extLst>
              <a:ext uri="{FF2B5EF4-FFF2-40B4-BE49-F238E27FC236}">
                <a16:creationId xmlns:a16="http://schemas.microsoft.com/office/drawing/2014/main" id="{25B0DFCB-FE24-88FB-DA8D-11D0723A2C2D}"/>
              </a:ext>
            </a:extLst>
          </p:cNvPr>
          <p:cNvSpPr txBox="1"/>
          <p:nvPr/>
        </p:nvSpPr>
        <p:spPr>
          <a:xfrm>
            <a:off x="5821795" y="1427758"/>
            <a:ext cx="2634054" cy="1846659"/>
          </a:xfrm>
          <a:prstGeom prst="rect">
            <a:avLst/>
          </a:prstGeom>
          <a:noFill/>
        </p:spPr>
        <p:txBody>
          <a:bodyPr wrap="none" rtlCol="0">
            <a:spAutoFit/>
          </a:bodyPr>
          <a:lstStyle/>
          <a:p>
            <a:r>
              <a:rPr lang="en-US"/>
              <a:t>Client Entity</a:t>
            </a:r>
          </a:p>
          <a:p>
            <a:r>
              <a:rPr lang="en-US"/>
              <a:t>     </a:t>
            </a:r>
            <a:r>
              <a:rPr lang="en-US" sz="1400"/>
              <a:t>Update to a standard view </a:t>
            </a:r>
          </a:p>
          <a:p>
            <a:pPr marL="285750" indent="-285750">
              <a:buFont typeface="Arial" panose="020B0604020202020204" pitchFamily="34" charset="0"/>
              <a:buChar char="•"/>
            </a:pPr>
            <a:r>
              <a:rPr lang="en-US" sz="1400"/>
              <a:t>Hogan Info</a:t>
            </a:r>
          </a:p>
          <a:p>
            <a:pPr marL="285750" indent="-285750">
              <a:buFont typeface="Arial" panose="020B0604020202020204" pitchFamily="34" charset="0"/>
              <a:buChar char="•"/>
            </a:pPr>
            <a:r>
              <a:rPr lang="en-US" sz="1400"/>
              <a:t>KYC Info</a:t>
            </a:r>
          </a:p>
          <a:p>
            <a:pPr marL="285750" indent="-285750">
              <a:buFont typeface="Arial" panose="020B0604020202020204" pitchFamily="34" charset="0"/>
              <a:buChar char="•"/>
            </a:pPr>
            <a:r>
              <a:rPr lang="en-US" sz="1400"/>
              <a:t>D&amp;B Info</a:t>
            </a:r>
          </a:p>
          <a:p>
            <a:r>
              <a:rPr lang="en-US" sz="1600"/>
              <a:t>Entity Legal Hierarchy</a:t>
            </a:r>
          </a:p>
          <a:p>
            <a:r>
              <a:rPr lang="en-US" sz="1600"/>
              <a:t>RPMS Hierarchy </a:t>
            </a:r>
          </a:p>
        </p:txBody>
      </p:sp>
      <p:sp>
        <p:nvSpPr>
          <p:cNvPr id="8" name="Rectangle 7">
            <a:extLst>
              <a:ext uri="{FF2B5EF4-FFF2-40B4-BE49-F238E27FC236}">
                <a16:creationId xmlns:a16="http://schemas.microsoft.com/office/drawing/2014/main" id="{89FA52E3-E3B1-83B4-DB43-053069B6D197}"/>
              </a:ext>
            </a:extLst>
          </p:cNvPr>
          <p:cNvSpPr/>
          <p:nvPr/>
        </p:nvSpPr>
        <p:spPr>
          <a:xfrm>
            <a:off x="5881611" y="3394075"/>
            <a:ext cx="2574238" cy="2438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Map to common Objects</a:t>
            </a:r>
          </a:p>
          <a:p>
            <a:r>
              <a:rPr lang="en-US" sz="1100">
                <a:solidFill>
                  <a:schemeClr val="tx1"/>
                </a:solidFill>
              </a:rPr>
              <a:t>Client</a:t>
            </a:r>
          </a:p>
          <a:p>
            <a:r>
              <a:rPr lang="en-US" sz="1100">
                <a:solidFill>
                  <a:schemeClr val="tx1"/>
                </a:solidFill>
              </a:rPr>
              <a:t>Packet sent</a:t>
            </a:r>
          </a:p>
          <a:p>
            <a:r>
              <a:rPr lang="en-US" sz="1100">
                <a:solidFill>
                  <a:schemeClr val="tx1"/>
                </a:solidFill>
              </a:rPr>
              <a:t>Recipient</a:t>
            </a:r>
          </a:p>
          <a:p>
            <a:r>
              <a:rPr lang="en-US" sz="1100">
                <a:solidFill>
                  <a:schemeClr val="tx1"/>
                </a:solidFill>
              </a:rPr>
              <a:t>Relationship Manager</a:t>
            </a:r>
          </a:p>
          <a:p>
            <a:r>
              <a:rPr lang="en-US" sz="1100">
                <a:solidFill>
                  <a:schemeClr val="tx1"/>
                </a:solidFill>
              </a:rPr>
              <a:t>MC Rep</a:t>
            </a:r>
          </a:p>
          <a:p>
            <a:r>
              <a:rPr lang="en-US" sz="1100">
                <a:solidFill>
                  <a:schemeClr val="tx1"/>
                </a:solidFill>
              </a:rPr>
              <a:t>Tasks</a:t>
            </a:r>
          </a:p>
          <a:p>
            <a:r>
              <a:rPr lang="en-US" sz="1100">
                <a:solidFill>
                  <a:schemeClr val="tx1"/>
                </a:solidFill>
              </a:rPr>
              <a:t>Task Status</a:t>
            </a:r>
          </a:p>
          <a:p>
            <a:r>
              <a:rPr lang="en-US" sz="1100">
                <a:solidFill>
                  <a:schemeClr val="tx1"/>
                </a:solidFill>
              </a:rPr>
              <a:t>Assigned to</a:t>
            </a:r>
          </a:p>
          <a:p>
            <a:r>
              <a:rPr lang="en-US" sz="1100">
                <a:solidFill>
                  <a:schemeClr val="tx1"/>
                </a:solidFill>
              </a:rPr>
              <a:t>Last Updated</a:t>
            </a:r>
          </a:p>
          <a:p>
            <a:r>
              <a:rPr lang="en-US" sz="1100">
                <a:solidFill>
                  <a:schemeClr val="tx1"/>
                </a:solidFill>
              </a:rPr>
              <a:t>Updated by</a:t>
            </a:r>
          </a:p>
        </p:txBody>
      </p:sp>
      <p:sp>
        <p:nvSpPr>
          <p:cNvPr id="9" name="Rectangle 8">
            <a:extLst>
              <a:ext uri="{FF2B5EF4-FFF2-40B4-BE49-F238E27FC236}">
                <a16:creationId xmlns:a16="http://schemas.microsoft.com/office/drawing/2014/main" id="{78C607E6-563D-2A7E-A0AB-7818ACF3555E}"/>
              </a:ext>
            </a:extLst>
          </p:cNvPr>
          <p:cNvSpPr/>
          <p:nvPr/>
        </p:nvSpPr>
        <p:spPr>
          <a:xfrm>
            <a:off x="8515665" y="3394075"/>
            <a:ext cx="2574238" cy="24383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Map to common Objects</a:t>
            </a:r>
          </a:p>
          <a:p>
            <a:r>
              <a:rPr lang="en-US" sz="1200">
                <a:solidFill>
                  <a:schemeClr val="tx1"/>
                </a:solidFill>
              </a:rPr>
              <a:t>Client</a:t>
            </a:r>
          </a:p>
          <a:p>
            <a:r>
              <a:rPr lang="en-US" sz="1200">
                <a:solidFill>
                  <a:schemeClr val="tx1"/>
                </a:solidFill>
              </a:rPr>
              <a:t>Packet sent</a:t>
            </a:r>
          </a:p>
          <a:p>
            <a:r>
              <a:rPr lang="en-US" sz="1200">
                <a:solidFill>
                  <a:schemeClr val="tx1"/>
                </a:solidFill>
              </a:rPr>
              <a:t>Recipient</a:t>
            </a:r>
          </a:p>
          <a:p>
            <a:r>
              <a:rPr lang="en-US" sz="1200">
                <a:solidFill>
                  <a:schemeClr val="tx1"/>
                </a:solidFill>
              </a:rPr>
              <a:t>Relationship Manager</a:t>
            </a:r>
          </a:p>
          <a:p>
            <a:r>
              <a:rPr lang="en-US" sz="1200">
                <a:solidFill>
                  <a:schemeClr val="tx1"/>
                </a:solidFill>
              </a:rPr>
              <a:t>MC Rep</a:t>
            </a:r>
          </a:p>
          <a:p>
            <a:r>
              <a:rPr lang="en-US" sz="1200">
                <a:solidFill>
                  <a:schemeClr val="tx1"/>
                </a:solidFill>
              </a:rPr>
              <a:t>Tasks</a:t>
            </a:r>
          </a:p>
          <a:p>
            <a:r>
              <a:rPr lang="en-US" sz="1200">
                <a:solidFill>
                  <a:schemeClr val="tx1"/>
                </a:solidFill>
              </a:rPr>
              <a:t>Task Status</a:t>
            </a:r>
          </a:p>
          <a:p>
            <a:r>
              <a:rPr lang="en-US" sz="1200">
                <a:solidFill>
                  <a:schemeClr val="tx1"/>
                </a:solidFill>
              </a:rPr>
              <a:t>Assigned to</a:t>
            </a:r>
          </a:p>
          <a:p>
            <a:r>
              <a:rPr lang="en-US" sz="1200">
                <a:solidFill>
                  <a:schemeClr val="tx1"/>
                </a:solidFill>
              </a:rPr>
              <a:t>Last Updated</a:t>
            </a:r>
          </a:p>
          <a:p>
            <a:r>
              <a:rPr lang="en-US" sz="1200">
                <a:solidFill>
                  <a:schemeClr val="tx1"/>
                </a:solidFill>
              </a:rPr>
              <a:t>Updated by</a:t>
            </a:r>
          </a:p>
        </p:txBody>
      </p:sp>
    </p:spTree>
    <p:extLst>
      <p:ext uri="{BB962C8B-B14F-4D97-AF65-F5344CB8AC3E}">
        <p14:creationId xmlns:p14="http://schemas.microsoft.com/office/powerpoint/2010/main" val="344803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7">
            <a:extLst>
              <a:ext uri="{FF2B5EF4-FFF2-40B4-BE49-F238E27FC236}">
                <a16:creationId xmlns:a16="http://schemas.microsoft.com/office/drawing/2014/main" id="{1ABED0CF-AF19-6B4F-CB08-1DB068605917}"/>
              </a:ext>
            </a:extLst>
          </p:cNvPr>
          <p:cNvGraphicFramePr>
            <a:graphicFrameLocks/>
          </p:cNvGraphicFramePr>
          <p:nvPr>
            <p:extLst>
              <p:ext uri="{D42A27DB-BD31-4B8C-83A1-F6EECF244321}">
                <p14:modId xmlns:p14="http://schemas.microsoft.com/office/powerpoint/2010/main" val="3906726953"/>
              </p:ext>
            </p:extLst>
          </p:nvPr>
        </p:nvGraphicFramePr>
        <p:xfrm>
          <a:off x="223739" y="617551"/>
          <a:ext cx="11714608" cy="5042001"/>
        </p:xfrm>
        <a:graphic>
          <a:graphicData uri="http://schemas.openxmlformats.org/drawingml/2006/table">
            <a:tbl>
              <a:tblPr firstRow="1" bandRow="1"/>
              <a:tblGrid>
                <a:gridCol w="871663">
                  <a:extLst>
                    <a:ext uri="{9D8B030D-6E8A-4147-A177-3AD203B41FA5}">
                      <a16:colId xmlns:a16="http://schemas.microsoft.com/office/drawing/2014/main" val="2896282631"/>
                    </a:ext>
                  </a:extLst>
                </a:gridCol>
                <a:gridCol w="2285623">
                  <a:extLst>
                    <a:ext uri="{9D8B030D-6E8A-4147-A177-3AD203B41FA5}">
                      <a16:colId xmlns:a16="http://schemas.microsoft.com/office/drawing/2014/main" val="4178319053"/>
                    </a:ext>
                  </a:extLst>
                </a:gridCol>
                <a:gridCol w="686029">
                  <a:extLst>
                    <a:ext uri="{9D8B030D-6E8A-4147-A177-3AD203B41FA5}">
                      <a16:colId xmlns:a16="http://schemas.microsoft.com/office/drawing/2014/main" val="3348385405"/>
                    </a:ext>
                  </a:extLst>
                </a:gridCol>
                <a:gridCol w="549305">
                  <a:extLst>
                    <a:ext uri="{9D8B030D-6E8A-4147-A177-3AD203B41FA5}">
                      <a16:colId xmlns:a16="http://schemas.microsoft.com/office/drawing/2014/main" val="1294923729"/>
                    </a:ext>
                  </a:extLst>
                </a:gridCol>
                <a:gridCol w="2260256">
                  <a:extLst>
                    <a:ext uri="{9D8B030D-6E8A-4147-A177-3AD203B41FA5}">
                      <a16:colId xmlns:a16="http://schemas.microsoft.com/office/drawing/2014/main" val="2244740046"/>
                    </a:ext>
                  </a:extLst>
                </a:gridCol>
                <a:gridCol w="2988396">
                  <a:extLst>
                    <a:ext uri="{9D8B030D-6E8A-4147-A177-3AD203B41FA5}">
                      <a16:colId xmlns:a16="http://schemas.microsoft.com/office/drawing/2014/main" val="3544801265"/>
                    </a:ext>
                  </a:extLst>
                </a:gridCol>
                <a:gridCol w="2073336">
                  <a:extLst>
                    <a:ext uri="{9D8B030D-6E8A-4147-A177-3AD203B41FA5}">
                      <a16:colId xmlns:a16="http://schemas.microsoft.com/office/drawing/2014/main" val="3329659280"/>
                    </a:ext>
                  </a:extLst>
                </a:gridCol>
              </a:tblGrid>
              <a:tr h="323349">
                <a:tc>
                  <a:txBody>
                    <a:bodyPr/>
                    <a:lstStyle/>
                    <a:p>
                      <a:r>
                        <a:rPr lang="en-US" sz="1200" b="1"/>
                        <a:t>Feature</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b="1"/>
                        <a:t>Capability</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b="1"/>
                        <a:t>Reuse</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p>
                      <a:r>
                        <a:rPr lang="en-US" sz="1200" b="1"/>
                        <a:t>Core</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b="1"/>
                        <a:t>BL Use</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200" b="1"/>
                        <a:t>2023 Capabilities</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p>
                      <a:pPr lvl="0">
                        <a:buNone/>
                      </a:pPr>
                      <a:r>
                        <a:rPr lang="en-US" sz="1200" b="1"/>
                        <a:t>Roadmap Items </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solidFill>
                      <a:srgbClr val="E7E6E6"/>
                    </a:solidFill>
                  </a:tcPr>
                </a:tc>
                <a:extLst>
                  <a:ext uri="{0D108BD9-81ED-4DB2-BD59-A6C34878D82A}">
                    <a16:rowId xmlns:a16="http://schemas.microsoft.com/office/drawing/2014/main" val="826133497"/>
                  </a:ext>
                </a:extLst>
              </a:tr>
              <a:tr h="385410">
                <a:tc rowSpan="10">
                  <a:txBody>
                    <a:bodyPr/>
                    <a:lstStyle/>
                    <a:p>
                      <a:pPr lvl="0">
                        <a:buNone/>
                      </a:pPr>
                      <a:r>
                        <a:rPr lang="en-US" sz="1000"/>
                        <a:t>Digital Experience</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hlinkClick r:id="rId3" action="ppaction://hlinksldjump"/>
                        </a:rPr>
                        <a:t>Client Dashboard</a:t>
                      </a:r>
                      <a:endParaRPr lang="en-US"/>
                    </a:p>
                    <a:p>
                      <a:pPr lvl="0">
                        <a:buNone/>
                      </a:pPr>
                      <a:r>
                        <a:rPr lang="en-US" sz="1000"/>
                        <a:t>           Onboarding Tracker</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rtl="0" eaLnBrk="1" fontAlgn="auto" latinLnBrk="0" hangingPunct="1">
                        <a:lnSpc>
                          <a:spcPct val="100000"/>
                        </a:lnSpc>
                        <a:spcBef>
                          <a:spcPts val="0"/>
                        </a:spcBef>
                        <a:spcAft>
                          <a:spcPts val="0"/>
                        </a:spcAft>
                        <a:buClrTx/>
                        <a:buSzTx/>
                        <a:buFontTx/>
                        <a:buNone/>
                      </a:pPr>
                      <a:r>
                        <a:rPr lang="en-US" sz="1000"/>
                        <a:t>View account milestones, status and take action</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US" sz="1000"/>
                        <a:t>One customer view across products</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570930265"/>
                  </a:ext>
                </a:extLst>
              </a:tr>
              <a:tr h="385410">
                <a:tc vMerge="1">
                  <a:txBody>
                    <a:bodyPr/>
                    <a:lstStyle/>
                    <a:p>
                      <a:pPr lvl="0">
                        <a:buNone/>
                      </a:pPr>
                      <a:r>
                        <a:rPr lang="en-US" sz="1000"/>
                        <a:t>Digital Experience</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hlinkClick r:id="rId4" action="ppaction://hlinksldjump"/>
                        </a:rPr>
                        <a:t>Employee Dashboard</a:t>
                      </a:r>
                      <a:endParaRPr lang="en-US" sz="1000"/>
                    </a:p>
                    <a:p>
                      <a:r>
                        <a:rPr lang="en-US" sz="1000"/>
                        <a:t>           Event Summary</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Onboarding summary, assignment, milestone status and tasks </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r>
                        <a:rPr lang="en-US" sz="1000"/>
                        <a:t>Add graphs for process mining. Common object model</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21161517"/>
                  </a:ext>
                </a:extLst>
              </a:tr>
              <a:tr h="385410">
                <a:tc vMerge="1">
                  <a:txBody>
                    <a:bodyPr/>
                    <a:lstStyle/>
                    <a:p>
                      <a:r>
                        <a:rPr lang="en-US" sz="1000"/>
                        <a:t>Digital Experience</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hlinkClick r:id="rId5" action="ppaction://hlinksldjump"/>
                        </a:rPr>
                        <a:t>Document Management</a:t>
                      </a: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Document upload/download, </a:t>
                      </a:r>
                      <a:r>
                        <a:rPr lang="en-US" sz="1000" err="1"/>
                        <a:t>eSign</a:t>
                      </a:r>
                      <a:r>
                        <a:rPr lang="en-US" sz="1000"/>
                        <a:t>, document negotiation, package management</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r>
                        <a:rPr lang="en-US" sz="1000"/>
                        <a:t>Add OneSpan cloud</a:t>
                      </a:r>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extLst>
                  <a:ext uri="{0D108BD9-81ED-4DB2-BD59-A6C34878D82A}">
                    <a16:rowId xmlns:a16="http://schemas.microsoft.com/office/drawing/2014/main" val="618984531"/>
                  </a:ext>
                </a:extLst>
              </a:tr>
              <a:tr h="207009">
                <a:tc vMerge="1">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a:t>Digital Experience</a:t>
                      </a:r>
                    </a:p>
                  </a:txBody>
                  <a:tcPr marL="76292" marR="76292" marT="38147" marB="38147" anchor="ctr">
                    <a:lnL w="12700">
                      <a:solidFill>
                        <a:sysClr val="windowText" lastClr="000000"/>
                      </a:solidFill>
                    </a:lnL>
                    <a:lnR w="12700">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marL="0" lvl="0" indent="0">
                        <a:buFont typeface="Arial"/>
                        <a:buNone/>
                      </a:pPr>
                      <a:r>
                        <a:rPr lang="en-US" sz="1000"/>
                        <a:t>Document Generation</a:t>
                      </a:r>
                    </a:p>
                    <a:p>
                      <a:pPr marL="0" lvl="0" indent="0">
                        <a:buFont typeface="Arial"/>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r>
                        <a:rPr lang="en-US" sz="1000"/>
                        <a:t>High</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lgn="l">
                        <a:lnSpc>
                          <a:spcPct val="100000"/>
                        </a:lnSpc>
                        <a:spcBef>
                          <a:spcPts val="0"/>
                        </a:spcBef>
                        <a:spcAft>
                          <a:spcPts val="0"/>
                        </a:spcAft>
                        <a:buNone/>
                      </a:pPr>
                      <a:r>
                        <a:rPr lang="en-US" sz="900" b="0" i="0" u="none" strike="noStrike" noProof="0">
                          <a:solidFill>
                            <a:srgbClr val="002060"/>
                          </a:solidFill>
                          <a:latin typeface="Arial"/>
                        </a:rPr>
                        <a:t>PDF/word document generation</a:t>
                      </a:r>
                    </a:p>
                  </a:txBody>
                  <a:tcPr marL="76292" marR="76292" marT="38147" marB="38147" anchor="ctr">
                    <a:lnL w="12700">
                      <a:solidFill>
                        <a:sysClr val="windowText" lastClr="000000"/>
                      </a:solidFill>
                    </a:lnL>
                    <a:lnR w="12700" cap="flat" cmpd="sng" algn="ctr">
                      <a:solidFill>
                        <a:sysClr val="windowText" lastClr="000000"/>
                      </a:solidFill>
                      <a:prstDash val="solid"/>
                      <a:round/>
                      <a:headEnd type="none" w="med" len="med"/>
                      <a:tailEnd type="none" w="med" len="med"/>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endParaRPr lang="en-US" sz="10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2190352169"/>
                  </a:ext>
                </a:extLst>
              </a:tr>
              <a:tr h="207009">
                <a:tc vMerge="1">
                  <a:txBody>
                    <a:bodyPr/>
                    <a:lstStyle/>
                    <a:p>
                      <a:endParaRPr lang="en-US"/>
                    </a:p>
                  </a:txBody>
                  <a:tcPr/>
                </a:tc>
                <a:tc>
                  <a:txBody>
                    <a:bodyPr/>
                    <a:lstStyle/>
                    <a:p>
                      <a:pPr marL="0" lvl="0" indent="0">
                        <a:buFont typeface="Arial"/>
                        <a:buNone/>
                      </a:pPr>
                      <a:r>
                        <a:rPr lang="en-US" sz="1000"/>
                        <a:t>Data collection</a:t>
                      </a:r>
                    </a:p>
                    <a:p>
                      <a:pPr marL="0" lvl="0" indent="0">
                        <a:buFont typeface="Arial"/>
                        <a:buNone/>
                      </a:pPr>
                      <a:r>
                        <a:rPr lang="en-US" sz="1000"/>
                        <a:t>   (Dynamic Form Framework)</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r>
                        <a:rPr lang="en-US" sz="1000"/>
                        <a:t>High</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lgn="l">
                        <a:lnSpc>
                          <a:spcPct val="100000"/>
                        </a:lnSpc>
                        <a:spcBef>
                          <a:spcPts val="0"/>
                        </a:spcBef>
                        <a:spcAft>
                          <a:spcPts val="0"/>
                        </a:spcAft>
                        <a:buNone/>
                      </a:pPr>
                      <a:r>
                        <a:rPr lang="en-US" sz="900" b="0" i="0" u="none" strike="noStrike" noProof="0">
                          <a:solidFill>
                            <a:srgbClr val="002060"/>
                          </a:solidFill>
                          <a:latin typeface="Arial"/>
                        </a:rPr>
                        <a:t>Data collection for workflow</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r>
                        <a:rPr lang="en-US" sz="1000"/>
                        <a:t>Inline JSON editor, Field level annotation, nested card support</a:t>
                      </a:r>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extLst>
                  <a:ext uri="{0D108BD9-81ED-4DB2-BD59-A6C34878D82A}">
                    <a16:rowId xmlns:a16="http://schemas.microsoft.com/office/drawing/2014/main" val="3540591733"/>
                  </a:ext>
                </a:extLst>
              </a:tr>
              <a:tr h="385410">
                <a:tc vMerge="1">
                  <a:txBody>
                    <a:bodyPr/>
                    <a:lstStyle/>
                    <a:p>
                      <a:pPr marL="0" marR="0" lvl="0" indent="0" algn="l" rtl="0" eaLnBrk="1" fontAlgn="auto" latinLnBrk="0" hangingPunct="1">
                        <a:lnSpc>
                          <a:spcPct val="100000"/>
                        </a:lnSpc>
                        <a:spcBef>
                          <a:spcPts val="0"/>
                        </a:spcBef>
                        <a:spcAft>
                          <a:spcPts val="0"/>
                        </a:spcAft>
                        <a:buClrTx/>
                        <a:buSzTx/>
                        <a:buFontTx/>
                        <a:buNone/>
                      </a:pPr>
                      <a:r>
                        <a:rPr lang="en-US" sz="1000"/>
                        <a:t>Digital Experience</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rtl="0" eaLnBrk="1" fontAlgn="auto" latinLnBrk="0" hangingPunct="1">
                        <a:lnSpc>
                          <a:spcPct val="100000"/>
                        </a:lnSpc>
                        <a:spcBef>
                          <a:spcPts val="0"/>
                        </a:spcBef>
                        <a:spcAft>
                          <a:spcPts val="0"/>
                        </a:spcAft>
                        <a:buClrTx/>
                        <a:buSzTx/>
                        <a:buFontTx/>
                        <a:buNone/>
                      </a:pPr>
                      <a:r>
                        <a:rPr lang="en-US" sz="1000"/>
                        <a:t>Onboarding Event 360° view </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Single view of onboarding event data, tasks, documents, history</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extLst>
                  <a:ext uri="{0D108BD9-81ED-4DB2-BD59-A6C34878D82A}">
                    <a16:rowId xmlns:a16="http://schemas.microsoft.com/office/drawing/2014/main" val="1042205350"/>
                  </a:ext>
                </a:extLst>
              </a:tr>
              <a:tr h="385410">
                <a:tc vMerge="1">
                  <a:txBody>
                    <a:bodyPr/>
                    <a:lstStyle/>
                    <a:p>
                      <a:endParaRPr lang="en-US" sz="1000"/>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Datapoint Configurator</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t>Med</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2060"/>
                          </a:solidFill>
                          <a:latin typeface="Arial"/>
                          <a:ea typeface="+mn-ea"/>
                          <a:cs typeface="+mn-cs"/>
                        </a:rPr>
                        <a:t>Datapoint editor supports QC audit before account is opened in SOR</a:t>
                      </a:r>
                    </a:p>
                    <a:p>
                      <a:pPr lvl="0" algn="l">
                        <a:lnSpc>
                          <a:spcPct val="100000"/>
                        </a:lnSpc>
                        <a:spcBef>
                          <a:spcPts val="0"/>
                        </a:spcBef>
                        <a:spcAft>
                          <a:spcPts val="0"/>
                        </a:spcAft>
                        <a:buNone/>
                      </a:pPr>
                      <a:endParaRPr lang="en-US" sz="900"/>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4059660256"/>
                  </a:ext>
                </a:extLst>
              </a:tr>
              <a:tr h="385410">
                <a:tc vMerge="1">
                  <a:txBody>
                    <a:bodyPr/>
                    <a:lstStyle/>
                    <a:p>
                      <a:pPr lvl="0">
                        <a:buNone/>
                      </a:pPr>
                      <a:endParaRPr lang="en-US" sz="1000"/>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Change History</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t>High</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900"/>
                        <a:t>Audit log of all workflow business activities and all data changes</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622416636"/>
                  </a:ext>
                </a:extLst>
              </a:tr>
              <a:tr h="385410">
                <a:tc vMerge="1">
                  <a:txBody>
                    <a:bodyPr/>
                    <a:lstStyle/>
                    <a:p>
                      <a:pPr lvl="0">
                        <a:buNone/>
                      </a:pPr>
                      <a:endParaRPr lang="en-US" sz="1000"/>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Calibri" panose="020F0502020204030204"/>
                          <a:ea typeface="+mn-ea"/>
                          <a:cs typeface="+mn-cs"/>
                        </a:rPr>
                        <a:t>Periodic/on-demand reviews</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t>Med</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900"/>
                        <a:t>Trigger periodic reviews</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3117775550"/>
                  </a:ext>
                </a:extLst>
              </a:tr>
              <a:tr h="385410">
                <a:tc vMerge="1">
                  <a:txBody>
                    <a:bodyPr/>
                    <a:lstStyle/>
                    <a:p>
                      <a:endParaRPr lang="en-US"/>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marL="0" lvl="0" indent="0" algn="l">
                        <a:lnSpc>
                          <a:spcPct val="100000"/>
                        </a:lnSpc>
                        <a:spcBef>
                          <a:spcPts val="0"/>
                        </a:spcBef>
                        <a:spcAft>
                          <a:spcPts val="0"/>
                        </a:spcAft>
                        <a:buNone/>
                      </a:pPr>
                      <a:r>
                        <a:rPr lang="en-US" sz="1000" kern="1200">
                          <a:solidFill>
                            <a:schemeClr val="tx1"/>
                          </a:solidFill>
                          <a:latin typeface="Calibri" panose="020F0502020204030204"/>
                          <a:ea typeface="+mn-ea"/>
                          <a:cs typeface="+mn-cs"/>
                        </a:rPr>
                        <a:t>Pricing/Fee Schedule Editor</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r>
                        <a:rPr lang="en-US" sz="900"/>
                        <a:t>Med</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lgn="l">
                        <a:lnSpc>
                          <a:spcPct val="100000"/>
                        </a:lnSpc>
                        <a:spcBef>
                          <a:spcPts val="0"/>
                        </a:spcBef>
                        <a:spcAft>
                          <a:spcPts val="0"/>
                        </a:spcAft>
                        <a:buNone/>
                      </a:pPr>
                      <a:r>
                        <a:rPr lang="en-US" sz="900"/>
                        <a:t>Update fees and track changes</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734534402"/>
                  </a:ext>
                </a:extLst>
              </a:tr>
              <a:tr h="385410">
                <a:tc rowSpan="2">
                  <a:txBody>
                    <a:bodyPr/>
                    <a:lstStyle/>
                    <a:p>
                      <a:r>
                        <a:rPr lang="en-US" sz="1000"/>
                        <a:t>Workflow and Business Rules</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Workflow/Business Rules</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p>
                      <a:r>
                        <a:rPr lang="en-US" sz="900"/>
                        <a:t>ODM</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900"/>
                        <a:t>Robust Enterprise grade workflow &amp; rules engine using web modeler.  Customized for specific Product/BL </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2257868639"/>
                  </a:ext>
                </a:extLst>
              </a:tr>
              <a:tr h="385410">
                <a:tc vMerge="1">
                  <a:txBody>
                    <a:bodyPr/>
                    <a:lstStyle/>
                    <a:p>
                      <a:endParaRPr lang="en-US" sz="1000"/>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r>
                        <a:rPr lang="en-US" sz="1000"/>
                        <a:t>Auditability</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r>
                        <a:rPr lang="en-US" sz="900"/>
                        <a:t>High</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r>
                        <a:rPr lang="en-US" sz="900"/>
                        <a:t>Audit log of workflow and business rule changes</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529472466"/>
                  </a:ext>
                </a:extLst>
              </a:tr>
            </a:tbl>
          </a:graphicData>
        </a:graphic>
      </p:graphicFrame>
      <p:sp>
        <p:nvSpPr>
          <p:cNvPr id="18" name="Rectangle 17">
            <a:extLst>
              <a:ext uri="{FF2B5EF4-FFF2-40B4-BE49-F238E27FC236}">
                <a16:creationId xmlns:a16="http://schemas.microsoft.com/office/drawing/2014/main" id="{BBE4AC97-4F3A-E5E8-FB78-2A3EA1A75889}"/>
              </a:ext>
            </a:extLst>
          </p:cNvPr>
          <p:cNvSpPr/>
          <p:nvPr/>
        </p:nvSpPr>
        <p:spPr>
          <a:xfrm>
            <a:off x="4652856" y="1024299"/>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36A452-9EDA-E854-D358-90AC31775695}"/>
              </a:ext>
            </a:extLst>
          </p:cNvPr>
          <p:cNvSpPr/>
          <p:nvPr/>
        </p:nvSpPr>
        <p:spPr>
          <a:xfrm>
            <a:off x="4905555" y="1024299"/>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282DF43-EA5E-554F-187D-A1A1D60B3743}"/>
              </a:ext>
            </a:extLst>
          </p:cNvPr>
          <p:cNvSpPr/>
          <p:nvPr/>
        </p:nvSpPr>
        <p:spPr>
          <a:xfrm>
            <a:off x="4661736" y="1419081"/>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E0BAE38-FE21-C595-58E0-B98B34794438}"/>
              </a:ext>
            </a:extLst>
          </p:cNvPr>
          <p:cNvSpPr/>
          <p:nvPr/>
        </p:nvSpPr>
        <p:spPr>
          <a:xfrm>
            <a:off x="4914435" y="1419081"/>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7BC5A80-5294-1F0A-D09E-C183AB95F442}"/>
              </a:ext>
            </a:extLst>
          </p:cNvPr>
          <p:cNvSpPr/>
          <p:nvPr/>
        </p:nvSpPr>
        <p:spPr>
          <a:xfrm>
            <a:off x="5171729" y="1419081"/>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869E1B1-C80F-501F-F3BC-F7E5F3FADA46}"/>
              </a:ext>
            </a:extLst>
          </p:cNvPr>
          <p:cNvSpPr/>
          <p:nvPr/>
        </p:nvSpPr>
        <p:spPr>
          <a:xfrm>
            <a:off x="4643980" y="2210161"/>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66AED8D-ADCC-56A4-C2F1-875FEFA068DE}"/>
              </a:ext>
            </a:extLst>
          </p:cNvPr>
          <p:cNvSpPr/>
          <p:nvPr/>
        </p:nvSpPr>
        <p:spPr>
          <a:xfrm>
            <a:off x="4896679" y="2210161"/>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370325A9-AD38-8DF4-041B-C91C16DB5597}"/>
              </a:ext>
            </a:extLst>
          </p:cNvPr>
          <p:cNvSpPr/>
          <p:nvPr/>
        </p:nvSpPr>
        <p:spPr>
          <a:xfrm>
            <a:off x="4652851" y="1800041"/>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EF4E4F5-9495-C6E7-EC99-0CA2089301E7}"/>
              </a:ext>
            </a:extLst>
          </p:cNvPr>
          <p:cNvSpPr/>
          <p:nvPr/>
        </p:nvSpPr>
        <p:spPr>
          <a:xfrm>
            <a:off x="4905550" y="1800041"/>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728E014-ADB6-42ED-FF6E-DD4DD4E404B6}"/>
              </a:ext>
            </a:extLst>
          </p:cNvPr>
          <p:cNvSpPr/>
          <p:nvPr/>
        </p:nvSpPr>
        <p:spPr>
          <a:xfrm>
            <a:off x="5162844" y="1800041"/>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E87EFA-39E0-9B61-53C6-F20FEF80E070}"/>
              </a:ext>
            </a:extLst>
          </p:cNvPr>
          <p:cNvSpPr/>
          <p:nvPr/>
        </p:nvSpPr>
        <p:spPr>
          <a:xfrm>
            <a:off x="4665542" y="2571773"/>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FBDD698-AD27-54BC-4F8D-E578CD27615A}"/>
              </a:ext>
            </a:extLst>
          </p:cNvPr>
          <p:cNvSpPr/>
          <p:nvPr/>
        </p:nvSpPr>
        <p:spPr>
          <a:xfrm>
            <a:off x="4918241" y="2571773"/>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E495CA3-D111-C9C3-1D09-3209CE56F34C}"/>
              </a:ext>
            </a:extLst>
          </p:cNvPr>
          <p:cNvSpPr/>
          <p:nvPr/>
        </p:nvSpPr>
        <p:spPr>
          <a:xfrm>
            <a:off x="5175535" y="2571773"/>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447113-BBBF-96F2-0720-B7C171E0D9F8}"/>
              </a:ext>
            </a:extLst>
          </p:cNvPr>
          <p:cNvSpPr/>
          <p:nvPr/>
        </p:nvSpPr>
        <p:spPr>
          <a:xfrm>
            <a:off x="4673381" y="2934131"/>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04BAFA0-C1A7-79C5-943B-30F506DB954C}"/>
              </a:ext>
            </a:extLst>
          </p:cNvPr>
          <p:cNvSpPr/>
          <p:nvPr/>
        </p:nvSpPr>
        <p:spPr>
          <a:xfrm>
            <a:off x="4926080" y="2934131"/>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E0BFC76-8F5F-62FE-771C-DCF2A8F241EE}"/>
              </a:ext>
            </a:extLst>
          </p:cNvPr>
          <p:cNvSpPr/>
          <p:nvPr/>
        </p:nvSpPr>
        <p:spPr>
          <a:xfrm>
            <a:off x="5183374" y="2934131"/>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CC88571-A17A-991C-6452-EA24EFF4EDA6}"/>
              </a:ext>
            </a:extLst>
          </p:cNvPr>
          <p:cNvSpPr/>
          <p:nvPr/>
        </p:nvSpPr>
        <p:spPr>
          <a:xfrm>
            <a:off x="4668174" y="3352962"/>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B99FEE0-FDA8-433E-878A-3D0B92D885BC}"/>
              </a:ext>
            </a:extLst>
          </p:cNvPr>
          <p:cNvSpPr/>
          <p:nvPr/>
        </p:nvSpPr>
        <p:spPr>
          <a:xfrm>
            <a:off x="5178167" y="3352962"/>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9D8752D-7939-D97C-6BD8-9F201878BBF3}"/>
              </a:ext>
            </a:extLst>
          </p:cNvPr>
          <p:cNvSpPr/>
          <p:nvPr/>
        </p:nvSpPr>
        <p:spPr>
          <a:xfrm>
            <a:off x="5423639" y="2571773"/>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5A3BDAF1-2CEC-0B15-961C-B6DC3CDF4012}"/>
              </a:ext>
            </a:extLst>
          </p:cNvPr>
          <p:cNvSpPr/>
          <p:nvPr/>
        </p:nvSpPr>
        <p:spPr>
          <a:xfrm>
            <a:off x="5419833" y="1419081"/>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0465DEAC-0675-2375-41C8-C81F3E17AA29}"/>
              </a:ext>
            </a:extLst>
          </p:cNvPr>
          <p:cNvSpPr/>
          <p:nvPr/>
        </p:nvSpPr>
        <p:spPr>
          <a:xfrm>
            <a:off x="5402077" y="2210161"/>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CD06C56-AA09-C1ED-C4A5-897FD70F095D}"/>
              </a:ext>
            </a:extLst>
          </p:cNvPr>
          <p:cNvSpPr/>
          <p:nvPr/>
        </p:nvSpPr>
        <p:spPr>
          <a:xfrm>
            <a:off x="5410948" y="1800041"/>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577B6F6-DD3E-AB57-50C2-E92A3051A208}"/>
              </a:ext>
            </a:extLst>
          </p:cNvPr>
          <p:cNvSpPr/>
          <p:nvPr/>
        </p:nvSpPr>
        <p:spPr>
          <a:xfrm>
            <a:off x="5661667" y="1024299"/>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AD8E5090-E353-B797-1167-66452982194C}"/>
              </a:ext>
            </a:extLst>
          </p:cNvPr>
          <p:cNvSpPr/>
          <p:nvPr/>
        </p:nvSpPr>
        <p:spPr>
          <a:xfrm>
            <a:off x="5693097" y="2571773"/>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917A0397-3960-91DE-2C58-944364E89035}"/>
              </a:ext>
            </a:extLst>
          </p:cNvPr>
          <p:cNvSpPr/>
          <p:nvPr/>
        </p:nvSpPr>
        <p:spPr>
          <a:xfrm>
            <a:off x="5689291" y="1419081"/>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E60F6CB-79DE-012D-A61C-00BE82FAA3D0}"/>
              </a:ext>
            </a:extLst>
          </p:cNvPr>
          <p:cNvSpPr/>
          <p:nvPr/>
        </p:nvSpPr>
        <p:spPr>
          <a:xfrm>
            <a:off x="5671535" y="2210161"/>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537E0A9B-F44C-B06D-3384-7A8EBD4A6BE3}"/>
              </a:ext>
            </a:extLst>
          </p:cNvPr>
          <p:cNvSpPr/>
          <p:nvPr/>
        </p:nvSpPr>
        <p:spPr>
          <a:xfrm>
            <a:off x="5680406" y="1800041"/>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BE6DF2A-8B8B-B774-62FE-FD03E0A341C5}"/>
              </a:ext>
            </a:extLst>
          </p:cNvPr>
          <p:cNvSpPr/>
          <p:nvPr/>
        </p:nvSpPr>
        <p:spPr>
          <a:xfrm>
            <a:off x="5962980" y="1419081"/>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69574212-9372-5380-D225-AB0F01E97A93}"/>
              </a:ext>
            </a:extLst>
          </p:cNvPr>
          <p:cNvSpPr/>
          <p:nvPr/>
        </p:nvSpPr>
        <p:spPr>
          <a:xfrm>
            <a:off x="5970395" y="2934131"/>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B4C4615-3F90-39F8-6F99-9888F4EBA1E6}"/>
              </a:ext>
            </a:extLst>
          </p:cNvPr>
          <p:cNvSpPr/>
          <p:nvPr/>
        </p:nvSpPr>
        <p:spPr>
          <a:xfrm>
            <a:off x="5940993" y="2219373"/>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2BD2B4A-351C-E064-BC88-E52C1DFD0347}"/>
              </a:ext>
            </a:extLst>
          </p:cNvPr>
          <p:cNvSpPr/>
          <p:nvPr/>
        </p:nvSpPr>
        <p:spPr>
          <a:xfrm>
            <a:off x="5949864" y="1801029"/>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5A16B46-47D3-B463-E5B2-76EE5C44F881}"/>
              </a:ext>
            </a:extLst>
          </p:cNvPr>
          <p:cNvSpPr/>
          <p:nvPr/>
        </p:nvSpPr>
        <p:spPr>
          <a:xfrm>
            <a:off x="5962556" y="2563354"/>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808539B2-B672-2F61-5742-E35ABDEC8A98}"/>
              </a:ext>
            </a:extLst>
          </p:cNvPr>
          <p:cNvSpPr/>
          <p:nvPr/>
        </p:nvSpPr>
        <p:spPr>
          <a:xfrm>
            <a:off x="6227782" y="2571773"/>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8343444C-11C3-EF0A-85B4-94F523DA7100}"/>
              </a:ext>
            </a:extLst>
          </p:cNvPr>
          <p:cNvSpPr/>
          <p:nvPr/>
        </p:nvSpPr>
        <p:spPr>
          <a:xfrm>
            <a:off x="6223976" y="1419081"/>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BDAC5556-A113-A69F-7089-CF91C0F864FB}"/>
              </a:ext>
            </a:extLst>
          </p:cNvPr>
          <p:cNvSpPr/>
          <p:nvPr/>
        </p:nvSpPr>
        <p:spPr>
          <a:xfrm>
            <a:off x="6206220" y="2210161"/>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DA8DC0E-2003-9251-07F4-D1A671991152}"/>
              </a:ext>
            </a:extLst>
          </p:cNvPr>
          <p:cNvSpPr/>
          <p:nvPr/>
        </p:nvSpPr>
        <p:spPr>
          <a:xfrm>
            <a:off x="6505702" y="2571773"/>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9EF980E0-5D8F-A54F-045F-13101ABC7338}"/>
              </a:ext>
            </a:extLst>
          </p:cNvPr>
          <p:cNvSpPr/>
          <p:nvPr/>
        </p:nvSpPr>
        <p:spPr>
          <a:xfrm>
            <a:off x="6501896" y="1419081"/>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53629E4-1680-255C-8E4F-0F87152CA96E}"/>
              </a:ext>
            </a:extLst>
          </p:cNvPr>
          <p:cNvSpPr/>
          <p:nvPr/>
        </p:nvSpPr>
        <p:spPr>
          <a:xfrm>
            <a:off x="6484140" y="2210161"/>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F6663DDA-BC39-2C4F-A606-BA71F52F9A18}"/>
              </a:ext>
            </a:extLst>
          </p:cNvPr>
          <p:cNvSpPr/>
          <p:nvPr/>
        </p:nvSpPr>
        <p:spPr>
          <a:xfrm>
            <a:off x="6493011" y="1800041"/>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4F360CC-9D4F-5972-39CD-94950BBAFC0F}"/>
              </a:ext>
            </a:extLst>
          </p:cNvPr>
          <p:cNvSpPr/>
          <p:nvPr/>
        </p:nvSpPr>
        <p:spPr>
          <a:xfrm>
            <a:off x="4667507" y="3809757"/>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781B7B7-45B4-3EC5-5A8B-1F209F82C093}"/>
              </a:ext>
            </a:extLst>
          </p:cNvPr>
          <p:cNvSpPr/>
          <p:nvPr/>
        </p:nvSpPr>
        <p:spPr>
          <a:xfrm>
            <a:off x="4920206" y="3809757"/>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C653719-F78C-F30A-CC0D-52818B0BE943}"/>
              </a:ext>
            </a:extLst>
          </p:cNvPr>
          <p:cNvSpPr/>
          <p:nvPr/>
        </p:nvSpPr>
        <p:spPr>
          <a:xfrm>
            <a:off x="5177500" y="3809757"/>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5CB2DDAF-EEE0-6808-F3F4-752269486718}"/>
              </a:ext>
            </a:extLst>
          </p:cNvPr>
          <p:cNvSpPr/>
          <p:nvPr/>
        </p:nvSpPr>
        <p:spPr>
          <a:xfrm>
            <a:off x="5425604" y="3809757"/>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E251AF-08A1-71E8-3CAD-7C6C79A91D87}"/>
              </a:ext>
            </a:extLst>
          </p:cNvPr>
          <p:cNvSpPr/>
          <p:nvPr/>
        </p:nvSpPr>
        <p:spPr>
          <a:xfrm>
            <a:off x="5695062" y="3809757"/>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BA04133-A582-EB49-25EC-7CF0879A4CB3}"/>
              </a:ext>
            </a:extLst>
          </p:cNvPr>
          <p:cNvSpPr/>
          <p:nvPr/>
        </p:nvSpPr>
        <p:spPr>
          <a:xfrm>
            <a:off x="5964520" y="3810745"/>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3F3389E7-8855-8725-A7B2-FC4966EDD563}"/>
              </a:ext>
            </a:extLst>
          </p:cNvPr>
          <p:cNvSpPr/>
          <p:nvPr/>
        </p:nvSpPr>
        <p:spPr>
          <a:xfrm>
            <a:off x="6229747" y="3809757"/>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3969899-FD09-1DB2-180C-B717B2608207}"/>
              </a:ext>
            </a:extLst>
          </p:cNvPr>
          <p:cNvSpPr/>
          <p:nvPr/>
        </p:nvSpPr>
        <p:spPr>
          <a:xfrm>
            <a:off x="6507667" y="3809757"/>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1B8A965F-CECA-8F72-368A-C3B4CC93CDB7}"/>
              </a:ext>
            </a:extLst>
          </p:cNvPr>
          <p:cNvSpPr txBox="1">
            <a:spLocks/>
          </p:cNvSpPr>
          <p:nvPr/>
        </p:nvSpPr>
        <p:spPr>
          <a:xfrm>
            <a:off x="98641" y="37613"/>
            <a:ext cx="10972800" cy="462749"/>
          </a:xfrm>
          <a:prstGeom prst="rect">
            <a:avLst/>
          </a:prstGeom>
        </p:spPr>
        <p:txBody>
          <a:bodyPr lIns="91440" tIns="45720" rIns="91440" bIns="45720" anchor="t"/>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a:t>Corporate Unified Onboarding Capabilities</a:t>
            </a:r>
          </a:p>
        </p:txBody>
      </p:sp>
      <p:pic>
        <p:nvPicPr>
          <p:cNvPr id="82" name="Picture 81" descr="A blue check mark in a circle&#10;&#10;Description automatically generated">
            <a:extLst>
              <a:ext uri="{FF2B5EF4-FFF2-40B4-BE49-F238E27FC236}">
                <a16:creationId xmlns:a16="http://schemas.microsoft.com/office/drawing/2014/main" id="{1208B72A-9D7A-0630-77C1-E8498E4BEAE0}"/>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81571" y="1024299"/>
            <a:ext cx="268019" cy="270769"/>
          </a:xfrm>
          <a:prstGeom prst="rect">
            <a:avLst/>
          </a:prstGeom>
        </p:spPr>
      </p:pic>
      <p:pic>
        <p:nvPicPr>
          <p:cNvPr id="83" name="Picture 82" descr="A blue check mark in a circle&#10;&#10;Description automatically generated">
            <a:extLst>
              <a:ext uri="{FF2B5EF4-FFF2-40B4-BE49-F238E27FC236}">
                <a16:creationId xmlns:a16="http://schemas.microsoft.com/office/drawing/2014/main" id="{F90F18F7-7139-54C8-D00B-2FEFCF400444}"/>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80915" y="1388852"/>
            <a:ext cx="268019" cy="270769"/>
          </a:xfrm>
          <a:prstGeom prst="rect">
            <a:avLst/>
          </a:prstGeom>
        </p:spPr>
      </p:pic>
      <p:pic>
        <p:nvPicPr>
          <p:cNvPr id="84" name="Picture 83" descr="A blue check mark in a circle&#10;&#10;Description automatically generated">
            <a:extLst>
              <a:ext uri="{FF2B5EF4-FFF2-40B4-BE49-F238E27FC236}">
                <a16:creationId xmlns:a16="http://schemas.microsoft.com/office/drawing/2014/main" id="{8EA8DCF5-EDB0-E1F8-B509-598B1E145EA7}"/>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0994" y="1769535"/>
            <a:ext cx="268019" cy="270769"/>
          </a:xfrm>
          <a:prstGeom prst="rect">
            <a:avLst/>
          </a:prstGeom>
        </p:spPr>
      </p:pic>
      <p:pic>
        <p:nvPicPr>
          <p:cNvPr id="86" name="Picture 85" descr="A blue check mark in a circle&#10;&#10;Description automatically generated">
            <a:extLst>
              <a:ext uri="{FF2B5EF4-FFF2-40B4-BE49-F238E27FC236}">
                <a16:creationId xmlns:a16="http://schemas.microsoft.com/office/drawing/2014/main" id="{907A1CB8-2D10-64BD-598C-8A05617A4B76}"/>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54524" y="2553592"/>
            <a:ext cx="268019" cy="270769"/>
          </a:xfrm>
          <a:prstGeom prst="rect">
            <a:avLst/>
          </a:prstGeom>
        </p:spPr>
      </p:pic>
      <p:pic>
        <p:nvPicPr>
          <p:cNvPr id="87" name="Picture 86" descr="A blue check mark in a circle&#10;&#10;Description automatically generated">
            <a:extLst>
              <a:ext uri="{FF2B5EF4-FFF2-40B4-BE49-F238E27FC236}">
                <a16:creationId xmlns:a16="http://schemas.microsoft.com/office/drawing/2014/main" id="{09702DCC-8240-63F8-4535-863A1FCECBE0}"/>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39288" y="3808068"/>
            <a:ext cx="268019" cy="270769"/>
          </a:xfrm>
          <a:prstGeom prst="rect">
            <a:avLst/>
          </a:prstGeom>
        </p:spPr>
      </p:pic>
      <p:sp>
        <p:nvSpPr>
          <p:cNvPr id="91" name="Rectangle 90">
            <a:extLst>
              <a:ext uri="{FF2B5EF4-FFF2-40B4-BE49-F238E27FC236}">
                <a16:creationId xmlns:a16="http://schemas.microsoft.com/office/drawing/2014/main" id="{16426719-B53C-BDD1-C477-9D584081A11B}"/>
              </a:ext>
            </a:extLst>
          </p:cNvPr>
          <p:cNvSpPr/>
          <p:nvPr/>
        </p:nvSpPr>
        <p:spPr>
          <a:xfrm>
            <a:off x="5189156" y="4202854"/>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C18885F9-2000-CDBE-3BD2-632FD075D7FA}"/>
              </a:ext>
            </a:extLst>
          </p:cNvPr>
          <p:cNvSpPr/>
          <p:nvPr/>
        </p:nvSpPr>
        <p:spPr>
          <a:xfrm>
            <a:off x="4903763" y="4565848"/>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6" name="Picture 105" descr="A blue check mark in a circle&#10;&#10;Description automatically generated">
            <a:extLst>
              <a:ext uri="{FF2B5EF4-FFF2-40B4-BE49-F238E27FC236}">
                <a16:creationId xmlns:a16="http://schemas.microsoft.com/office/drawing/2014/main" id="{816532AD-B34B-5CD9-7A1E-C0F3B94569EE}"/>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39288" y="4924881"/>
            <a:ext cx="268019" cy="270769"/>
          </a:xfrm>
          <a:prstGeom prst="rect">
            <a:avLst/>
          </a:prstGeom>
        </p:spPr>
      </p:pic>
      <p:pic>
        <p:nvPicPr>
          <p:cNvPr id="107" name="Picture 106" descr="A blue check mark in a circle&#10;&#10;Description automatically generated">
            <a:extLst>
              <a:ext uri="{FF2B5EF4-FFF2-40B4-BE49-F238E27FC236}">
                <a16:creationId xmlns:a16="http://schemas.microsoft.com/office/drawing/2014/main" id="{41A5C6E6-FA6A-EED9-2BDF-BBC68DA96EA3}"/>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218632" y="6232188"/>
            <a:ext cx="268019" cy="270769"/>
          </a:xfrm>
          <a:prstGeom prst="rect">
            <a:avLst/>
          </a:prstGeom>
        </p:spPr>
      </p:pic>
      <p:sp>
        <p:nvSpPr>
          <p:cNvPr id="108" name="Rectangle 107">
            <a:extLst>
              <a:ext uri="{FF2B5EF4-FFF2-40B4-BE49-F238E27FC236}">
                <a16:creationId xmlns:a16="http://schemas.microsoft.com/office/drawing/2014/main" id="{08CDB38D-5209-2DED-22E0-54123F2B1D40}"/>
              </a:ext>
            </a:extLst>
          </p:cNvPr>
          <p:cNvSpPr/>
          <p:nvPr/>
        </p:nvSpPr>
        <p:spPr>
          <a:xfrm>
            <a:off x="4659949" y="4992689"/>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8200303-358E-9B46-D12B-3FDD88FCB26F}"/>
              </a:ext>
            </a:extLst>
          </p:cNvPr>
          <p:cNvSpPr/>
          <p:nvPr/>
        </p:nvSpPr>
        <p:spPr>
          <a:xfrm>
            <a:off x="4912648" y="4992689"/>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D5E990C1-687C-DB34-D99E-1A41D1FF6EC7}"/>
              </a:ext>
            </a:extLst>
          </p:cNvPr>
          <p:cNvSpPr/>
          <p:nvPr/>
        </p:nvSpPr>
        <p:spPr>
          <a:xfrm>
            <a:off x="5169942" y="4992689"/>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90246B0-6317-0936-67A3-A370D4717D55}"/>
              </a:ext>
            </a:extLst>
          </p:cNvPr>
          <p:cNvSpPr/>
          <p:nvPr/>
        </p:nvSpPr>
        <p:spPr>
          <a:xfrm>
            <a:off x="5418046" y="4992689"/>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29A350CD-9DCC-0F14-7489-F1E287D9DA88}"/>
              </a:ext>
            </a:extLst>
          </p:cNvPr>
          <p:cNvSpPr/>
          <p:nvPr/>
        </p:nvSpPr>
        <p:spPr>
          <a:xfrm>
            <a:off x="5687504" y="4992689"/>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297093F1-BBAC-9609-E1BE-E3AB64A1A07D}"/>
              </a:ext>
            </a:extLst>
          </p:cNvPr>
          <p:cNvSpPr/>
          <p:nvPr/>
        </p:nvSpPr>
        <p:spPr>
          <a:xfrm>
            <a:off x="5956962" y="4993677"/>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1903CD71-C738-97F2-469B-A2686B4585E7}"/>
              </a:ext>
            </a:extLst>
          </p:cNvPr>
          <p:cNvSpPr/>
          <p:nvPr/>
        </p:nvSpPr>
        <p:spPr>
          <a:xfrm>
            <a:off x="6222189" y="4992689"/>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32F0BBAB-05C3-9B65-7C25-BBA18D564BF9}"/>
              </a:ext>
            </a:extLst>
          </p:cNvPr>
          <p:cNvSpPr/>
          <p:nvPr/>
        </p:nvSpPr>
        <p:spPr>
          <a:xfrm>
            <a:off x="6500109" y="4992689"/>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D6609684-E331-685F-6A7B-B9DCE499DD5C}"/>
              </a:ext>
            </a:extLst>
          </p:cNvPr>
          <p:cNvSpPr/>
          <p:nvPr/>
        </p:nvSpPr>
        <p:spPr>
          <a:xfrm>
            <a:off x="839774" y="5946685"/>
            <a:ext cx="562990" cy="182880"/>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GFS</a:t>
            </a: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872B1EFB-F6D6-F758-16CB-6F825AB57205}"/>
              </a:ext>
            </a:extLst>
          </p:cNvPr>
          <p:cNvSpPr/>
          <p:nvPr/>
        </p:nvSpPr>
        <p:spPr>
          <a:xfrm>
            <a:off x="1455808" y="5946685"/>
            <a:ext cx="56299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GCT</a:t>
            </a:r>
          </a:p>
        </p:txBody>
      </p:sp>
      <p:sp>
        <p:nvSpPr>
          <p:cNvPr id="118" name="Rectangle 117">
            <a:extLst>
              <a:ext uri="{FF2B5EF4-FFF2-40B4-BE49-F238E27FC236}">
                <a16:creationId xmlns:a16="http://schemas.microsoft.com/office/drawing/2014/main" id="{BCCF9E18-9FE4-133D-000C-DD61DE8B0C8C}"/>
              </a:ext>
            </a:extLst>
          </p:cNvPr>
          <p:cNvSpPr/>
          <p:nvPr/>
        </p:nvSpPr>
        <p:spPr>
          <a:xfrm>
            <a:off x="223739" y="5951390"/>
            <a:ext cx="562991" cy="182880"/>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prstClr val="white"/>
                </a:solidFill>
                <a:effectLst/>
                <a:uLnTx/>
                <a:uFillTx/>
                <a:latin typeface="Calibri" panose="020F0502020204030204"/>
                <a:ea typeface="+mn-ea"/>
                <a:cs typeface="+mn-cs"/>
              </a:rPr>
              <a:t>IT&amp;C</a:t>
            </a:r>
          </a:p>
        </p:txBody>
      </p:sp>
      <p:sp>
        <p:nvSpPr>
          <p:cNvPr id="119" name="Rectangle 118">
            <a:extLst>
              <a:ext uri="{FF2B5EF4-FFF2-40B4-BE49-F238E27FC236}">
                <a16:creationId xmlns:a16="http://schemas.microsoft.com/office/drawing/2014/main" id="{85AB23BF-ADCE-DAAA-A12A-1C7FBBDCE7B3}"/>
              </a:ext>
            </a:extLst>
          </p:cNvPr>
          <p:cNvSpPr/>
          <p:nvPr/>
        </p:nvSpPr>
        <p:spPr>
          <a:xfrm>
            <a:off x="2071670" y="5946685"/>
            <a:ext cx="562990" cy="182880"/>
          </a:xfrm>
          <a:prstGeom prst="rect">
            <a:avLst/>
          </a:prstGeom>
          <a:solidFill>
            <a:schemeClr val="accent5">
              <a:lumMod val="60000"/>
              <a:lumOff val="40000"/>
            </a:schemeClr>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Arial"/>
              </a:rPr>
              <a:t>PT</a:t>
            </a:r>
          </a:p>
        </p:txBody>
      </p:sp>
      <p:sp>
        <p:nvSpPr>
          <p:cNvPr id="120" name="Rectangle 119">
            <a:extLst>
              <a:ext uri="{FF2B5EF4-FFF2-40B4-BE49-F238E27FC236}">
                <a16:creationId xmlns:a16="http://schemas.microsoft.com/office/drawing/2014/main" id="{5710D194-A069-11B4-22F9-E5B792C472B1}"/>
              </a:ext>
            </a:extLst>
          </p:cNvPr>
          <p:cNvSpPr/>
          <p:nvPr/>
        </p:nvSpPr>
        <p:spPr>
          <a:xfrm>
            <a:off x="2678880" y="5956524"/>
            <a:ext cx="562990" cy="182880"/>
          </a:xfrm>
          <a:prstGeom prst="rect">
            <a:avLst/>
          </a:prstGeom>
          <a:solidFill>
            <a:srgbClr val="FFFF00"/>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accent1"/>
                </a:solidFill>
                <a:effectLst/>
                <a:uLnTx/>
                <a:uFillTx/>
                <a:latin typeface="Calibri" panose="020F0502020204030204"/>
                <a:ea typeface="+mn-ea"/>
                <a:cs typeface="Arial"/>
              </a:rPr>
              <a:t>MC</a:t>
            </a:r>
          </a:p>
        </p:txBody>
      </p:sp>
      <p:sp>
        <p:nvSpPr>
          <p:cNvPr id="121" name="Rectangle 120">
            <a:extLst>
              <a:ext uri="{FF2B5EF4-FFF2-40B4-BE49-F238E27FC236}">
                <a16:creationId xmlns:a16="http://schemas.microsoft.com/office/drawing/2014/main" id="{41EFE98C-AB35-87E7-6233-9B985FBA264A}"/>
              </a:ext>
            </a:extLst>
          </p:cNvPr>
          <p:cNvSpPr/>
          <p:nvPr/>
        </p:nvSpPr>
        <p:spPr>
          <a:xfrm>
            <a:off x="3294742" y="5946685"/>
            <a:ext cx="562990" cy="182880"/>
          </a:xfrm>
          <a:prstGeom prst="rect">
            <a:avLst/>
          </a:prstGeom>
          <a:solidFill>
            <a:srgbClr val="FFC2E8"/>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DPG</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sp>
        <p:nvSpPr>
          <p:cNvPr id="122" name="Rectangle 121">
            <a:extLst>
              <a:ext uri="{FF2B5EF4-FFF2-40B4-BE49-F238E27FC236}">
                <a16:creationId xmlns:a16="http://schemas.microsoft.com/office/drawing/2014/main" id="{B3DFB69A-E6AF-E798-AB60-53D2FBAA46AB}"/>
              </a:ext>
            </a:extLst>
          </p:cNvPr>
          <p:cNvSpPr/>
          <p:nvPr/>
        </p:nvSpPr>
        <p:spPr>
          <a:xfrm>
            <a:off x="3910604" y="5946685"/>
            <a:ext cx="562990" cy="182880"/>
          </a:xfrm>
          <a:prstGeom prst="rect">
            <a:avLst/>
          </a:prstGeom>
          <a:solidFill>
            <a:srgbClr val="941651"/>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FBO</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sp>
        <p:nvSpPr>
          <p:cNvPr id="123" name="Rectangle 122">
            <a:extLst>
              <a:ext uri="{FF2B5EF4-FFF2-40B4-BE49-F238E27FC236}">
                <a16:creationId xmlns:a16="http://schemas.microsoft.com/office/drawing/2014/main" id="{56D26373-98C1-B92E-FD03-4D98F243D633}"/>
              </a:ext>
            </a:extLst>
          </p:cNvPr>
          <p:cNvSpPr/>
          <p:nvPr/>
        </p:nvSpPr>
        <p:spPr>
          <a:xfrm>
            <a:off x="4526466" y="5946359"/>
            <a:ext cx="562990" cy="182880"/>
          </a:xfrm>
          <a:prstGeom prst="rect">
            <a:avLst/>
          </a:prstGeom>
          <a:solidFill>
            <a:schemeClr val="accent2"/>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FX</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pic>
        <p:nvPicPr>
          <p:cNvPr id="12" name="Picture 11" descr="A blue check mark in a circle&#10;&#10;Description automatically generated">
            <a:extLst>
              <a:ext uri="{FF2B5EF4-FFF2-40B4-BE49-F238E27FC236}">
                <a16:creationId xmlns:a16="http://schemas.microsoft.com/office/drawing/2014/main" id="{2AEF9DD7-DA6A-95D8-4879-005468F8788C}"/>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0994" y="2900574"/>
            <a:ext cx="268019" cy="270769"/>
          </a:xfrm>
          <a:prstGeom prst="rect">
            <a:avLst/>
          </a:prstGeom>
        </p:spPr>
      </p:pic>
      <p:sp>
        <p:nvSpPr>
          <p:cNvPr id="3" name="Rectangle 2">
            <a:extLst>
              <a:ext uri="{FF2B5EF4-FFF2-40B4-BE49-F238E27FC236}">
                <a16:creationId xmlns:a16="http://schemas.microsoft.com/office/drawing/2014/main" id="{2219D6D2-D255-BF4A-553F-015DC51ECC31}"/>
              </a:ext>
            </a:extLst>
          </p:cNvPr>
          <p:cNvSpPr/>
          <p:nvPr/>
        </p:nvSpPr>
        <p:spPr>
          <a:xfrm>
            <a:off x="4665471" y="5346080"/>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E0FB70B-20F7-D949-951B-194FE2F28AE2}"/>
              </a:ext>
            </a:extLst>
          </p:cNvPr>
          <p:cNvSpPr/>
          <p:nvPr/>
        </p:nvSpPr>
        <p:spPr>
          <a:xfrm>
            <a:off x="4918170" y="5346080"/>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A76CFC1-35A3-C3B1-F3BD-9BB8924E4183}"/>
              </a:ext>
            </a:extLst>
          </p:cNvPr>
          <p:cNvSpPr/>
          <p:nvPr/>
        </p:nvSpPr>
        <p:spPr>
          <a:xfrm>
            <a:off x="5175464" y="5346080"/>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13A8F652-3C32-BD7D-E399-0DEACD478BCF}"/>
              </a:ext>
            </a:extLst>
          </p:cNvPr>
          <p:cNvSpPr/>
          <p:nvPr/>
        </p:nvSpPr>
        <p:spPr>
          <a:xfrm>
            <a:off x="5423568" y="5346080"/>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603D710-1FA6-A87B-4B2F-1B914010F567}"/>
              </a:ext>
            </a:extLst>
          </p:cNvPr>
          <p:cNvSpPr/>
          <p:nvPr/>
        </p:nvSpPr>
        <p:spPr>
          <a:xfrm>
            <a:off x="5693026" y="5346080"/>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A98C457-8D2D-202C-AD6F-46B7E687C1E1}"/>
              </a:ext>
            </a:extLst>
          </p:cNvPr>
          <p:cNvSpPr/>
          <p:nvPr/>
        </p:nvSpPr>
        <p:spPr>
          <a:xfrm>
            <a:off x="5962484" y="5347068"/>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C1A9283-7F18-2EB8-CB2D-BC5CB9B97C99}"/>
              </a:ext>
            </a:extLst>
          </p:cNvPr>
          <p:cNvSpPr/>
          <p:nvPr/>
        </p:nvSpPr>
        <p:spPr>
          <a:xfrm>
            <a:off x="6227711" y="5346080"/>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486A0AD-4F80-5DD4-4BD7-744F7BF72E5E}"/>
              </a:ext>
            </a:extLst>
          </p:cNvPr>
          <p:cNvSpPr/>
          <p:nvPr/>
        </p:nvSpPr>
        <p:spPr>
          <a:xfrm>
            <a:off x="6505631" y="5346080"/>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blue check mark in a circle&#10;&#10;Description automatically generated">
            <a:extLst>
              <a:ext uri="{FF2B5EF4-FFF2-40B4-BE49-F238E27FC236}">
                <a16:creationId xmlns:a16="http://schemas.microsoft.com/office/drawing/2014/main" id="{2492A8B2-15D9-8F00-CDF4-6CD8C1B54B74}"/>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39288" y="5283794"/>
            <a:ext cx="268019" cy="270769"/>
          </a:xfrm>
          <a:prstGeom prst="rect">
            <a:avLst/>
          </a:prstGeom>
        </p:spPr>
      </p:pic>
      <p:sp>
        <p:nvSpPr>
          <p:cNvPr id="17" name="Rectangle 16">
            <a:extLst>
              <a:ext uri="{FF2B5EF4-FFF2-40B4-BE49-F238E27FC236}">
                <a16:creationId xmlns:a16="http://schemas.microsoft.com/office/drawing/2014/main" id="{56632C21-46EA-6345-77E5-29118007292A}"/>
              </a:ext>
            </a:extLst>
          </p:cNvPr>
          <p:cNvSpPr/>
          <p:nvPr/>
        </p:nvSpPr>
        <p:spPr>
          <a:xfrm>
            <a:off x="5451248" y="2930686"/>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0029B24-EA23-863D-DAD4-017249314982}"/>
              </a:ext>
            </a:extLst>
          </p:cNvPr>
          <p:cNvSpPr/>
          <p:nvPr/>
        </p:nvSpPr>
        <p:spPr>
          <a:xfrm>
            <a:off x="5671010" y="2903077"/>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A793006E-EE13-94E3-EEA4-CF8902CF2E08}"/>
              </a:ext>
            </a:extLst>
          </p:cNvPr>
          <p:cNvSpPr txBox="1"/>
          <p:nvPr/>
        </p:nvSpPr>
        <p:spPr>
          <a:xfrm>
            <a:off x="2543577" y="6256986"/>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Arial"/>
              </a:rPr>
              <a:t>Part of Core Platform</a:t>
            </a:r>
            <a:endParaRPr lang="en-US" sz="1000"/>
          </a:p>
        </p:txBody>
      </p:sp>
      <p:sp>
        <p:nvSpPr>
          <p:cNvPr id="124" name="TextBox 123">
            <a:extLst>
              <a:ext uri="{FF2B5EF4-FFF2-40B4-BE49-F238E27FC236}">
                <a16:creationId xmlns:a16="http://schemas.microsoft.com/office/drawing/2014/main" id="{AF643C09-A566-09D6-BB9D-BCCF7E4CA33E}"/>
              </a:ext>
            </a:extLst>
          </p:cNvPr>
          <p:cNvSpPr txBox="1"/>
          <p:nvPr/>
        </p:nvSpPr>
        <p:spPr>
          <a:xfrm>
            <a:off x="147655" y="5681942"/>
            <a:ext cx="11094814" cy="307777"/>
          </a:xfrm>
          <a:prstGeom prst="rect">
            <a:avLst/>
          </a:prstGeom>
          <a:noFill/>
        </p:spPr>
        <p:txBody>
          <a:bodyPr wrap="square" rtlCol="0">
            <a:spAutoFit/>
          </a:bodyPr>
          <a:lstStyle/>
          <a:p>
            <a:r>
              <a:rPr lang="en-US" sz="1400" b="1" i="1">
                <a:latin typeface="Calibri" panose="020F0502020204030204" pitchFamily="34" charset="0"/>
                <a:cs typeface="Calibri" panose="020F0502020204030204" pitchFamily="34" charset="0"/>
              </a:rPr>
              <a:t>Core Product</a:t>
            </a:r>
            <a:r>
              <a:rPr lang="en-US" sz="1400" i="1">
                <a:latin typeface="Calibri" panose="020F0502020204030204" pitchFamily="34" charset="0"/>
                <a:cs typeface="Calibri" panose="020F0502020204030204" pitchFamily="34" charset="0"/>
              </a:rPr>
              <a:t> – Ready to use capabilities with configurations at varying levels of maturity</a:t>
            </a:r>
          </a:p>
        </p:txBody>
      </p:sp>
      <p:pic>
        <p:nvPicPr>
          <p:cNvPr id="43" name="Picture 42" descr="A blue check mark in a circle&#10;&#10;Description automatically generated">
            <a:extLst>
              <a:ext uri="{FF2B5EF4-FFF2-40B4-BE49-F238E27FC236}">
                <a16:creationId xmlns:a16="http://schemas.microsoft.com/office/drawing/2014/main" id="{C8AE5939-FDA9-B499-9181-DC986F6DC6CD}"/>
              </a:ext>
            </a:extLst>
          </p:cNvPr>
          <p:cNvPicPr>
            <a:picLocks noChangeAspect="1"/>
          </p:cNvPicPr>
          <p:nvPr/>
        </p:nvPicPr>
        <p:blipFill>
          <a:blip r:embed="rId6" cstate="screen">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63420" y="3357843"/>
            <a:ext cx="268019" cy="270769"/>
          </a:xfrm>
          <a:prstGeom prst="rect">
            <a:avLst/>
          </a:prstGeom>
        </p:spPr>
      </p:pic>
    </p:spTree>
    <p:extLst>
      <p:ext uri="{BB962C8B-B14F-4D97-AF65-F5344CB8AC3E}">
        <p14:creationId xmlns:p14="http://schemas.microsoft.com/office/powerpoint/2010/main" val="20723562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A4D1-916C-8EF0-27F4-53BA01B5B5B7}"/>
              </a:ext>
            </a:extLst>
          </p:cNvPr>
          <p:cNvSpPr>
            <a:spLocks noGrp="1"/>
          </p:cNvSpPr>
          <p:nvPr>
            <p:ph type="title"/>
          </p:nvPr>
        </p:nvSpPr>
        <p:spPr>
          <a:xfrm>
            <a:off x="609600" y="228600"/>
            <a:ext cx="10972800" cy="384464"/>
          </a:xfrm>
        </p:spPr>
        <p:txBody>
          <a:bodyPr>
            <a:normAutofit fontScale="90000"/>
          </a:bodyPr>
          <a:lstStyle/>
          <a:p>
            <a:r>
              <a:rPr lang="en-US"/>
              <a:t>Tasks</a:t>
            </a:r>
          </a:p>
        </p:txBody>
      </p:sp>
      <p:pic>
        <p:nvPicPr>
          <p:cNvPr id="4" name="Picture 3">
            <a:extLst>
              <a:ext uri="{FF2B5EF4-FFF2-40B4-BE49-F238E27FC236}">
                <a16:creationId xmlns:a16="http://schemas.microsoft.com/office/drawing/2014/main" id="{E03A50D1-00E3-FBA2-211B-AD4BABFA3C3F}"/>
              </a:ext>
            </a:extLst>
          </p:cNvPr>
          <p:cNvPicPr>
            <a:picLocks noChangeAspect="1"/>
          </p:cNvPicPr>
          <p:nvPr/>
        </p:nvPicPr>
        <p:blipFill>
          <a:blip r:embed="rId2"/>
          <a:stretch>
            <a:fillRect/>
          </a:stretch>
        </p:blipFill>
        <p:spPr>
          <a:xfrm>
            <a:off x="536236" y="1239784"/>
            <a:ext cx="6485182" cy="4572396"/>
          </a:xfrm>
          <a:prstGeom prst="rect">
            <a:avLst/>
          </a:prstGeom>
        </p:spPr>
      </p:pic>
      <p:sp>
        <p:nvSpPr>
          <p:cNvPr id="5" name="Rectangle 4">
            <a:extLst>
              <a:ext uri="{FF2B5EF4-FFF2-40B4-BE49-F238E27FC236}">
                <a16:creationId xmlns:a16="http://schemas.microsoft.com/office/drawing/2014/main" id="{67D68121-94CE-DEF5-EBA9-33F57F8A7AB0}"/>
              </a:ext>
            </a:extLst>
          </p:cNvPr>
          <p:cNvSpPr/>
          <p:nvPr/>
        </p:nvSpPr>
        <p:spPr>
          <a:xfrm>
            <a:off x="7021418" y="1271156"/>
            <a:ext cx="3730336" cy="8970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rgbClr val="7030A0"/>
                </a:solidFill>
              </a:rPr>
              <a:t>UX Design</a:t>
            </a:r>
          </a:p>
          <a:p>
            <a:pPr marL="285750" indent="-285750">
              <a:buFont typeface="Arial" panose="020B0604020202020204" pitchFamily="34" charset="0"/>
              <a:buChar char="•"/>
            </a:pPr>
            <a:r>
              <a:rPr lang="en-US" sz="1400">
                <a:solidFill>
                  <a:srgbClr val="7030A0"/>
                </a:solidFill>
              </a:rPr>
              <a:t>Add tasks order</a:t>
            </a:r>
          </a:p>
          <a:p>
            <a:pPr marL="285750" indent="-285750">
              <a:buFont typeface="Arial" panose="020B0604020202020204" pitchFamily="34" charset="0"/>
              <a:buChar char="•"/>
            </a:pPr>
            <a:r>
              <a:rPr lang="en-US" sz="1400">
                <a:solidFill>
                  <a:srgbClr val="7030A0"/>
                </a:solidFill>
              </a:rPr>
              <a:t>Add task Milestones</a:t>
            </a:r>
          </a:p>
          <a:p>
            <a:pPr marL="285750" indent="-285750">
              <a:buFont typeface="Arial" panose="020B0604020202020204" pitchFamily="34" charset="0"/>
              <a:buChar char="•"/>
            </a:pPr>
            <a:r>
              <a:rPr lang="en-US" sz="1400">
                <a:solidFill>
                  <a:srgbClr val="7030A0"/>
                </a:solidFill>
              </a:rPr>
              <a:t>Change Money Center Rep</a:t>
            </a:r>
          </a:p>
        </p:txBody>
      </p:sp>
      <p:sp>
        <p:nvSpPr>
          <p:cNvPr id="3" name="Rectangle 2">
            <a:extLst>
              <a:ext uri="{FF2B5EF4-FFF2-40B4-BE49-F238E27FC236}">
                <a16:creationId xmlns:a16="http://schemas.microsoft.com/office/drawing/2014/main" id="{A0EC065D-584D-DEDF-387F-A5BBD902C4C2}"/>
              </a:ext>
            </a:extLst>
          </p:cNvPr>
          <p:cNvSpPr/>
          <p:nvPr/>
        </p:nvSpPr>
        <p:spPr>
          <a:xfrm>
            <a:off x="7021418" y="2346415"/>
            <a:ext cx="3730336" cy="31876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Map to common Objects</a:t>
            </a:r>
          </a:p>
          <a:p>
            <a:r>
              <a:rPr lang="en-US" sz="1200">
                <a:solidFill>
                  <a:schemeClr val="tx1"/>
                </a:solidFill>
              </a:rPr>
              <a:t>Client</a:t>
            </a:r>
          </a:p>
          <a:p>
            <a:r>
              <a:rPr lang="en-US" sz="1200">
                <a:solidFill>
                  <a:schemeClr val="tx1"/>
                </a:solidFill>
              </a:rPr>
              <a:t>Packet sent</a:t>
            </a:r>
          </a:p>
          <a:p>
            <a:r>
              <a:rPr lang="en-US" sz="1200">
                <a:solidFill>
                  <a:schemeClr val="tx1"/>
                </a:solidFill>
              </a:rPr>
              <a:t>Recipient</a:t>
            </a:r>
          </a:p>
          <a:p>
            <a:r>
              <a:rPr lang="en-US" sz="1200">
                <a:solidFill>
                  <a:schemeClr val="tx1"/>
                </a:solidFill>
              </a:rPr>
              <a:t>Relationship Manager</a:t>
            </a:r>
          </a:p>
          <a:p>
            <a:r>
              <a:rPr lang="en-US" sz="1200">
                <a:solidFill>
                  <a:schemeClr val="tx1"/>
                </a:solidFill>
              </a:rPr>
              <a:t>MC Rep</a:t>
            </a:r>
          </a:p>
          <a:p>
            <a:r>
              <a:rPr lang="en-US" sz="1200">
                <a:solidFill>
                  <a:schemeClr val="tx1"/>
                </a:solidFill>
              </a:rPr>
              <a:t>Tasks</a:t>
            </a:r>
          </a:p>
          <a:p>
            <a:r>
              <a:rPr lang="en-US" sz="1200">
                <a:solidFill>
                  <a:schemeClr val="tx1"/>
                </a:solidFill>
              </a:rPr>
              <a:t>Task Status</a:t>
            </a:r>
          </a:p>
          <a:p>
            <a:r>
              <a:rPr lang="en-US" sz="1200">
                <a:solidFill>
                  <a:schemeClr val="tx1"/>
                </a:solidFill>
              </a:rPr>
              <a:t>Assigned to</a:t>
            </a:r>
          </a:p>
          <a:p>
            <a:r>
              <a:rPr lang="en-US" sz="1200">
                <a:solidFill>
                  <a:schemeClr val="tx1"/>
                </a:solidFill>
              </a:rPr>
              <a:t>Last Updated</a:t>
            </a:r>
          </a:p>
          <a:p>
            <a:r>
              <a:rPr lang="en-US" sz="1200">
                <a:solidFill>
                  <a:schemeClr val="tx1"/>
                </a:solidFill>
              </a:rPr>
              <a:t>Updated by</a:t>
            </a:r>
          </a:p>
        </p:txBody>
      </p:sp>
    </p:spTree>
    <p:extLst>
      <p:ext uri="{BB962C8B-B14F-4D97-AF65-F5344CB8AC3E}">
        <p14:creationId xmlns:p14="http://schemas.microsoft.com/office/powerpoint/2010/main" val="369590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A4D1-916C-8EF0-27F4-53BA01B5B5B7}"/>
              </a:ext>
            </a:extLst>
          </p:cNvPr>
          <p:cNvSpPr>
            <a:spLocks noGrp="1"/>
          </p:cNvSpPr>
          <p:nvPr>
            <p:ph type="title"/>
          </p:nvPr>
        </p:nvSpPr>
        <p:spPr>
          <a:xfrm>
            <a:off x="609600" y="228600"/>
            <a:ext cx="10972800" cy="384464"/>
          </a:xfrm>
        </p:spPr>
        <p:txBody>
          <a:bodyPr>
            <a:normAutofit fontScale="90000"/>
          </a:bodyPr>
          <a:lstStyle/>
          <a:p>
            <a:r>
              <a:rPr lang="en-US"/>
              <a:t>Documents</a:t>
            </a:r>
          </a:p>
        </p:txBody>
      </p:sp>
      <p:sp>
        <p:nvSpPr>
          <p:cNvPr id="5" name="Rectangle 4">
            <a:extLst>
              <a:ext uri="{FF2B5EF4-FFF2-40B4-BE49-F238E27FC236}">
                <a16:creationId xmlns:a16="http://schemas.microsoft.com/office/drawing/2014/main" id="{67D68121-94CE-DEF5-EBA9-33F57F8A7AB0}"/>
              </a:ext>
            </a:extLst>
          </p:cNvPr>
          <p:cNvSpPr/>
          <p:nvPr/>
        </p:nvSpPr>
        <p:spPr>
          <a:xfrm>
            <a:off x="7254943" y="502352"/>
            <a:ext cx="3730336" cy="1020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UX </a:t>
            </a:r>
          </a:p>
          <a:p>
            <a:pPr algn="ctr"/>
            <a:endParaRPr lang="en-US">
              <a:solidFill>
                <a:schemeClr val="tx1"/>
              </a:solidFill>
            </a:endParaRPr>
          </a:p>
        </p:txBody>
      </p:sp>
      <p:pic>
        <p:nvPicPr>
          <p:cNvPr id="7" name="Picture 6">
            <a:extLst>
              <a:ext uri="{FF2B5EF4-FFF2-40B4-BE49-F238E27FC236}">
                <a16:creationId xmlns:a16="http://schemas.microsoft.com/office/drawing/2014/main" id="{013C0052-B283-D65B-5FBB-5CF6F26A8D29}"/>
              </a:ext>
            </a:extLst>
          </p:cNvPr>
          <p:cNvPicPr>
            <a:picLocks noChangeAspect="1"/>
          </p:cNvPicPr>
          <p:nvPr/>
        </p:nvPicPr>
        <p:blipFill>
          <a:blip r:embed="rId2"/>
          <a:stretch>
            <a:fillRect/>
          </a:stretch>
        </p:blipFill>
        <p:spPr>
          <a:xfrm>
            <a:off x="438149" y="1060863"/>
            <a:ext cx="6025545" cy="5069916"/>
          </a:xfrm>
          <a:prstGeom prst="rect">
            <a:avLst/>
          </a:prstGeom>
        </p:spPr>
      </p:pic>
      <p:sp>
        <p:nvSpPr>
          <p:cNvPr id="8" name="Rectangle 7">
            <a:extLst>
              <a:ext uri="{FF2B5EF4-FFF2-40B4-BE49-F238E27FC236}">
                <a16:creationId xmlns:a16="http://schemas.microsoft.com/office/drawing/2014/main" id="{F60B4663-F420-2F65-82B7-E8AEF32B2884}"/>
              </a:ext>
            </a:extLst>
          </p:cNvPr>
          <p:cNvSpPr/>
          <p:nvPr/>
        </p:nvSpPr>
        <p:spPr>
          <a:xfrm>
            <a:off x="7254943" y="1670736"/>
            <a:ext cx="3730336" cy="16454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CORE MVP </a:t>
            </a:r>
          </a:p>
          <a:p>
            <a:pPr algn="ctr"/>
            <a:r>
              <a:rPr lang="en-US" sz="1200">
                <a:solidFill>
                  <a:schemeClr val="tx1"/>
                </a:solidFill>
              </a:rPr>
              <a:t>Documents will be created outside the systems and loaded into the system.  Documents can be flagged for signature</a:t>
            </a:r>
          </a:p>
          <a:p>
            <a:pPr algn="ctr"/>
            <a:endParaRPr lang="en-US" sz="1200">
              <a:solidFill>
                <a:schemeClr val="tx1"/>
              </a:solidFill>
            </a:endParaRPr>
          </a:p>
          <a:p>
            <a:pPr algn="ctr"/>
            <a:r>
              <a:rPr lang="en-US" sz="1200">
                <a:solidFill>
                  <a:schemeClr val="tx1"/>
                </a:solidFill>
              </a:rPr>
              <a:t>Documents have a mini workflow.  Based on product to document mapping </a:t>
            </a:r>
          </a:p>
        </p:txBody>
      </p:sp>
      <p:sp>
        <p:nvSpPr>
          <p:cNvPr id="9" name="Rectangle 8">
            <a:extLst>
              <a:ext uri="{FF2B5EF4-FFF2-40B4-BE49-F238E27FC236}">
                <a16:creationId xmlns:a16="http://schemas.microsoft.com/office/drawing/2014/main" id="{576441D5-8B97-12AE-9A96-5E8262B08851}"/>
              </a:ext>
            </a:extLst>
          </p:cNvPr>
          <p:cNvSpPr/>
          <p:nvPr/>
        </p:nvSpPr>
        <p:spPr>
          <a:xfrm>
            <a:off x="1203794" y="763156"/>
            <a:ext cx="3362763" cy="49901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Should contain the complete set of document required by product by client type</a:t>
            </a:r>
          </a:p>
        </p:txBody>
      </p:sp>
    </p:spTree>
    <p:extLst>
      <p:ext uri="{BB962C8B-B14F-4D97-AF65-F5344CB8AC3E}">
        <p14:creationId xmlns:p14="http://schemas.microsoft.com/office/powerpoint/2010/main" val="3705306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A4D1-916C-8EF0-27F4-53BA01B5B5B7}"/>
              </a:ext>
            </a:extLst>
          </p:cNvPr>
          <p:cNvSpPr>
            <a:spLocks noGrp="1"/>
          </p:cNvSpPr>
          <p:nvPr>
            <p:ph type="title"/>
          </p:nvPr>
        </p:nvSpPr>
        <p:spPr>
          <a:xfrm>
            <a:off x="609600" y="228600"/>
            <a:ext cx="10972800" cy="384464"/>
          </a:xfrm>
        </p:spPr>
        <p:txBody>
          <a:bodyPr>
            <a:normAutofit fontScale="90000"/>
          </a:bodyPr>
          <a:lstStyle/>
          <a:p>
            <a:r>
              <a:rPr lang="en-US"/>
              <a:t>History</a:t>
            </a:r>
          </a:p>
        </p:txBody>
      </p:sp>
      <p:sp>
        <p:nvSpPr>
          <p:cNvPr id="5" name="Rectangle 4">
            <a:extLst>
              <a:ext uri="{FF2B5EF4-FFF2-40B4-BE49-F238E27FC236}">
                <a16:creationId xmlns:a16="http://schemas.microsoft.com/office/drawing/2014/main" id="{67D68121-94CE-DEF5-EBA9-33F57F8A7AB0}"/>
              </a:ext>
            </a:extLst>
          </p:cNvPr>
          <p:cNvSpPr/>
          <p:nvPr/>
        </p:nvSpPr>
        <p:spPr>
          <a:xfrm>
            <a:off x="4908467" y="565068"/>
            <a:ext cx="3730336" cy="1020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UX </a:t>
            </a:r>
          </a:p>
          <a:p>
            <a:pPr algn="ctr"/>
            <a:endParaRPr lang="en-US">
              <a:solidFill>
                <a:schemeClr val="tx1"/>
              </a:solidFill>
            </a:endParaRPr>
          </a:p>
        </p:txBody>
      </p:sp>
      <p:sp>
        <p:nvSpPr>
          <p:cNvPr id="8" name="Rectangle 7">
            <a:extLst>
              <a:ext uri="{FF2B5EF4-FFF2-40B4-BE49-F238E27FC236}">
                <a16:creationId xmlns:a16="http://schemas.microsoft.com/office/drawing/2014/main" id="{F60B4663-F420-2F65-82B7-E8AEF32B2884}"/>
              </a:ext>
            </a:extLst>
          </p:cNvPr>
          <p:cNvSpPr/>
          <p:nvPr/>
        </p:nvSpPr>
        <p:spPr>
          <a:xfrm>
            <a:off x="4908467" y="1704603"/>
            <a:ext cx="3730336" cy="16454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Mapping to Common Objects</a:t>
            </a:r>
          </a:p>
        </p:txBody>
      </p:sp>
      <p:pic>
        <p:nvPicPr>
          <p:cNvPr id="4" name="Picture 3">
            <a:extLst>
              <a:ext uri="{FF2B5EF4-FFF2-40B4-BE49-F238E27FC236}">
                <a16:creationId xmlns:a16="http://schemas.microsoft.com/office/drawing/2014/main" id="{B982F5F2-DA63-8426-7F48-FF6706184789}"/>
              </a:ext>
            </a:extLst>
          </p:cNvPr>
          <p:cNvPicPr>
            <a:picLocks noChangeAspect="1"/>
          </p:cNvPicPr>
          <p:nvPr/>
        </p:nvPicPr>
        <p:blipFill>
          <a:blip r:embed="rId2"/>
          <a:stretch>
            <a:fillRect/>
          </a:stretch>
        </p:blipFill>
        <p:spPr>
          <a:xfrm>
            <a:off x="431764" y="713014"/>
            <a:ext cx="4476703" cy="2962208"/>
          </a:xfrm>
          <a:prstGeom prst="rect">
            <a:avLst/>
          </a:prstGeom>
        </p:spPr>
      </p:pic>
    </p:spTree>
    <p:extLst>
      <p:ext uri="{BB962C8B-B14F-4D97-AF65-F5344CB8AC3E}">
        <p14:creationId xmlns:p14="http://schemas.microsoft.com/office/powerpoint/2010/main" val="2480494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A4D1-916C-8EF0-27F4-53BA01B5B5B7}"/>
              </a:ext>
            </a:extLst>
          </p:cNvPr>
          <p:cNvSpPr>
            <a:spLocks noGrp="1"/>
          </p:cNvSpPr>
          <p:nvPr>
            <p:ph type="title"/>
          </p:nvPr>
        </p:nvSpPr>
        <p:spPr>
          <a:xfrm>
            <a:off x="321129" y="144235"/>
            <a:ext cx="10972800" cy="384464"/>
          </a:xfrm>
        </p:spPr>
        <p:txBody>
          <a:bodyPr>
            <a:normAutofit fontScale="90000"/>
          </a:bodyPr>
          <a:lstStyle/>
          <a:p>
            <a:r>
              <a:rPr lang="en-US"/>
              <a:t>Client Access</a:t>
            </a:r>
          </a:p>
        </p:txBody>
      </p:sp>
      <p:sp>
        <p:nvSpPr>
          <p:cNvPr id="5" name="Rectangle 4">
            <a:extLst>
              <a:ext uri="{FF2B5EF4-FFF2-40B4-BE49-F238E27FC236}">
                <a16:creationId xmlns:a16="http://schemas.microsoft.com/office/drawing/2014/main" id="{67D68121-94CE-DEF5-EBA9-33F57F8A7AB0}"/>
              </a:ext>
            </a:extLst>
          </p:cNvPr>
          <p:cNvSpPr/>
          <p:nvPr/>
        </p:nvSpPr>
        <p:spPr>
          <a:xfrm>
            <a:off x="4908467" y="565068"/>
            <a:ext cx="3730336" cy="1020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UX </a:t>
            </a:r>
          </a:p>
          <a:p>
            <a:pPr algn="ctr"/>
            <a:endParaRPr lang="en-US">
              <a:solidFill>
                <a:schemeClr val="tx1"/>
              </a:solidFill>
            </a:endParaRPr>
          </a:p>
        </p:txBody>
      </p:sp>
      <p:sp>
        <p:nvSpPr>
          <p:cNvPr id="8" name="Rectangle 7">
            <a:extLst>
              <a:ext uri="{FF2B5EF4-FFF2-40B4-BE49-F238E27FC236}">
                <a16:creationId xmlns:a16="http://schemas.microsoft.com/office/drawing/2014/main" id="{F60B4663-F420-2F65-82B7-E8AEF32B2884}"/>
              </a:ext>
            </a:extLst>
          </p:cNvPr>
          <p:cNvSpPr/>
          <p:nvPr/>
        </p:nvSpPr>
        <p:spPr>
          <a:xfrm>
            <a:off x="4908467" y="1704604"/>
            <a:ext cx="3730336" cy="5948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Users </a:t>
            </a:r>
          </a:p>
        </p:txBody>
      </p:sp>
      <p:pic>
        <p:nvPicPr>
          <p:cNvPr id="6" name="Picture 5">
            <a:extLst>
              <a:ext uri="{FF2B5EF4-FFF2-40B4-BE49-F238E27FC236}">
                <a16:creationId xmlns:a16="http://schemas.microsoft.com/office/drawing/2014/main" id="{693E671E-6A44-EE90-0A3D-B211073E252F}"/>
              </a:ext>
            </a:extLst>
          </p:cNvPr>
          <p:cNvPicPr>
            <a:picLocks noChangeAspect="1"/>
          </p:cNvPicPr>
          <p:nvPr/>
        </p:nvPicPr>
        <p:blipFill>
          <a:blip r:embed="rId2"/>
          <a:stretch>
            <a:fillRect/>
          </a:stretch>
        </p:blipFill>
        <p:spPr>
          <a:xfrm>
            <a:off x="236693" y="628649"/>
            <a:ext cx="4191071" cy="3261851"/>
          </a:xfrm>
          <a:prstGeom prst="rect">
            <a:avLst/>
          </a:prstGeom>
        </p:spPr>
      </p:pic>
      <p:sp>
        <p:nvSpPr>
          <p:cNvPr id="7" name="Rectangle 6">
            <a:extLst>
              <a:ext uri="{FF2B5EF4-FFF2-40B4-BE49-F238E27FC236}">
                <a16:creationId xmlns:a16="http://schemas.microsoft.com/office/drawing/2014/main" id="{B3E99385-5905-63B9-B2A4-1841F7743B42}"/>
              </a:ext>
            </a:extLst>
          </p:cNvPr>
          <p:cNvSpPr/>
          <p:nvPr/>
        </p:nvSpPr>
        <p:spPr>
          <a:xfrm>
            <a:off x="4908467" y="2401610"/>
            <a:ext cx="3730336" cy="5948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Mapping to Common Objects</a:t>
            </a:r>
          </a:p>
        </p:txBody>
      </p:sp>
    </p:spTree>
    <p:extLst>
      <p:ext uri="{BB962C8B-B14F-4D97-AF65-F5344CB8AC3E}">
        <p14:creationId xmlns:p14="http://schemas.microsoft.com/office/powerpoint/2010/main" val="69554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08AB9A4-EC5F-D6FE-492E-ED46801837A9}"/>
              </a:ext>
            </a:extLst>
          </p:cNvPr>
          <p:cNvSpPr>
            <a:spLocks noGrp="1"/>
          </p:cNvSpPr>
          <p:nvPr>
            <p:ph type="body" idx="10"/>
          </p:nvPr>
        </p:nvSpPr>
        <p:spPr>
          <a:xfrm>
            <a:off x="301375" y="165129"/>
            <a:ext cx="10972800" cy="639762"/>
          </a:xfrm>
        </p:spPr>
        <p:txBody>
          <a:bodyPr/>
          <a:lstStyle/>
          <a:p>
            <a:r>
              <a:rPr lang="en-US" sz="2800" b="1"/>
              <a:t>Collaboration Portal Dashboard</a:t>
            </a:r>
          </a:p>
        </p:txBody>
      </p:sp>
      <p:pic>
        <p:nvPicPr>
          <p:cNvPr id="2" name="Content Placeholder 1">
            <a:extLst>
              <a:ext uri="{FF2B5EF4-FFF2-40B4-BE49-F238E27FC236}">
                <a16:creationId xmlns:a16="http://schemas.microsoft.com/office/drawing/2014/main" id="{E3F86DD7-2CE1-1CE4-42BC-3D515971DD5B}"/>
              </a:ext>
            </a:extLst>
          </p:cNvPr>
          <p:cNvPicPr>
            <a:picLocks noGrp="1" noChangeAspect="1"/>
          </p:cNvPicPr>
          <p:nvPr>
            <p:ph idx="1"/>
          </p:nvPr>
        </p:nvPicPr>
        <p:blipFill>
          <a:blip r:embed="rId2"/>
          <a:stretch>
            <a:fillRect/>
          </a:stretch>
        </p:blipFill>
        <p:spPr>
          <a:xfrm>
            <a:off x="3613052" y="1801471"/>
            <a:ext cx="5522553" cy="3578798"/>
          </a:xfrm>
          <a:prstGeom prst="rect">
            <a:avLst/>
          </a:prstGeom>
        </p:spPr>
      </p:pic>
      <p:sp>
        <p:nvSpPr>
          <p:cNvPr id="3" name="Rounded Rectangle 2">
            <a:extLst>
              <a:ext uri="{FF2B5EF4-FFF2-40B4-BE49-F238E27FC236}">
                <a16:creationId xmlns:a16="http://schemas.microsoft.com/office/drawing/2014/main" id="{788B81EF-AAEB-1921-6A3C-129571E89361}"/>
              </a:ext>
            </a:extLst>
          </p:cNvPr>
          <p:cNvSpPr/>
          <p:nvPr/>
        </p:nvSpPr>
        <p:spPr>
          <a:xfrm>
            <a:off x="294042" y="2416586"/>
            <a:ext cx="3132416" cy="3637548"/>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employees to have visibility into the onboarding events </a:t>
            </a:r>
          </a:p>
          <a:p>
            <a:pPr marL="171450" indent="-171450">
              <a:buFont typeface="Arial" panose="020B0604020202020204" pitchFamily="34" charset="0"/>
              <a:buChar char="•"/>
            </a:pPr>
            <a:r>
              <a:rPr lang="en-US" sz="1200">
                <a:solidFill>
                  <a:srgbClr val="002060"/>
                </a:solidFill>
              </a:rPr>
              <a:t>Flexibility to configure dashboard view based on the Role/BL</a:t>
            </a:r>
          </a:p>
          <a:p>
            <a:pPr marL="171450" indent="-171450">
              <a:buFont typeface="Arial" panose="020B0604020202020204" pitchFamily="34" charset="0"/>
              <a:buChar char="•"/>
            </a:pPr>
            <a:r>
              <a:rPr lang="en-US" sz="1200">
                <a:solidFill>
                  <a:srgbClr val="002060"/>
                </a:solidFill>
              </a:rPr>
              <a:t>Ability to search/filter/sort onboarding records </a:t>
            </a:r>
          </a:p>
          <a:p>
            <a:endParaRPr lang="en-US" sz="1200">
              <a:solidFill>
                <a:srgbClr val="002060"/>
              </a:solidFill>
            </a:endParaRPr>
          </a:p>
          <a:p>
            <a:r>
              <a:rPr lang="en-US" sz="1200" b="1">
                <a:solidFill>
                  <a:srgbClr val="002060"/>
                </a:solidFill>
              </a:rPr>
              <a:t>Usage</a:t>
            </a:r>
            <a:r>
              <a:rPr lang="en-US" sz="1200">
                <a:solidFill>
                  <a:srgbClr val="002060"/>
                </a:solidFill>
              </a:rPr>
              <a:t> – Money Center, DPG,FX, FBO, GCT, PT, IT&amp;C, FX</a:t>
            </a:r>
          </a:p>
          <a:p>
            <a:endParaRPr lang="en-US" sz="1200">
              <a:solidFill>
                <a:srgbClr val="002060"/>
              </a:solidFill>
            </a:endParaRPr>
          </a:p>
          <a:p>
            <a:r>
              <a:rPr lang="en-US" sz="1200" b="1">
                <a:solidFill>
                  <a:srgbClr val="002060"/>
                </a:solidFill>
              </a:rPr>
              <a:t>Roadmap</a:t>
            </a:r>
            <a:r>
              <a:rPr lang="en-US" sz="1200">
                <a:solidFill>
                  <a:srgbClr val="002060"/>
                </a:solidFill>
              </a:rPr>
              <a:t> – Common object model to bring consistency across BLs</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4" name="Round Same Side Corner Rectangle 3">
            <a:extLst>
              <a:ext uri="{FF2B5EF4-FFF2-40B4-BE49-F238E27FC236}">
                <a16:creationId xmlns:a16="http://schemas.microsoft.com/office/drawing/2014/main" id="{76280421-11BE-3DA1-4347-D5F1F46008BC}"/>
              </a:ext>
            </a:extLst>
          </p:cNvPr>
          <p:cNvSpPr/>
          <p:nvPr/>
        </p:nvSpPr>
        <p:spPr>
          <a:xfrm>
            <a:off x="301678" y="1803082"/>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Employee Dashboard</a:t>
            </a:r>
          </a:p>
        </p:txBody>
      </p:sp>
      <p:sp>
        <p:nvSpPr>
          <p:cNvPr id="11" name="TextBox 10">
            <a:extLst>
              <a:ext uri="{FF2B5EF4-FFF2-40B4-BE49-F238E27FC236}">
                <a16:creationId xmlns:a16="http://schemas.microsoft.com/office/drawing/2014/main" id="{0627103F-9D63-77D5-DD91-17CED9F9A359}"/>
              </a:ext>
            </a:extLst>
          </p:cNvPr>
          <p:cNvSpPr txBox="1"/>
          <p:nvPr/>
        </p:nvSpPr>
        <p:spPr>
          <a:xfrm>
            <a:off x="9382334" y="1768098"/>
            <a:ext cx="2646380" cy="2372124"/>
          </a:xfrm>
          <a:prstGeom prst="rect">
            <a:avLst/>
          </a:prstGeom>
          <a:noFill/>
        </p:spPr>
        <p:txBody>
          <a:bodyPr wrap="square">
            <a:spAutoFit/>
          </a:bodyPr>
          <a:lstStyle/>
          <a:p>
            <a:pPr marL="342900" indent="-342900">
              <a:lnSpc>
                <a:spcPct val="150000"/>
              </a:lnSpc>
              <a:buFont typeface="+mj-lt"/>
              <a:buAutoNum type="arabicPeriod"/>
            </a:pPr>
            <a:r>
              <a:rPr lang="en-US" sz="1000"/>
              <a:t>UX – Client/employee collaboration</a:t>
            </a:r>
          </a:p>
          <a:p>
            <a:pPr marL="342900" indent="-342900">
              <a:lnSpc>
                <a:spcPct val="150000"/>
              </a:lnSpc>
              <a:buFont typeface="+mj-lt"/>
              <a:buAutoNum type="arabicPeriod"/>
            </a:pPr>
            <a:r>
              <a:rPr lang="en-US" sz="1000"/>
              <a:t>Configurability</a:t>
            </a:r>
          </a:p>
          <a:p>
            <a:pPr marL="342900" indent="-342900">
              <a:lnSpc>
                <a:spcPct val="150000"/>
              </a:lnSpc>
              <a:buFont typeface="+mj-lt"/>
              <a:buAutoNum type="arabicPeriod"/>
            </a:pPr>
            <a:r>
              <a:rPr lang="en-US" sz="1000"/>
              <a:t>Centralized rule engine</a:t>
            </a:r>
          </a:p>
          <a:p>
            <a:pPr marL="342900" indent="-342900">
              <a:lnSpc>
                <a:spcPct val="150000"/>
              </a:lnSpc>
              <a:buFont typeface="+mj-lt"/>
              <a:buAutoNum type="arabicPeriod"/>
            </a:pPr>
            <a:r>
              <a:rPr lang="en-US" sz="1000"/>
              <a:t>Workflow Engine</a:t>
            </a:r>
          </a:p>
          <a:p>
            <a:pPr marL="342900" indent="-342900">
              <a:lnSpc>
                <a:spcPct val="150000"/>
              </a:lnSpc>
              <a:buFont typeface="+mj-lt"/>
              <a:buAutoNum type="arabicPeriod"/>
            </a:pPr>
            <a:r>
              <a:rPr lang="en-US" sz="1000"/>
              <a:t>User role/privileges</a:t>
            </a:r>
          </a:p>
          <a:p>
            <a:pPr marL="342900" indent="-342900">
              <a:lnSpc>
                <a:spcPct val="150000"/>
              </a:lnSpc>
              <a:buFont typeface="+mj-lt"/>
              <a:buAutoNum type="arabicPeriod"/>
            </a:pPr>
            <a:r>
              <a:rPr lang="en-US" sz="1000"/>
              <a:t>Segment/Product workflows</a:t>
            </a:r>
          </a:p>
          <a:p>
            <a:pPr marL="342900" indent="-342900">
              <a:lnSpc>
                <a:spcPct val="150000"/>
              </a:lnSpc>
              <a:buFont typeface="+mj-lt"/>
              <a:buAutoNum type="arabicPeriod"/>
            </a:pPr>
            <a:r>
              <a:rPr lang="en-US" sz="1000"/>
              <a:t>Global Jurisdictional</a:t>
            </a:r>
          </a:p>
          <a:p>
            <a:pPr marL="342900" indent="-342900">
              <a:lnSpc>
                <a:spcPct val="150000"/>
              </a:lnSpc>
              <a:buFont typeface="+mj-lt"/>
              <a:buAutoNum type="arabicPeriod"/>
            </a:pPr>
            <a:r>
              <a:rPr lang="en-US" sz="1000"/>
              <a:t>Periodic/on-demand reviews</a:t>
            </a:r>
          </a:p>
          <a:p>
            <a:pPr marL="342900" indent="-342900">
              <a:lnSpc>
                <a:spcPct val="150000"/>
              </a:lnSpc>
              <a:buFont typeface="+mj-lt"/>
              <a:buAutoNum type="arabicPeriod"/>
            </a:pPr>
            <a:r>
              <a:rPr lang="en-US" sz="1000"/>
              <a:t>Transaction monitoring</a:t>
            </a:r>
          </a:p>
          <a:p>
            <a:pPr marL="342900" indent="-342900">
              <a:lnSpc>
                <a:spcPct val="150000"/>
              </a:lnSpc>
              <a:buFont typeface="+mj-lt"/>
              <a:buAutoNum type="arabicPeriod"/>
            </a:pPr>
            <a:r>
              <a:rPr lang="en-US" sz="1000"/>
              <a:t>Auditability</a:t>
            </a:r>
          </a:p>
        </p:txBody>
      </p:sp>
      <p:pic>
        <p:nvPicPr>
          <p:cNvPr id="15" name="Graphic 14" descr="Badge Tick1 with solid fill">
            <a:extLst>
              <a:ext uri="{FF2B5EF4-FFF2-40B4-BE49-F238E27FC236}">
                <a16:creationId xmlns:a16="http://schemas.microsoft.com/office/drawing/2014/main" id="{4ED40039-CAEE-44B4-264E-D7F6B8BA015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205" y="1842641"/>
            <a:ext cx="206829" cy="206829"/>
          </a:xfrm>
          <a:prstGeom prst="rect">
            <a:avLst/>
          </a:prstGeom>
        </p:spPr>
      </p:pic>
      <p:pic>
        <p:nvPicPr>
          <p:cNvPr id="16" name="Graphic 15" descr="Badge Tick1 with solid fill">
            <a:extLst>
              <a:ext uri="{FF2B5EF4-FFF2-40B4-BE49-F238E27FC236}">
                <a16:creationId xmlns:a16="http://schemas.microsoft.com/office/drawing/2014/main" id="{7D2D2985-FBD4-C84A-7E2C-CB827F6A1F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065" y="2076081"/>
            <a:ext cx="206829" cy="206829"/>
          </a:xfrm>
          <a:prstGeom prst="rect">
            <a:avLst/>
          </a:prstGeom>
        </p:spPr>
      </p:pic>
      <p:pic>
        <p:nvPicPr>
          <p:cNvPr id="17" name="Graphic 16" descr="Badge Tick1 with solid fill">
            <a:extLst>
              <a:ext uri="{FF2B5EF4-FFF2-40B4-BE49-F238E27FC236}">
                <a16:creationId xmlns:a16="http://schemas.microsoft.com/office/drawing/2014/main" id="{038FD5B8-A0DD-C581-21A5-D598B07094E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5578" y="2295275"/>
            <a:ext cx="206829" cy="206829"/>
          </a:xfrm>
          <a:prstGeom prst="rect">
            <a:avLst/>
          </a:prstGeom>
        </p:spPr>
      </p:pic>
      <p:pic>
        <p:nvPicPr>
          <p:cNvPr id="18" name="Graphic 17" descr="Badge Tick1 with solid fill">
            <a:extLst>
              <a:ext uri="{FF2B5EF4-FFF2-40B4-BE49-F238E27FC236}">
                <a16:creationId xmlns:a16="http://schemas.microsoft.com/office/drawing/2014/main" id="{E11430C8-5F8C-DAB7-CB3F-BA7999F74D56}"/>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9039" y="2536237"/>
            <a:ext cx="206829" cy="206829"/>
          </a:xfrm>
          <a:prstGeom prst="rect">
            <a:avLst/>
          </a:prstGeom>
        </p:spPr>
      </p:pic>
      <p:pic>
        <p:nvPicPr>
          <p:cNvPr id="19" name="Graphic 18" descr="Badge Tick1 with solid fill">
            <a:extLst>
              <a:ext uri="{FF2B5EF4-FFF2-40B4-BE49-F238E27FC236}">
                <a16:creationId xmlns:a16="http://schemas.microsoft.com/office/drawing/2014/main" id="{CD17CEE7-2C1E-20CE-4489-8A8B1A1F3EE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4552" y="2769773"/>
            <a:ext cx="206829" cy="206829"/>
          </a:xfrm>
          <a:prstGeom prst="rect">
            <a:avLst/>
          </a:prstGeom>
        </p:spPr>
      </p:pic>
    </p:spTree>
    <p:extLst>
      <p:ext uri="{BB962C8B-B14F-4D97-AF65-F5344CB8AC3E}">
        <p14:creationId xmlns:p14="http://schemas.microsoft.com/office/powerpoint/2010/main" val="3862663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08AB9A4-EC5F-D6FE-492E-ED46801837A9}"/>
              </a:ext>
            </a:extLst>
          </p:cNvPr>
          <p:cNvSpPr>
            <a:spLocks noGrp="1"/>
          </p:cNvSpPr>
          <p:nvPr>
            <p:ph type="body" idx="10"/>
          </p:nvPr>
        </p:nvSpPr>
        <p:spPr>
          <a:xfrm>
            <a:off x="301375" y="165129"/>
            <a:ext cx="10972800" cy="639762"/>
          </a:xfrm>
        </p:spPr>
        <p:txBody>
          <a:bodyPr/>
          <a:lstStyle/>
          <a:p>
            <a:r>
              <a:rPr lang="en-US" sz="2800" b="1"/>
              <a:t>Employee Dashboard</a:t>
            </a:r>
          </a:p>
        </p:txBody>
      </p:sp>
      <p:pic>
        <p:nvPicPr>
          <p:cNvPr id="2" name="Content Placeholder 1">
            <a:extLst>
              <a:ext uri="{FF2B5EF4-FFF2-40B4-BE49-F238E27FC236}">
                <a16:creationId xmlns:a16="http://schemas.microsoft.com/office/drawing/2014/main" id="{E3F86DD7-2CE1-1CE4-42BC-3D515971DD5B}"/>
              </a:ext>
            </a:extLst>
          </p:cNvPr>
          <p:cNvPicPr>
            <a:picLocks noGrp="1" noChangeAspect="1"/>
          </p:cNvPicPr>
          <p:nvPr>
            <p:ph idx="1"/>
          </p:nvPr>
        </p:nvPicPr>
        <p:blipFill>
          <a:blip r:embed="rId2"/>
          <a:stretch>
            <a:fillRect/>
          </a:stretch>
        </p:blipFill>
        <p:spPr>
          <a:xfrm>
            <a:off x="3613052" y="1801471"/>
            <a:ext cx="5522553" cy="3578798"/>
          </a:xfrm>
          <a:prstGeom prst="rect">
            <a:avLst/>
          </a:prstGeom>
        </p:spPr>
      </p:pic>
      <p:sp>
        <p:nvSpPr>
          <p:cNvPr id="3" name="Rounded Rectangle 2">
            <a:extLst>
              <a:ext uri="{FF2B5EF4-FFF2-40B4-BE49-F238E27FC236}">
                <a16:creationId xmlns:a16="http://schemas.microsoft.com/office/drawing/2014/main" id="{788B81EF-AAEB-1921-6A3C-129571E89361}"/>
              </a:ext>
            </a:extLst>
          </p:cNvPr>
          <p:cNvSpPr/>
          <p:nvPr/>
        </p:nvSpPr>
        <p:spPr>
          <a:xfrm>
            <a:off x="294042" y="2416586"/>
            <a:ext cx="3132416" cy="3637548"/>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employees to have visibility into the onboarding events </a:t>
            </a:r>
          </a:p>
          <a:p>
            <a:pPr marL="171450" indent="-171450">
              <a:buFont typeface="Arial" panose="020B0604020202020204" pitchFamily="34" charset="0"/>
              <a:buChar char="•"/>
            </a:pPr>
            <a:r>
              <a:rPr lang="en-US" sz="1200">
                <a:solidFill>
                  <a:srgbClr val="002060"/>
                </a:solidFill>
              </a:rPr>
              <a:t>Flexibility to configure dashboard view based on the Role/BL</a:t>
            </a:r>
          </a:p>
          <a:p>
            <a:pPr marL="171450" indent="-171450">
              <a:buFont typeface="Arial" panose="020B0604020202020204" pitchFamily="34" charset="0"/>
              <a:buChar char="•"/>
            </a:pPr>
            <a:r>
              <a:rPr lang="en-US" sz="1200">
                <a:solidFill>
                  <a:srgbClr val="002060"/>
                </a:solidFill>
              </a:rPr>
              <a:t>Ability to search/filter/sort onboarding records </a:t>
            </a:r>
          </a:p>
          <a:p>
            <a:endParaRPr lang="en-US" sz="1200">
              <a:solidFill>
                <a:srgbClr val="002060"/>
              </a:solidFill>
            </a:endParaRPr>
          </a:p>
          <a:p>
            <a:r>
              <a:rPr lang="en-US" sz="1200" b="1">
                <a:solidFill>
                  <a:srgbClr val="002060"/>
                </a:solidFill>
              </a:rPr>
              <a:t>Usage</a:t>
            </a:r>
            <a:r>
              <a:rPr lang="en-US" sz="1200">
                <a:solidFill>
                  <a:srgbClr val="002060"/>
                </a:solidFill>
              </a:rPr>
              <a:t> – Money Center, DPG,FX, FBO, GCT, PT, IT&amp;C, FX</a:t>
            </a:r>
          </a:p>
          <a:p>
            <a:endParaRPr lang="en-US" sz="1200">
              <a:solidFill>
                <a:srgbClr val="002060"/>
              </a:solidFill>
            </a:endParaRPr>
          </a:p>
          <a:p>
            <a:r>
              <a:rPr lang="en-US" sz="1200" b="1">
                <a:solidFill>
                  <a:srgbClr val="002060"/>
                </a:solidFill>
              </a:rPr>
              <a:t>Roadmap</a:t>
            </a:r>
            <a:r>
              <a:rPr lang="en-US" sz="1200">
                <a:solidFill>
                  <a:srgbClr val="002060"/>
                </a:solidFill>
              </a:rPr>
              <a:t> – Common object model to bring consistency across BLs</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4" name="Round Same Side Corner Rectangle 3">
            <a:extLst>
              <a:ext uri="{FF2B5EF4-FFF2-40B4-BE49-F238E27FC236}">
                <a16:creationId xmlns:a16="http://schemas.microsoft.com/office/drawing/2014/main" id="{76280421-11BE-3DA1-4347-D5F1F46008BC}"/>
              </a:ext>
            </a:extLst>
          </p:cNvPr>
          <p:cNvSpPr/>
          <p:nvPr/>
        </p:nvSpPr>
        <p:spPr>
          <a:xfrm>
            <a:off x="301678" y="1803082"/>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Employee Dashboard</a:t>
            </a:r>
          </a:p>
        </p:txBody>
      </p:sp>
      <p:sp>
        <p:nvSpPr>
          <p:cNvPr id="11" name="TextBox 10">
            <a:extLst>
              <a:ext uri="{FF2B5EF4-FFF2-40B4-BE49-F238E27FC236}">
                <a16:creationId xmlns:a16="http://schemas.microsoft.com/office/drawing/2014/main" id="{0627103F-9D63-77D5-DD91-17CED9F9A359}"/>
              </a:ext>
            </a:extLst>
          </p:cNvPr>
          <p:cNvSpPr txBox="1"/>
          <p:nvPr/>
        </p:nvSpPr>
        <p:spPr>
          <a:xfrm>
            <a:off x="9382334" y="1768098"/>
            <a:ext cx="2646380" cy="2372124"/>
          </a:xfrm>
          <a:prstGeom prst="rect">
            <a:avLst/>
          </a:prstGeom>
          <a:noFill/>
        </p:spPr>
        <p:txBody>
          <a:bodyPr wrap="square">
            <a:spAutoFit/>
          </a:bodyPr>
          <a:lstStyle/>
          <a:p>
            <a:pPr marL="342900" indent="-342900">
              <a:lnSpc>
                <a:spcPct val="150000"/>
              </a:lnSpc>
              <a:buFont typeface="+mj-lt"/>
              <a:buAutoNum type="arabicPeriod"/>
            </a:pPr>
            <a:r>
              <a:rPr lang="en-US" sz="1000"/>
              <a:t>UX – Client/employee collaboration</a:t>
            </a:r>
          </a:p>
          <a:p>
            <a:pPr marL="342900" indent="-342900">
              <a:lnSpc>
                <a:spcPct val="150000"/>
              </a:lnSpc>
              <a:buFont typeface="+mj-lt"/>
              <a:buAutoNum type="arabicPeriod"/>
            </a:pPr>
            <a:r>
              <a:rPr lang="en-US" sz="1000"/>
              <a:t>Configurability</a:t>
            </a:r>
          </a:p>
          <a:p>
            <a:pPr marL="342900" indent="-342900">
              <a:lnSpc>
                <a:spcPct val="150000"/>
              </a:lnSpc>
              <a:buFont typeface="+mj-lt"/>
              <a:buAutoNum type="arabicPeriod"/>
            </a:pPr>
            <a:r>
              <a:rPr lang="en-US" sz="1000"/>
              <a:t>Centralized rule engine</a:t>
            </a:r>
          </a:p>
          <a:p>
            <a:pPr marL="342900" indent="-342900">
              <a:lnSpc>
                <a:spcPct val="150000"/>
              </a:lnSpc>
              <a:buFont typeface="+mj-lt"/>
              <a:buAutoNum type="arabicPeriod"/>
            </a:pPr>
            <a:r>
              <a:rPr lang="en-US" sz="1000"/>
              <a:t>Workflow Engine</a:t>
            </a:r>
          </a:p>
          <a:p>
            <a:pPr marL="342900" indent="-342900">
              <a:lnSpc>
                <a:spcPct val="150000"/>
              </a:lnSpc>
              <a:buFont typeface="+mj-lt"/>
              <a:buAutoNum type="arabicPeriod"/>
            </a:pPr>
            <a:r>
              <a:rPr lang="en-US" sz="1000"/>
              <a:t>User role/privileges</a:t>
            </a:r>
          </a:p>
          <a:p>
            <a:pPr marL="342900" indent="-342900">
              <a:lnSpc>
                <a:spcPct val="150000"/>
              </a:lnSpc>
              <a:buFont typeface="+mj-lt"/>
              <a:buAutoNum type="arabicPeriod"/>
            </a:pPr>
            <a:r>
              <a:rPr lang="en-US" sz="1000"/>
              <a:t>Segment/Product workflows</a:t>
            </a:r>
          </a:p>
          <a:p>
            <a:pPr marL="342900" indent="-342900">
              <a:lnSpc>
                <a:spcPct val="150000"/>
              </a:lnSpc>
              <a:buFont typeface="+mj-lt"/>
              <a:buAutoNum type="arabicPeriod"/>
            </a:pPr>
            <a:r>
              <a:rPr lang="en-US" sz="1000"/>
              <a:t>Global Jurisdictional</a:t>
            </a:r>
          </a:p>
          <a:p>
            <a:pPr marL="342900" indent="-342900">
              <a:lnSpc>
                <a:spcPct val="150000"/>
              </a:lnSpc>
              <a:buFont typeface="+mj-lt"/>
              <a:buAutoNum type="arabicPeriod"/>
            </a:pPr>
            <a:r>
              <a:rPr lang="en-US" sz="1000"/>
              <a:t>Periodic/on-demand reviews</a:t>
            </a:r>
          </a:p>
          <a:p>
            <a:pPr marL="342900" indent="-342900">
              <a:lnSpc>
                <a:spcPct val="150000"/>
              </a:lnSpc>
              <a:buFont typeface="+mj-lt"/>
              <a:buAutoNum type="arabicPeriod"/>
            </a:pPr>
            <a:r>
              <a:rPr lang="en-US" sz="1000"/>
              <a:t>Transaction monitoring</a:t>
            </a:r>
          </a:p>
          <a:p>
            <a:pPr marL="342900" indent="-342900">
              <a:lnSpc>
                <a:spcPct val="150000"/>
              </a:lnSpc>
              <a:buFont typeface="+mj-lt"/>
              <a:buAutoNum type="arabicPeriod"/>
            </a:pPr>
            <a:r>
              <a:rPr lang="en-US" sz="1000"/>
              <a:t>Auditability</a:t>
            </a:r>
          </a:p>
        </p:txBody>
      </p:sp>
      <p:pic>
        <p:nvPicPr>
          <p:cNvPr id="15" name="Graphic 14" descr="Badge Tick1 with solid fill">
            <a:extLst>
              <a:ext uri="{FF2B5EF4-FFF2-40B4-BE49-F238E27FC236}">
                <a16:creationId xmlns:a16="http://schemas.microsoft.com/office/drawing/2014/main" id="{4ED40039-CAEE-44B4-264E-D7F6B8BA0159}"/>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205" y="1842641"/>
            <a:ext cx="206829" cy="206829"/>
          </a:xfrm>
          <a:prstGeom prst="rect">
            <a:avLst/>
          </a:prstGeom>
        </p:spPr>
      </p:pic>
      <p:pic>
        <p:nvPicPr>
          <p:cNvPr id="16" name="Graphic 15" descr="Badge Tick1 with solid fill">
            <a:extLst>
              <a:ext uri="{FF2B5EF4-FFF2-40B4-BE49-F238E27FC236}">
                <a16:creationId xmlns:a16="http://schemas.microsoft.com/office/drawing/2014/main" id="{7D2D2985-FBD4-C84A-7E2C-CB827F6A1F2A}"/>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065" y="2076081"/>
            <a:ext cx="206829" cy="206829"/>
          </a:xfrm>
          <a:prstGeom prst="rect">
            <a:avLst/>
          </a:prstGeom>
        </p:spPr>
      </p:pic>
      <p:pic>
        <p:nvPicPr>
          <p:cNvPr id="17" name="Graphic 16" descr="Badge Tick1 with solid fill">
            <a:extLst>
              <a:ext uri="{FF2B5EF4-FFF2-40B4-BE49-F238E27FC236}">
                <a16:creationId xmlns:a16="http://schemas.microsoft.com/office/drawing/2014/main" id="{038FD5B8-A0DD-C581-21A5-D598B07094ED}"/>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5578" y="2295275"/>
            <a:ext cx="206829" cy="206829"/>
          </a:xfrm>
          <a:prstGeom prst="rect">
            <a:avLst/>
          </a:prstGeom>
        </p:spPr>
      </p:pic>
      <p:pic>
        <p:nvPicPr>
          <p:cNvPr id="18" name="Graphic 17" descr="Badge Tick1 with solid fill">
            <a:extLst>
              <a:ext uri="{FF2B5EF4-FFF2-40B4-BE49-F238E27FC236}">
                <a16:creationId xmlns:a16="http://schemas.microsoft.com/office/drawing/2014/main" id="{E11430C8-5F8C-DAB7-CB3F-BA7999F74D56}"/>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9039" y="2536237"/>
            <a:ext cx="206829" cy="206829"/>
          </a:xfrm>
          <a:prstGeom prst="rect">
            <a:avLst/>
          </a:prstGeom>
        </p:spPr>
      </p:pic>
      <p:pic>
        <p:nvPicPr>
          <p:cNvPr id="19" name="Graphic 18" descr="Badge Tick1 with solid fill">
            <a:extLst>
              <a:ext uri="{FF2B5EF4-FFF2-40B4-BE49-F238E27FC236}">
                <a16:creationId xmlns:a16="http://schemas.microsoft.com/office/drawing/2014/main" id="{CD17CEE7-2C1E-20CE-4489-8A8B1A1F3EEF}"/>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4552" y="2769773"/>
            <a:ext cx="206829" cy="206829"/>
          </a:xfrm>
          <a:prstGeom prst="rect">
            <a:avLst/>
          </a:prstGeom>
        </p:spPr>
      </p:pic>
    </p:spTree>
    <p:extLst>
      <p:ext uri="{BB962C8B-B14F-4D97-AF65-F5344CB8AC3E}">
        <p14:creationId xmlns:p14="http://schemas.microsoft.com/office/powerpoint/2010/main" val="30368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241443" y="160106"/>
            <a:ext cx="10972800" cy="467360"/>
          </a:xfrm>
        </p:spPr>
        <p:txBody>
          <a:bodyPr/>
          <a:lstStyle/>
          <a:p>
            <a:r>
              <a:rPr lang="en-US">
                <a:cs typeface="Arial"/>
              </a:rPr>
              <a:t>Client Experience – Onboarding Tracker</a:t>
            </a:r>
          </a:p>
        </p:txBody>
      </p:sp>
      <p:sp>
        <p:nvSpPr>
          <p:cNvPr id="11" name="TextBox 10">
            <a:extLst>
              <a:ext uri="{FF2B5EF4-FFF2-40B4-BE49-F238E27FC236}">
                <a16:creationId xmlns:a16="http://schemas.microsoft.com/office/drawing/2014/main" id="{0627103F-9D63-77D5-DD91-17CED9F9A359}"/>
              </a:ext>
            </a:extLst>
          </p:cNvPr>
          <p:cNvSpPr txBox="1"/>
          <p:nvPr/>
        </p:nvSpPr>
        <p:spPr>
          <a:xfrm>
            <a:off x="9382334" y="1768098"/>
            <a:ext cx="2646380" cy="2372124"/>
          </a:xfrm>
          <a:prstGeom prst="rect">
            <a:avLst/>
          </a:prstGeom>
          <a:noFill/>
        </p:spPr>
        <p:txBody>
          <a:bodyPr wrap="square">
            <a:spAutoFit/>
          </a:bodyPr>
          <a:lstStyle/>
          <a:p>
            <a:pPr marL="342900" indent="-342900">
              <a:lnSpc>
                <a:spcPct val="150000"/>
              </a:lnSpc>
              <a:buFont typeface="+mj-lt"/>
              <a:buAutoNum type="arabicPeriod"/>
            </a:pPr>
            <a:r>
              <a:rPr lang="en-US" sz="1000"/>
              <a:t>UX – Client/employee collaboration</a:t>
            </a:r>
          </a:p>
          <a:p>
            <a:pPr marL="342900" indent="-342900">
              <a:lnSpc>
                <a:spcPct val="150000"/>
              </a:lnSpc>
              <a:buFont typeface="+mj-lt"/>
              <a:buAutoNum type="arabicPeriod"/>
            </a:pPr>
            <a:r>
              <a:rPr lang="en-US" sz="1000"/>
              <a:t>Configurability</a:t>
            </a:r>
          </a:p>
          <a:p>
            <a:pPr marL="342900" indent="-342900">
              <a:lnSpc>
                <a:spcPct val="150000"/>
              </a:lnSpc>
              <a:buFont typeface="+mj-lt"/>
              <a:buAutoNum type="arabicPeriod"/>
            </a:pPr>
            <a:r>
              <a:rPr lang="en-US" sz="1000"/>
              <a:t>Centralized rule engine</a:t>
            </a:r>
          </a:p>
          <a:p>
            <a:pPr marL="342900" indent="-342900">
              <a:lnSpc>
                <a:spcPct val="150000"/>
              </a:lnSpc>
              <a:buFont typeface="+mj-lt"/>
              <a:buAutoNum type="arabicPeriod"/>
            </a:pPr>
            <a:r>
              <a:rPr lang="en-US" sz="1000"/>
              <a:t>Workflow Engine</a:t>
            </a:r>
          </a:p>
          <a:p>
            <a:pPr marL="342900" indent="-342900">
              <a:lnSpc>
                <a:spcPct val="150000"/>
              </a:lnSpc>
              <a:buFont typeface="+mj-lt"/>
              <a:buAutoNum type="arabicPeriod"/>
            </a:pPr>
            <a:r>
              <a:rPr lang="en-US" sz="1000"/>
              <a:t>User role/privileges</a:t>
            </a:r>
          </a:p>
          <a:p>
            <a:pPr marL="342900" indent="-342900">
              <a:lnSpc>
                <a:spcPct val="150000"/>
              </a:lnSpc>
              <a:buFont typeface="+mj-lt"/>
              <a:buAutoNum type="arabicPeriod"/>
            </a:pPr>
            <a:r>
              <a:rPr lang="en-US" sz="1000"/>
              <a:t>Segment/Product workflows</a:t>
            </a:r>
          </a:p>
          <a:p>
            <a:pPr marL="342900" indent="-342900">
              <a:lnSpc>
                <a:spcPct val="150000"/>
              </a:lnSpc>
              <a:buFont typeface="+mj-lt"/>
              <a:buAutoNum type="arabicPeriod"/>
            </a:pPr>
            <a:r>
              <a:rPr lang="en-US" sz="1000"/>
              <a:t>Global Jurisdictional</a:t>
            </a:r>
          </a:p>
          <a:p>
            <a:pPr marL="342900" indent="-342900">
              <a:lnSpc>
                <a:spcPct val="150000"/>
              </a:lnSpc>
              <a:buFont typeface="+mj-lt"/>
              <a:buAutoNum type="arabicPeriod"/>
            </a:pPr>
            <a:r>
              <a:rPr lang="en-US" sz="1000"/>
              <a:t>Periodic/on-demand reviews</a:t>
            </a:r>
          </a:p>
          <a:p>
            <a:pPr marL="342900" indent="-342900">
              <a:lnSpc>
                <a:spcPct val="150000"/>
              </a:lnSpc>
              <a:buFont typeface="+mj-lt"/>
              <a:buAutoNum type="arabicPeriod"/>
            </a:pPr>
            <a:r>
              <a:rPr lang="en-US" sz="1000"/>
              <a:t>Transaction monitoring</a:t>
            </a:r>
          </a:p>
          <a:p>
            <a:pPr marL="342900" indent="-342900">
              <a:lnSpc>
                <a:spcPct val="150000"/>
              </a:lnSpc>
              <a:buFont typeface="+mj-lt"/>
              <a:buAutoNum type="arabicPeriod"/>
            </a:pPr>
            <a:r>
              <a:rPr lang="en-US" sz="1000"/>
              <a:t>Auditability</a:t>
            </a:r>
          </a:p>
        </p:txBody>
      </p:sp>
      <p:pic>
        <p:nvPicPr>
          <p:cNvPr id="15" name="Graphic 14" descr="Badge Tick1 with solid fill">
            <a:extLst>
              <a:ext uri="{FF2B5EF4-FFF2-40B4-BE49-F238E27FC236}">
                <a16:creationId xmlns:a16="http://schemas.microsoft.com/office/drawing/2014/main" id="{4ED40039-CAEE-44B4-264E-D7F6B8BA0159}"/>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205" y="1842641"/>
            <a:ext cx="206829" cy="206829"/>
          </a:xfrm>
          <a:prstGeom prst="rect">
            <a:avLst/>
          </a:prstGeom>
        </p:spPr>
      </p:pic>
      <p:pic>
        <p:nvPicPr>
          <p:cNvPr id="16" name="Graphic 15" descr="Badge Tick1 with solid fill">
            <a:extLst>
              <a:ext uri="{FF2B5EF4-FFF2-40B4-BE49-F238E27FC236}">
                <a16:creationId xmlns:a16="http://schemas.microsoft.com/office/drawing/2014/main" id="{7D2D2985-FBD4-C84A-7E2C-CB827F6A1F2A}"/>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065" y="2076081"/>
            <a:ext cx="206829" cy="206829"/>
          </a:xfrm>
          <a:prstGeom prst="rect">
            <a:avLst/>
          </a:prstGeom>
        </p:spPr>
      </p:pic>
      <p:pic>
        <p:nvPicPr>
          <p:cNvPr id="17" name="Graphic 16" descr="Badge Tick1 with solid fill">
            <a:extLst>
              <a:ext uri="{FF2B5EF4-FFF2-40B4-BE49-F238E27FC236}">
                <a16:creationId xmlns:a16="http://schemas.microsoft.com/office/drawing/2014/main" id="{038FD5B8-A0DD-C581-21A5-D598B07094ED}"/>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5578" y="2295275"/>
            <a:ext cx="206829" cy="206829"/>
          </a:xfrm>
          <a:prstGeom prst="rect">
            <a:avLst/>
          </a:prstGeom>
        </p:spPr>
      </p:pic>
      <p:pic>
        <p:nvPicPr>
          <p:cNvPr id="18" name="Graphic 17" descr="Badge Tick1 with solid fill">
            <a:extLst>
              <a:ext uri="{FF2B5EF4-FFF2-40B4-BE49-F238E27FC236}">
                <a16:creationId xmlns:a16="http://schemas.microsoft.com/office/drawing/2014/main" id="{E11430C8-5F8C-DAB7-CB3F-BA7999F74D56}"/>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9039" y="2536237"/>
            <a:ext cx="206829" cy="206829"/>
          </a:xfrm>
          <a:prstGeom prst="rect">
            <a:avLst/>
          </a:prstGeom>
        </p:spPr>
      </p:pic>
      <p:pic>
        <p:nvPicPr>
          <p:cNvPr id="19" name="Graphic 18" descr="Badge Tick1 with solid fill">
            <a:extLst>
              <a:ext uri="{FF2B5EF4-FFF2-40B4-BE49-F238E27FC236}">
                <a16:creationId xmlns:a16="http://schemas.microsoft.com/office/drawing/2014/main" id="{CD17CEE7-2C1E-20CE-4489-8A8B1A1F3EEF}"/>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4552" y="2769773"/>
            <a:ext cx="206829" cy="206829"/>
          </a:xfrm>
          <a:prstGeom prst="rect">
            <a:avLst/>
          </a:prstGeom>
        </p:spPr>
      </p:pic>
      <p:sp>
        <p:nvSpPr>
          <p:cNvPr id="6" name="Rounded Rectangle 5">
            <a:extLst>
              <a:ext uri="{FF2B5EF4-FFF2-40B4-BE49-F238E27FC236}">
                <a16:creationId xmlns:a16="http://schemas.microsoft.com/office/drawing/2014/main" id="{AC8F418C-0BC5-6B6F-8DD0-04980A867388}"/>
              </a:ext>
            </a:extLst>
          </p:cNvPr>
          <p:cNvSpPr/>
          <p:nvPr/>
        </p:nvSpPr>
        <p:spPr>
          <a:xfrm>
            <a:off x="244665" y="2149391"/>
            <a:ext cx="3132416" cy="3637552"/>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clients to have visibility into the onboarding process</a:t>
            </a:r>
          </a:p>
          <a:p>
            <a:pPr marL="171450" indent="-171450">
              <a:buFont typeface="Arial" panose="020B0604020202020204" pitchFamily="34" charset="0"/>
              <a:buChar char="•"/>
            </a:pPr>
            <a:r>
              <a:rPr lang="en-US" sz="1200">
                <a:solidFill>
                  <a:srgbClr val="002060"/>
                </a:solidFill>
              </a:rPr>
              <a:t>Onboarding milestone tracker</a:t>
            </a:r>
          </a:p>
          <a:p>
            <a:pPr marL="171450" indent="-171450">
              <a:buFont typeface="Arial" panose="020B0604020202020204" pitchFamily="34" charset="0"/>
              <a:buChar char="•"/>
            </a:pPr>
            <a:r>
              <a:rPr lang="en-US" sz="1200">
                <a:solidFill>
                  <a:srgbClr val="002060"/>
                </a:solidFill>
              </a:rPr>
              <a:t>Task list, U.S. Bank Contacts</a:t>
            </a:r>
          </a:p>
          <a:p>
            <a:pPr marL="171450" indent="-171450">
              <a:buFont typeface="Arial" panose="020B0604020202020204" pitchFamily="34" charset="0"/>
              <a:buChar char="•"/>
            </a:pPr>
            <a:r>
              <a:rPr lang="en-US" sz="1200">
                <a:solidFill>
                  <a:srgbClr val="002060"/>
                </a:solidFill>
              </a:rPr>
              <a:t>SSO from systems of engagements e.g. Pivot</a:t>
            </a:r>
          </a:p>
          <a:p>
            <a:endParaRPr lang="en-US" sz="1200">
              <a:solidFill>
                <a:srgbClr val="002060"/>
              </a:solidFill>
            </a:endParaRPr>
          </a:p>
          <a:p>
            <a:r>
              <a:rPr lang="en-US" sz="1200" b="1">
                <a:solidFill>
                  <a:srgbClr val="002060"/>
                </a:solidFill>
              </a:rPr>
              <a:t>Usage</a:t>
            </a:r>
            <a:r>
              <a:rPr lang="en-US" sz="1200">
                <a:solidFill>
                  <a:srgbClr val="002060"/>
                </a:solidFill>
              </a:rPr>
              <a:t> – IT&amp;C, GFS, Money Center</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Integration with Corporate Hub – SSO and task list </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 </a:t>
            </a:r>
            <a:endParaRPr lang="en-US" sz="1200" b="1">
              <a:solidFill>
                <a:srgbClr val="002060"/>
              </a:solidFill>
            </a:endParaRPr>
          </a:p>
        </p:txBody>
      </p:sp>
      <p:sp>
        <p:nvSpPr>
          <p:cNvPr id="8" name="Round Same Side Corner Rectangle 7">
            <a:extLst>
              <a:ext uri="{FF2B5EF4-FFF2-40B4-BE49-F238E27FC236}">
                <a16:creationId xmlns:a16="http://schemas.microsoft.com/office/drawing/2014/main" id="{9D289241-2C45-D0C8-41F5-DAD60F2362AE}"/>
              </a:ext>
            </a:extLst>
          </p:cNvPr>
          <p:cNvSpPr/>
          <p:nvPr/>
        </p:nvSpPr>
        <p:spPr>
          <a:xfrm>
            <a:off x="248219" y="1535889"/>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Client Onboarding Tracker</a:t>
            </a:r>
          </a:p>
        </p:txBody>
      </p:sp>
      <p:pic>
        <p:nvPicPr>
          <p:cNvPr id="14" name="Content Placeholder 13" descr="A screenshot of a computer&#10;&#10;Description automatically generated">
            <a:extLst>
              <a:ext uri="{FF2B5EF4-FFF2-40B4-BE49-F238E27FC236}">
                <a16:creationId xmlns:a16="http://schemas.microsoft.com/office/drawing/2014/main" id="{938F0AE5-9FDD-D172-BF3C-073EBBA53EB8}"/>
              </a:ext>
            </a:extLst>
          </p:cNvPr>
          <p:cNvPicPr>
            <a:picLocks noGrp="1" noChangeAspect="1"/>
          </p:cNvPicPr>
          <p:nvPr>
            <p:ph idx="1"/>
          </p:nvPr>
        </p:nvPicPr>
        <p:blipFill>
          <a:blip r:embed="rId4" cstate="screen">
            <a:extLst>
              <a:ext uri="{28A0092B-C50C-407E-A947-70E740481C1C}">
                <a14:useLocalDpi xmlns:a14="http://schemas.microsoft.com/office/drawing/2010/main" val="0"/>
              </a:ext>
            </a:extLst>
          </a:blip>
          <a:stretch>
            <a:fillRect/>
          </a:stretch>
        </p:blipFill>
        <p:spPr>
          <a:xfrm>
            <a:off x="3604812" y="1535889"/>
            <a:ext cx="4853388" cy="4264770"/>
          </a:xfrm>
        </p:spPr>
      </p:pic>
    </p:spTree>
    <p:extLst>
      <p:ext uri="{BB962C8B-B14F-4D97-AF65-F5344CB8AC3E}">
        <p14:creationId xmlns:p14="http://schemas.microsoft.com/office/powerpoint/2010/main" val="1903672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64387" y="151544"/>
            <a:ext cx="10972800" cy="467360"/>
          </a:xfrm>
        </p:spPr>
        <p:txBody>
          <a:bodyPr/>
          <a:lstStyle/>
          <a:p>
            <a:r>
              <a:rPr lang="en-US">
                <a:cs typeface="Arial"/>
              </a:rPr>
              <a:t>Business Rules Engine</a:t>
            </a:r>
          </a:p>
        </p:txBody>
      </p:sp>
      <p:sp>
        <p:nvSpPr>
          <p:cNvPr id="2" name="Rounded Rectangle 1">
            <a:extLst>
              <a:ext uri="{FF2B5EF4-FFF2-40B4-BE49-F238E27FC236}">
                <a16:creationId xmlns:a16="http://schemas.microsoft.com/office/drawing/2014/main" id="{9E881CD0-19C1-5E7D-FD7A-9DE64C8C7EFA}"/>
              </a:ext>
            </a:extLst>
          </p:cNvPr>
          <p:cNvSpPr/>
          <p:nvPr/>
        </p:nvSpPr>
        <p:spPr>
          <a:xfrm>
            <a:off x="155650" y="1949225"/>
            <a:ext cx="3132416" cy="4212815"/>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non-technical users to write business rules</a:t>
            </a:r>
          </a:p>
          <a:p>
            <a:pPr marL="171450" indent="-171450">
              <a:buFont typeface="Arial" panose="020B0604020202020204" pitchFamily="34" charset="0"/>
              <a:buChar char="•"/>
            </a:pPr>
            <a:r>
              <a:rPr lang="en-US" sz="1200">
                <a:solidFill>
                  <a:srgbClr val="002060"/>
                </a:solidFill>
              </a:rPr>
              <a:t>Enterprise grade rule engine, supports complex decision implementation</a:t>
            </a:r>
          </a:p>
          <a:p>
            <a:pPr marL="171450" indent="-171450">
              <a:buFont typeface="Arial" panose="020B0604020202020204" pitchFamily="34" charset="0"/>
              <a:buChar char="•"/>
            </a:pPr>
            <a:r>
              <a:rPr lang="en-US" sz="1200">
                <a:solidFill>
                  <a:srgbClr val="002060"/>
                </a:solidFill>
              </a:rPr>
              <a:t>Built in testing/simulation and governance features</a:t>
            </a:r>
          </a:p>
          <a:p>
            <a:pPr marL="171450" indent="-171450">
              <a:buFont typeface="Arial" panose="020B0604020202020204" pitchFamily="34" charset="0"/>
              <a:buChar char="•"/>
            </a:pPr>
            <a:r>
              <a:rPr lang="en-US" sz="1200">
                <a:solidFill>
                  <a:srgbClr val="002060"/>
                </a:solidFill>
              </a:rPr>
              <a:t>Role based permission management</a:t>
            </a:r>
          </a:p>
          <a:p>
            <a:pPr marL="171450" indent="-171450">
              <a:buFont typeface="Arial" panose="020B0604020202020204" pitchFamily="34" charset="0"/>
              <a:buChar char="•"/>
            </a:pPr>
            <a:r>
              <a:rPr lang="en-US" sz="1200">
                <a:solidFill>
                  <a:srgbClr val="002060"/>
                </a:solidFill>
              </a:rPr>
              <a:t>Auditability</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a:t>
            </a:r>
          </a:p>
          <a:p>
            <a:r>
              <a:rPr lang="en-US" sz="1200">
                <a:solidFill>
                  <a:srgbClr val="002060"/>
                </a:solidFill>
              </a:rPr>
              <a:t>1000+ rules for onboarding use case</a:t>
            </a:r>
          </a:p>
          <a:p>
            <a:endParaRPr lang="en-US" sz="1200">
              <a:solidFill>
                <a:srgbClr val="002060"/>
              </a:solidFill>
            </a:endParaRPr>
          </a:p>
          <a:p>
            <a:r>
              <a:rPr lang="en-US" sz="1200" b="1">
                <a:solidFill>
                  <a:srgbClr val="002060"/>
                </a:solidFill>
              </a:rPr>
              <a:t>Roadmap</a:t>
            </a:r>
            <a:r>
              <a:rPr lang="en-US" sz="1200">
                <a:solidFill>
                  <a:srgbClr val="002060"/>
                </a:solidFill>
              </a:rPr>
              <a:t> – </a:t>
            </a:r>
          </a:p>
          <a:p>
            <a:endParaRPr lang="en-US" sz="8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It’s a plug and play tool to write new business rules</a:t>
            </a:r>
          </a:p>
        </p:txBody>
      </p:sp>
      <p:sp>
        <p:nvSpPr>
          <p:cNvPr id="3" name="Round Same Side Corner Rectangle 2">
            <a:extLst>
              <a:ext uri="{FF2B5EF4-FFF2-40B4-BE49-F238E27FC236}">
                <a16:creationId xmlns:a16="http://schemas.microsoft.com/office/drawing/2014/main" id="{4C6FEF39-08CB-D10F-988B-FF3A3ED715D5}"/>
              </a:ext>
            </a:extLst>
          </p:cNvPr>
          <p:cNvSpPr/>
          <p:nvPr/>
        </p:nvSpPr>
        <p:spPr>
          <a:xfrm>
            <a:off x="163286" y="1335722"/>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Centralized Rule Engine</a:t>
            </a:r>
          </a:p>
        </p:txBody>
      </p:sp>
      <p:pic>
        <p:nvPicPr>
          <p:cNvPr id="21" name="Content Placeholder 20">
            <a:extLst>
              <a:ext uri="{FF2B5EF4-FFF2-40B4-BE49-F238E27FC236}">
                <a16:creationId xmlns:a16="http://schemas.microsoft.com/office/drawing/2014/main" id="{5F6E2F56-3786-74B3-E0A7-255A625301A4}"/>
              </a:ext>
            </a:extLst>
          </p:cNvPr>
          <p:cNvPicPr>
            <a:picLocks noGrp="1" noChangeAspect="1"/>
          </p:cNvPicPr>
          <p:nvPr>
            <p:ph idx="1"/>
          </p:nvPr>
        </p:nvPicPr>
        <p:blipFill>
          <a:blip r:embed="rId2"/>
          <a:stretch>
            <a:fillRect/>
          </a:stretch>
        </p:blipFill>
        <p:spPr>
          <a:xfrm>
            <a:off x="3456629" y="1335722"/>
            <a:ext cx="8455959" cy="4313964"/>
          </a:xfrm>
          <a:prstGeom prst="rect">
            <a:avLst/>
          </a:prstGeom>
        </p:spPr>
      </p:pic>
    </p:spTree>
    <p:extLst>
      <p:ext uri="{BB962C8B-B14F-4D97-AF65-F5344CB8AC3E}">
        <p14:creationId xmlns:p14="http://schemas.microsoft.com/office/powerpoint/2010/main" val="2546103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64387" y="134420"/>
            <a:ext cx="10972800" cy="467360"/>
          </a:xfrm>
        </p:spPr>
        <p:txBody>
          <a:bodyPr/>
          <a:lstStyle/>
          <a:p>
            <a:r>
              <a:rPr lang="en-US"/>
              <a:t>Drag and Drop Workflow</a:t>
            </a:r>
          </a:p>
        </p:txBody>
      </p:sp>
      <p:sp>
        <p:nvSpPr>
          <p:cNvPr id="7" name="Text Placeholder 6">
            <a:extLst>
              <a:ext uri="{FF2B5EF4-FFF2-40B4-BE49-F238E27FC236}">
                <a16:creationId xmlns:a16="http://schemas.microsoft.com/office/drawing/2014/main" id="{908AB9A4-EC5F-D6FE-492E-ED46801837A9}"/>
              </a:ext>
            </a:extLst>
          </p:cNvPr>
          <p:cNvSpPr>
            <a:spLocks noGrp="1"/>
          </p:cNvSpPr>
          <p:nvPr>
            <p:ph type="body" idx="10"/>
          </p:nvPr>
        </p:nvSpPr>
        <p:spPr>
          <a:xfrm>
            <a:off x="609600" y="695960"/>
            <a:ext cx="10972800" cy="639762"/>
          </a:xfrm>
        </p:spPr>
        <p:txBody>
          <a:bodyPr/>
          <a:lstStyle/>
          <a:p>
            <a:r>
              <a:rPr lang="en-US"/>
              <a:t>Unified Onboarding Product Examples</a:t>
            </a:r>
          </a:p>
        </p:txBody>
      </p:sp>
      <p:sp>
        <p:nvSpPr>
          <p:cNvPr id="4" name="Rounded Rectangle 3">
            <a:extLst>
              <a:ext uri="{FF2B5EF4-FFF2-40B4-BE49-F238E27FC236}">
                <a16:creationId xmlns:a16="http://schemas.microsoft.com/office/drawing/2014/main" id="{F38E9CBC-90B5-4A64-E033-DC9C60580C04}"/>
              </a:ext>
            </a:extLst>
          </p:cNvPr>
          <p:cNvSpPr/>
          <p:nvPr/>
        </p:nvSpPr>
        <p:spPr>
          <a:xfrm>
            <a:off x="163286" y="1949223"/>
            <a:ext cx="3132416" cy="4003521"/>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create onboarding journeys using a web modeler</a:t>
            </a:r>
          </a:p>
          <a:p>
            <a:pPr marL="171450" indent="-171450">
              <a:buFont typeface="Arial" panose="020B0604020202020204" pitchFamily="34" charset="0"/>
              <a:buChar char="•"/>
            </a:pPr>
            <a:r>
              <a:rPr lang="en-US" sz="1200">
                <a:solidFill>
                  <a:srgbClr val="002060"/>
                </a:solidFill>
              </a:rPr>
              <a:t>Automate complex process flows across people and systems.</a:t>
            </a:r>
          </a:p>
          <a:p>
            <a:pPr marL="171450" indent="-171450">
              <a:buFont typeface="Arial" panose="020B0604020202020204" pitchFamily="34" charset="0"/>
              <a:buChar char="•"/>
            </a:pPr>
            <a:r>
              <a:rPr lang="en-US" sz="1200">
                <a:solidFill>
                  <a:srgbClr val="002060"/>
                </a:solidFill>
              </a:rPr>
              <a:t>Supports BPMN 2.0 specification – human activity, system activity, Integrations</a:t>
            </a:r>
          </a:p>
          <a:p>
            <a:pPr marL="171450" indent="-171450">
              <a:buFont typeface="Arial" panose="020B0604020202020204" pitchFamily="34" charset="0"/>
              <a:buChar char="•"/>
            </a:pPr>
            <a:r>
              <a:rPr lang="en-US" sz="1200">
                <a:solidFill>
                  <a:srgbClr val="002060"/>
                </a:solidFill>
              </a:rPr>
              <a:t>Flexible architecture to support API integration into any solution</a:t>
            </a: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FBO, DPG, FX</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 workflow tool to create new</a:t>
            </a:r>
          </a:p>
        </p:txBody>
      </p:sp>
      <p:sp>
        <p:nvSpPr>
          <p:cNvPr id="6" name="Round Same Side Corner Rectangle 5">
            <a:extLst>
              <a:ext uri="{FF2B5EF4-FFF2-40B4-BE49-F238E27FC236}">
                <a16:creationId xmlns:a16="http://schemas.microsoft.com/office/drawing/2014/main" id="{31C966E5-79E8-7694-6E79-764EFE20346C}"/>
              </a:ext>
            </a:extLst>
          </p:cNvPr>
          <p:cNvSpPr/>
          <p:nvPr/>
        </p:nvSpPr>
        <p:spPr>
          <a:xfrm>
            <a:off x="166840" y="1335722"/>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Centralized Workflow Engine</a:t>
            </a:r>
          </a:p>
        </p:txBody>
      </p:sp>
      <p:pic>
        <p:nvPicPr>
          <p:cNvPr id="10" name="Content Placeholder 11">
            <a:extLst>
              <a:ext uri="{FF2B5EF4-FFF2-40B4-BE49-F238E27FC236}">
                <a16:creationId xmlns:a16="http://schemas.microsoft.com/office/drawing/2014/main" id="{2683E84C-A50E-322A-82AA-9654921B176F}"/>
              </a:ext>
            </a:extLst>
          </p:cNvPr>
          <p:cNvPicPr>
            <a:picLocks noGrp="1" noChangeAspect="1"/>
          </p:cNvPicPr>
          <p:nvPr>
            <p:ph idx="1"/>
          </p:nvPr>
        </p:nvPicPr>
        <p:blipFill>
          <a:blip r:embed="rId2"/>
          <a:stretch>
            <a:fillRect/>
          </a:stretch>
        </p:blipFill>
        <p:spPr>
          <a:xfrm>
            <a:off x="3454819" y="1335721"/>
            <a:ext cx="8313557" cy="4118021"/>
          </a:xfrm>
          <a:prstGeom prst="rect">
            <a:avLst/>
          </a:prstGeom>
        </p:spPr>
      </p:pic>
    </p:spTree>
    <p:extLst>
      <p:ext uri="{BB962C8B-B14F-4D97-AF65-F5344CB8AC3E}">
        <p14:creationId xmlns:p14="http://schemas.microsoft.com/office/powerpoint/2010/main" val="81262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72948" y="160106"/>
            <a:ext cx="10972800" cy="467360"/>
          </a:xfrm>
        </p:spPr>
        <p:txBody>
          <a:bodyPr/>
          <a:lstStyle/>
          <a:p>
            <a:r>
              <a:rPr lang="en-US">
                <a:cs typeface="Arial"/>
              </a:rPr>
              <a:t>Document Management</a:t>
            </a:r>
          </a:p>
        </p:txBody>
      </p:sp>
      <p:sp>
        <p:nvSpPr>
          <p:cNvPr id="4" name="Rounded Rectangle 3">
            <a:extLst>
              <a:ext uri="{FF2B5EF4-FFF2-40B4-BE49-F238E27FC236}">
                <a16:creationId xmlns:a16="http://schemas.microsoft.com/office/drawing/2014/main" id="{91B48691-1CA1-CBC5-35DB-494FBBBCE39F}"/>
              </a:ext>
            </a:extLst>
          </p:cNvPr>
          <p:cNvSpPr/>
          <p:nvPr/>
        </p:nvSpPr>
        <p:spPr>
          <a:xfrm>
            <a:off x="140710" y="1642470"/>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upload/download documents for employee/client persona</a:t>
            </a:r>
          </a:p>
          <a:p>
            <a:pPr marL="171450" indent="-171450">
              <a:buFont typeface="Arial" panose="020B0604020202020204" pitchFamily="34" charset="0"/>
              <a:buChar char="•"/>
            </a:pPr>
            <a:r>
              <a:rPr lang="en-US" sz="1200">
                <a:solidFill>
                  <a:srgbClr val="002060"/>
                </a:solidFill>
              </a:rPr>
              <a:t>Configurable APIs to support multiple FileNet Doc Classes for various BLs</a:t>
            </a:r>
          </a:p>
          <a:p>
            <a:pPr marL="171450" indent="-171450">
              <a:buFont typeface="Arial" panose="020B0604020202020204" pitchFamily="34" charset="0"/>
              <a:buChar char="•"/>
            </a:pPr>
            <a:r>
              <a:rPr lang="en-US" sz="1200">
                <a:solidFill>
                  <a:srgbClr val="002060"/>
                </a:solidFill>
              </a:rPr>
              <a:t>Ability for employee/client to collaborate for document collection/review/approvals</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FX</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Integrate with CMOD doc repository for DPG use case</a:t>
            </a: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6" name="Round Same Side Corner Rectangle 5">
            <a:extLst>
              <a:ext uri="{FF2B5EF4-FFF2-40B4-BE49-F238E27FC236}">
                <a16:creationId xmlns:a16="http://schemas.microsoft.com/office/drawing/2014/main" id="{45C18C25-0C4D-7575-536E-66FB3F385E9D}"/>
              </a:ext>
            </a:extLst>
          </p:cNvPr>
          <p:cNvSpPr/>
          <p:nvPr/>
        </p:nvSpPr>
        <p:spPr>
          <a:xfrm>
            <a:off x="144264" y="1028970"/>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Document Management</a:t>
            </a:r>
          </a:p>
        </p:txBody>
      </p:sp>
      <p:pic>
        <p:nvPicPr>
          <p:cNvPr id="9" name="Content Placeholder 8">
            <a:extLst>
              <a:ext uri="{FF2B5EF4-FFF2-40B4-BE49-F238E27FC236}">
                <a16:creationId xmlns:a16="http://schemas.microsoft.com/office/drawing/2014/main" id="{9531B28B-88C9-E6A1-D041-0CC9B0DD3163}"/>
              </a:ext>
            </a:extLst>
          </p:cNvPr>
          <p:cNvPicPr>
            <a:picLocks noGrp="1" noChangeAspect="1"/>
          </p:cNvPicPr>
          <p:nvPr>
            <p:ph idx="1"/>
          </p:nvPr>
        </p:nvPicPr>
        <p:blipFill>
          <a:blip r:embed="rId2"/>
          <a:stretch>
            <a:fillRect/>
          </a:stretch>
        </p:blipFill>
        <p:spPr>
          <a:xfrm>
            <a:off x="3441340" y="1056658"/>
            <a:ext cx="5245460" cy="3031256"/>
          </a:xfrm>
          <a:prstGeom prst="rect">
            <a:avLst/>
          </a:prstGeom>
        </p:spPr>
      </p:pic>
      <p:pic>
        <p:nvPicPr>
          <p:cNvPr id="10" name="Picture 9">
            <a:extLst>
              <a:ext uri="{FF2B5EF4-FFF2-40B4-BE49-F238E27FC236}">
                <a16:creationId xmlns:a16="http://schemas.microsoft.com/office/drawing/2014/main" id="{053FF468-E773-DB33-4B7B-43A6EC49DE88}"/>
              </a:ext>
            </a:extLst>
          </p:cNvPr>
          <p:cNvPicPr>
            <a:picLocks noChangeAspect="1"/>
          </p:cNvPicPr>
          <p:nvPr/>
        </p:nvPicPr>
        <p:blipFill>
          <a:blip r:embed="rId3"/>
          <a:stretch>
            <a:fillRect/>
          </a:stretch>
        </p:blipFill>
        <p:spPr>
          <a:xfrm>
            <a:off x="3507547" y="4155858"/>
            <a:ext cx="4674134" cy="1952765"/>
          </a:xfrm>
          <a:prstGeom prst="rect">
            <a:avLst/>
          </a:prstGeom>
        </p:spPr>
      </p:pic>
      <p:pic>
        <p:nvPicPr>
          <p:cNvPr id="11" name="Picture 10">
            <a:extLst>
              <a:ext uri="{FF2B5EF4-FFF2-40B4-BE49-F238E27FC236}">
                <a16:creationId xmlns:a16="http://schemas.microsoft.com/office/drawing/2014/main" id="{37D45836-173C-3763-675C-9D04906C4390}"/>
              </a:ext>
            </a:extLst>
          </p:cNvPr>
          <p:cNvPicPr>
            <a:picLocks noChangeAspect="1"/>
          </p:cNvPicPr>
          <p:nvPr/>
        </p:nvPicPr>
        <p:blipFill>
          <a:blip r:embed="rId4"/>
          <a:stretch>
            <a:fillRect/>
          </a:stretch>
        </p:blipFill>
        <p:spPr>
          <a:xfrm>
            <a:off x="7600319" y="3654097"/>
            <a:ext cx="4292575" cy="1589030"/>
          </a:xfrm>
          <a:prstGeom prst="rect">
            <a:avLst/>
          </a:prstGeom>
        </p:spPr>
      </p:pic>
    </p:spTree>
    <p:extLst>
      <p:ext uri="{BB962C8B-B14F-4D97-AF65-F5344CB8AC3E}">
        <p14:creationId xmlns:p14="http://schemas.microsoft.com/office/powerpoint/2010/main" val="266442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7">
            <a:extLst>
              <a:ext uri="{FF2B5EF4-FFF2-40B4-BE49-F238E27FC236}">
                <a16:creationId xmlns:a16="http://schemas.microsoft.com/office/drawing/2014/main" id="{1ABED0CF-AF19-6B4F-CB08-1DB068605917}"/>
              </a:ext>
            </a:extLst>
          </p:cNvPr>
          <p:cNvGraphicFramePr>
            <a:graphicFrameLocks/>
          </p:cNvGraphicFramePr>
          <p:nvPr>
            <p:extLst>
              <p:ext uri="{D42A27DB-BD31-4B8C-83A1-F6EECF244321}">
                <p14:modId xmlns:p14="http://schemas.microsoft.com/office/powerpoint/2010/main" val="342920640"/>
              </p:ext>
            </p:extLst>
          </p:nvPr>
        </p:nvGraphicFramePr>
        <p:xfrm>
          <a:off x="223739" y="805163"/>
          <a:ext cx="11619073" cy="3021219"/>
        </p:xfrm>
        <a:graphic>
          <a:graphicData uri="http://schemas.openxmlformats.org/drawingml/2006/table">
            <a:tbl>
              <a:tblPr firstRow="1" bandRow="1"/>
              <a:tblGrid>
                <a:gridCol w="948113">
                  <a:extLst>
                    <a:ext uri="{9D8B030D-6E8A-4147-A177-3AD203B41FA5}">
                      <a16:colId xmlns:a16="http://schemas.microsoft.com/office/drawing/2014/main" val="3853064189"/>
                    </a:ext>
                  </a:extLst>
                </a:gridCol>
                <a:gridCol w="2308195">
                  <a:extLst>
                    <a:ext uri="{9D8B030D-6E8A-4147-A177-3AD203B41FA5}">
                      <a16:colId xmlns:a16="http://schemas.microsoft.com/office/drawing/2014/main" val="4178319053"/>
                    </a:ext>
                  </a:extLst>
                </a:gridCol>
                <a:gridCol w="665825">
                  <a:extLst>
                    <a:ext uri="{9D8B030D-6E8A-4147-A177-3AD203B41FA5}">
                      <a16:colId xmlns:a16="http://schemas.microsoft.com/office/drawing/2014/main" val="3348385405"/>
                    </a:ext>
                  </a:extLst>
                </a:gridCol>
                <a:gridCol w="488272">
                  <a:extLst>
                    <a:ext uri="{9D8B030D-6E8A-4147-A177-3AD203B41FA5}">
                      <a16:colId xmlns:a16="http://schemas.microsoft.com/office/drawing/2014/main" val="1294923729"/>
                    </a:ext>
                  </a:extLst>
                </a:gridCol>
                <a:gridCol w="2148396">
                  <a:extLst>
                    <a:ext uri="{9D8B030D-6E8A-4147-A177-3AD203B41FA5}">
                      <a16:colId xmlns:a16="http://schemas.microsoft.com/office/drawing/2014/main" val="2244740046"/>
                    </a:ext>
                  </a:extLst>
                </a:gridCol>
                <a:gridCol w="2894120">
                  <a:extLst>
                    <a:ext uri="{9D8B030D-6E8A-4147-A177-3AD203B41FA5}">
                      <a16:colId xmlns:a16="http://schemas.microsoft.com/office/drawing/2014/main" val="3544801265"/>
                    </a:ext>
                  </a:extLst>
                </a:gridCol>
                <a:gridCol w="2166152">
                  <a:extLst>
                    <a:ext uri="{9D8B030D-6E8A-4147-A177-3AD203B41FA5}">
                      <a16:colId xmlns:a16="http://schemas.microsoft.com/office/drawing/2014/main" val="4046982200"/>
                    </a:ext>
                  </a:extLst>
                </a:gridCol>
              </a:tblGrid>
              <a:tr h="323349">
                <a:tc>
                  <a:txBody>
                    <a:bodyPr/>
                    <a:lstStyle/>
                    <a:p>
                      <a:r>
                        <a:rPr lang="en-US" sz="1400"/>
                        <a:t>Features</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a:t>Capability</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a:t>Reuse</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p>
                      <a:r>
                        <a:rPr lang="en-US" sz="1100"/>
                        <a:t>Core</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a:t>BL Use</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400"/>
                        <a:t>Description</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7E6E6"/>
                    </a:solidFill>
                  </a:tcPr>
                </a:tc>
                <a:tc>
                  <a:txBody>
                    <a:bodyPr/>
                    <a:lstStyle/>
                    <a:p>
                      <a:pPr lvl="0">
                        <a:buNone/>
                      </a:pPr>
                      <a:endParaRPr lang="en-US" sz="14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solidFill>
                      <a:srgbClr val="E7E6E6"/>
                    </a:solidFill>
                  </a:tcPr>
                </a:tc>
                <a:extLst>
                  <a:ext uri="{0D108BD9-81ED-4DB2-BD59-A6C34878D82A}">
                    <a16:rowId xmlns:a16="http://schemas.microsoft.com/office/drawing/2014/main" val="826133497"/>
                  </a:ext>
                </a:extLst>
              </a:tr>
              <a:tr h="385410">
                <a:tc rowSpan="3">
                  <a:txBody>
                    <a:bodyPr/>
                    <a:lstStyle/>
                    <a:p>
                      <a:r>
                        <a:rPr lang="en-US" sz="1000"/>
                        <a:t>Shared Enterprise Capabilities</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buNone/>
                      </a:pPr>
                      <a:r>
                        <a:rPr lang="en-US" sz="1000" kern="1200">
                          <a:solidFill>
                            <a:schemeClr val="tx1"/>
                          </a:solidFill>
                          <a:latin typeface="Calibri" panose="020F0502020204030204"/>
                          <a:ea typeface="+mn-ea"/>
                          <a:cs typeface="+mn-cs"/>
                        </a:rPr>
                        <a:t>User Provisioning Roles/Privileges </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Med</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a:lnSpc>
                          <a:spcPct val="100000"/>
                        </a:lnSpc>
                        <a:spcBef>
                          <a:spcPts val="0"/>
                        </a:spcBef>
                        <a:spcAft>
                          <a:spcPts val="0"/>
                        </a:spcAft>
                        <a:buClr>
                          <a:srgbClr val="0C2074"/>
                        </a:buClr>
                        <a:buFont typeface="Arial,Sans-Serif"/>
                        <a:buNone/>
                      </a:pPr>
                      <a:r>
                        <a:rPr lang="en-US" sz="1000" kern="1200" noProof="0">
                          <a:solidFill>
                            <a:schemeClr val="tx1"/>
                          </a:solidFill>
                          <a:latin typeface="Calibri" panose="020F0502020204030204"/>
                          <a:ea typeface="+mn-ea"/>
                          <a:cs typeface="+mn-cs"/>
                        </a:rPr>
                        <a:t>Provision client’s users for onboarding events  Employee provisioning using LDAP groups</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r>
                        <a:rPr lang="en-US" sz="1000"/>
                        <a:t>User provisioning for Singlepoint OU</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4117573824"/>
                  </a:ext>
                </a:extLst>
              </a:tr>
              <a:tr h="385410">
                <a:tc vMerge="1">
                  <a:txBody>
                    <a:bodyPr/>
                    <a:lstStyle/>
                    <a:p>
                      <a:pPr lvl="0">
                        <a:buNone/>
                      </a:pPr>
                      <a:r>
                        <a:rPr lang="en-US" sz="1000"/>
                        <a:t>Shared Enterprise Capabilities</a:t>
                      </a:r>
                    </a:p>
                  </a:txBody>
                  <a:tcPr marL="76292" marR="76292" marT="38147" marB="38147" anchor="ctr">
                    <a:lnL w="12700">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r>
                        <a:rPr lang="en-US" sz="1000"/>
                        <a:t>KYC </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r>
                        <a:rPr lang="en-US" sz="1000"/>
                        <a:t>High</a:t>
                      </a:r>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r>
                        <a:rPr lang="en-US" sz="1000" b="0" i="0" u="none" strike="noStrike" noProof="0">
                          <a:solidFill>
                            <a:schemeClr val="tx1"/>
                          </a:solidFill>
                          <a:latin typeface="Arial"/>
                        </a:rPr>
                        <a:t>Search, retrieve and create KYC profile</a:t>
                      </a:r>
                      <a:endParaRPr lang="en-US"/>
                    </a:p>
                  </a:txBody>
                  <a:tcPr marL="76292" marR="76292" marT="38147" marB="381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tc>
                  <a:txBody>
                    <a:bodyPr/>
                    <a:lstStyle/>
                    <a:p>
                      <a:pPr lvl="0">
                        <a:buNone/>
                      </a:pPr>
                      <a:r>
                        <a:rPr lang="en-US" sz="1000"/>
                        <a:t>Integrate into OneKYC</a:t>
                      </a:r>
                      <a:endParaRPr lang="en-US" sz="1000" err="1"/>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cap="flat" cmpd="sng" algn="ctr">
                      <a:solidFill>
                        <a:sysClr val="windowText" lastClr="000000"/>
                      </a:solidFill>
                      <a:prstDash val="solid"/>
                      <a:round/>
                      <a:headEnd type="none" w="med" len="med"/>
                      <a:tailEnd type="none" w="med" len="med"/>
                    </a:lnT>
                    <a:lnB w="12700">
                      <a:solidFill>
                        <a:sysClr val="windowText" lastClr="000000"/>
                      </a:solidFill>
                    </a:lnB>
                    <a:lnTlToBr w="0">
                      <a:noFill/>
                    </a:lnTlToBr>
                    <a:lnBlToTr w="0">
                      <a:noFill/>
                    </a:lnBlToTr>
                    <a:noFill/>
                  </a:tcPr>
                </a:tc>
                <a:extLst>
                  <a:ext uri="{0D108BD9-81ED-4DB2-BD59-A6C34878D82A}">
                    <a16:rowId xmlns:a16="http://schemas.microsoft.com/office/drawing/2014/main" val="950326028"/>
                  </a:ext>
                </a:extLst>
              </a:tr>
              <a:tr h="385410">
                <a:tc vMerge="1">
                  <a:txBody>
                    <a:bodyPr/>
                    <a:lstStyle/>
                    <a:p>
                      <a:r>
                        <a:rPr lang="en-US" sz="1000"/>
                        <a:t>Shared Enterprise Capabilities</a:t>
                      </a:r>
                    </a:p>
                  </a:txBody>
                  <a:tcPr marL="76292" marR="76292" marT="38147" marB="38147" anchor="ctr">
                    <a:lnL w="12700">
                      <a:solidFill>
                        <a:sysClr val="windowText" lastClr="000000"/>
                      </a:solidFill>
                    </a:lnL>
                    <a:lnR w="12700">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noFill/>
                  </a:tcPr>
                </a:tc>
                <a:tc>
                  <a:txBody>
                    <a:bodyPr/>
                    <a:lstStyle/>
                    <a:p>
                      <a:pPr lvl="0">
                        <a:buNone/>
                      </a:pPr>
                      <a:r>
                        <a:rPr lang="en-US" sz="1000"/>
                        <a:t>Communication</a:t>
                      </a:r>
                    </a:p>
                  </a:txBody>
                  <a:tcPr marL="76292" marR="76292" marT="38147" marB="38147" anchor="ctr">
                    <a:lnL w="12700" cap="flat" cmpd="sng" algn="ctr">
                      <a:solidFill>
                        <a:sysClr val="windowText" lastClr="000000"/>
                      </a:solidFill>
                      <a:prstDash val="solid"/>
                      <a:round/>
                      <a:headEnd type="none" w="med" len="med"/>
                      <a:tailEnd type="none" w="med" len="med"/>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r>
                        <a:rPr lang="en-US" sz="1000"/>
                        <a:t>Med</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r>
                        <a:rPr lang="en-US" sz="1000" b="0" i="0" u="none" strike="noStrike" noProof="0">
                          <a:solidFill>
                            <a:srgbClr val="0C2074"/>
                          </a:solidFill>
                          <a:latin typeface="Calibri"/>
                        </a:rPr>
                        <a:t>Integrate with enterprise Communication hub to support client communications</a:t>
                      </a:r>
                      <a:endParaRPr lang="en-US"/>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tc>
                  <a:txBody>
                    <a:bodyPr/>
                    <a:lstStyle/>
                    <a:p>
                      <a:pPr lvl="0">
                        <a:buNone/>
                      </a:pPr>
                      <a:endParaRPr lang="en-US" sz="10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4215008882"/>
                  </a:ext>
                </a:extLst>
              </a:tr>
              <a:tr h="385410">
                <a:tc rowSpan="3">
                  <a:txBody>
                    <a:bodyPr/>
                    <a:lstStyle/>
                    <a:p>
                      <a:r>
                        <a:rPr lang="en-US" sz="1000"/>
                        <a:t>SOR Integrations</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Common Integrations e.g., Fee/Billing systems/ SWP</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Med</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Fetch common fee schedules and track changes, Advantage Fee</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endParaRPr lang="en-US" sz="1000"/>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960981056"/>
                  </a:ext>
                </a:extLst>
              </a:tr>
              <a:tr h="385410">
                <a:tc vMerge="1">
                  <a:txBody>
                    <a:bodyPr/>
                    <a:lstStyle/>
                    <a:p>
                      <a:r>
                        <a:rPr lang="en-US" sz="1000"/>
                        <a:t>SOR Integrations</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Business Line (BL) specific System integrations</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Low</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Automate setups in downstream systems (10+)</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r>
                        <a:rPr lang="en-US" sz="1000"/>
                        <a:t>Additional BL SOR's</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4267009262"/>
                  </a:ext>
                </a:extLst>
              </a:tr>
              <a:tr h="385410">
                <a:tc vMerge="1">
                  <a:txBody>
                    <a:bodyPr/>
                    <a:lstStyle/>
                    <a:p>
                      <a:r>
                        <a:rPr lang="en-US" sz="1000"/>
                        <a:t>SOR Integrations</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buNone/>
                      </a:pPr>
                      <a:r>
                        <a:rPr lang="en-US" sz="1000"/>
                        <a:t>Salesforce Integration</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Push and Pull data from Salesforce</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p>
                      <a:pPr lvl="0">
                        <a:buNone/>
                      </a:pPr>
                      <a:r>
                        <a:rPr lang="en-US" sz="1000"/>
                        <a:t>Additional salesforce instances </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283038291"/>
                  </a:ext>
                </a:extLst>
              </a:tr>
              <a:tr h="385410">
                <a:tc>
                  <a:txBody>
                    <a:bodyPr/>
                    <a:lstStyle/>
                    <a:p>
                      <a:r>
                        <a:rPr lang="en-US" sz="1000"/>
                        <a:t>Data &amp; Analytics</a:t>
                      </a:r>
                    </a:p>
                  </a:txBody>
                  <a:tcPr marL="76292" marR="76292" marT="38147" marB="38147" anchor="ctr">
                    <a:lnL w="12700" cmpd="sng">
                      <a:solidFill>
                        <a:sysClr val="windowText" lastClr="000000"/>
                      </a:solidFill>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Web analytics – Adobe Analytics/Quantum Metric</a:t>
                      </a:r>
                    </a:p>
                  </a:txBody>
                  <a:tcPr marL="76292" marR="76292" marT="38147" marB="38147"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sz="1000"/>
                        <a:t>High</a:t>
                      </a:r>
                    </a:p>
                  </a:txBody>
                  <a:tcPr marL="76292" marR="76292" marT="38147" marB="38147"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76292" marR="76292" marT="38147" marB="38147">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sz="1000"/>
                    </a:p>
                  </a:txBody>
                  <a:tcPr marL="76292" marR="76292" marT="38147" marB="38147">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t>Reporting, visualizations, and analysis of user behavior/application usage</a:t>
                      </a:r>
                    </a:p>
                  </a:txBody>
                  <a:tcPr marL="76292" marR="76292" marT="38147" marB="38147"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100000"/>
                        </a:lnSpc>
                        <a:spcBef>
                          <a:spcPts val="0"/>
                        </a:spcBef>
                        <a:spcAft>
                          <a:spcPts val="0"/>
                        </a:spcAft>
                        <a:buNone/>
                      </a:pPr>
                      <a:r>
                        <a:rPr lang="en-US" sz="1000"/>
                        <a:t>Standard process mining reports</a:t>
                      </a:r>
                    </a:p>
                  </a:txBody>
                  <a:tcPr marL="76292" marR="76292" marT="38147" marB="38147" anchor="ctr">
                    <a:lnL w="12700">
                      <a:solidFill>
                        <a:sysClr val="windowText" lastClr="000000"/>
                      </a:solidFill>
                    </a:lnL>
                    <a:lnR w="12700">
                      <a:solidFill>
                        <a:sysClr val="windowText" lastClr="000000"/>
                      </a:solidFill>
                    </a:lnR>
                    <a:lnT w="12700">
                      <a:solidFill>
                        <a:sysClr val="windowText" lastClr="000000"/>
                      </a:solidFill>
                    </a:lnT>
                    <a:lnB w="12700">
                      <a:solidFill>
                        <a:sysClr val="windowText" lastClr="000000"/>
                      </a:solidFill>
                    </a:lnB>
                    <a:lnTlToBr w="0">
                      <a:noFill/>
                    </a:lnTlToBr>
                    <a:lnBlToTr w="0">
                      <a:noFill/>
                    </a:lnBlToTr>
                    <a:noFill/>
                  </a:tcPr>
                </a:tc>
                <a:extLst>
                  <a:ext uri="{0D108BD9-81ED-4DB2-BD59-A6C34878D82A}">
                    <a16:rowId xmlns:a16="http://schemas.microsoft.com/office/drawing/2014/main" val="1252573131"/>
                  </a:ext>
                </a:extLst>
              </a:tr>
            </a:tbl>
          </a:graphicData>
        </a:graphic>
      </p:graphicFrame>
      <p:sp>
        <p:nvSpPr>
          <p:cNvPr id="13" name="Rectangle 12">
            <a:extLst>
              <a:ext uri="{FF2B5EF4-FFF2-40B4-BE49-F238E27FC236}">
                <a16:creationId xmlns:a16="http://schemas.microsoft.com/office/drawing/2014/main" id="{C403380D-9ED7-D1D8-762C-44D445437521}"/>
              </a:ext>
            </a:extLst>
          </p:cNvPr>
          <p:cNvSpPr/>
          <p:nvPr/>
        </p:nvSpPr>
        <p:spPr>
          <a:xfrm>
            <a:off x="839774" y="5946685"/>
            <a:ext cx="562990" cy="182880"/>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GFS</a:t>
            </a: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417D29D-122F-4CC5-3DEA-5C8B8E72C111}"/>
              </a:ext>
            </a:extLst>
          </p:cNvPr>
          <p:cNvSpPr/>
          <p:nvPr/>
        </p:nvSpPr>
        <p:spPr>
          <a:xfrm>
            <a:off x="1455808" y="5946685"/>
            <a:ext cx="56299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GCT</a:t>
            </a:r>
          </a:p>
        </p:txBody>
      </p:sp>
      <p:sp>
        <p:nvSpPr>
          <p:cNvPr id="15" name="Rectangle 14">
            <a:extLst>
              <a:ext uri="{FF2B5EF4-FFF2-40B4-BE49-F238E27FC236}">
                <a16:creationId xmlns:a16="http://schemas.microsoft.com/office/drawing/2014/main" id="{B220547E-3787-825C-47F9-6D3CD3C3BA23}"/>
              </a:ext>
            </a:extLst>
          </p:cNvPr>
          <p:cNvSpPr/>
          <p:nvPr/>
        </p:nvSpPr>
        <p:spPr>
          <a:xfrm>
            <a:off x="223739" y="5951390"/>
            <a:ext cx="562991" cy="182880"/>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prstClr val="white"/>
                </a:solidFill>
                <a:effectLst/>
                <a:uLnTx/>
                <a:uFillTx/>
                <a:latin typeface="Calibri" panose="020F0502020204030204"/>
                <a:ea typeface="+mn-ea"/>
                <a:cs typeface="+mn-cs"/>
              </a:rPr>
              <a:t>IT&amp;C</a:t>
            </a:r>
          </a:p>
        </p:txBody>
      </p:sp>
      <p:sp>
        <p:nvSpPr>
          <p:cNvPr id="18" name="Rectangle 17">
            <a:extLst>
              <a:ext uri="{FF2B5EF4-FFF2-40B4-BE49-F238E27FC236}">
                <a16:creationId xmlns:a16="http://schemas.microsoft.com/office/drawing/2014/main" id="{BBE4AC97-4F3A-E5E8-FB78-2A3EA1A75889}"/>
              </a:ext>
            </a:extLst>
          </p:cNvPr>
          <p:cNvSpPr/>
          <p:nvPr/>
        </p:nvSpPr>
        <p:spPr>
          <a:xfrm>
            <a:off x="4666366" y="1215617"/>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36A452-9EDA-E854-D358-90AC31775695}"/>
              </a:ext>
            </a:extLst>
          </p:cNvPr>
          <p:cNvSpPr/>
          <p:nvPr/>
        </p:nvSpPr>
        <p:spPr>
          <a:xfrm>
            <a:off x="4919065" y="1215617"/>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E0BAE38-FE21-C595-58E0-B98B34794438}"/>
              </a:ext>
            </a:extLst>
          </p:cNvPr>
          <p:cNvSpPr/>
          <p:nvPr/>
        </p:nvSpPr>
        <p:spPr>
          <a:xfrm>
            <a:off x="4927942" y="2336942"/>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869E1B1-C80F-501F-F3BC-F7E5F3FADA46}"/>
              </a:ext>
            </a:extLst>
          </p:cNvPr>
          <p:cNvSpPr/>
          <p:nvPr/>
        </p:nvSpPr>
        <p:spPr>
          <a:xfrm>
            <a:off x="4675243" y="2740620"/>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66AED8D-ADCC-56A4-C2F1-875FEFA068DE}"/>
              </a:ext>
            </a:extLst>
          </p:cNvPr>
          <p:cNvSpPr/>
          <p:nvPr/>
        </p:nvSpPr>
        <p:spPr>
          <a:xfrm>
            <a:off x="4927942" y="2740620"/>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370325A9-AD38-8DF4-041B-C91C16DB5597}"/>
              </a:ext>
            </a:extLst>
          </p:cNvPr>
          <p:cNvSpPr/>
          <p:nvPr/>
        </p:nvSpPr>
        <p:spPr>
          <a:xfrm>
            <a:off x="4679946" y="3118725"/>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EF4E4F5-9495-C6E7-EC99-0CA2089301E7}"/>
              </a:ext>
            </a:extLst>
          </p:cNvPr>
          <p:cNvSpPr/>
          <p:nvPr/>
        </p:nvSpPr>
        <p:spPr>
          <a:xfrm>
            <a:off x="4932645" y="3118725"/>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728E014-ADB6-42ED-FF6E-DD4DD4E404B6}"/>
              </a:ext>
            </a:extLst>
          </p:cNvPr>
          <p:cNvSpPr/>
          <p:nvPr/>
        </p:nvSpPr>
        <p:spPr>
          <a:xfrm>
            <a:off x="5189939" y="3118725"/>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E87EFA-39E0-9B61-53C6-F20FEF80E070}"/>
              </a:ext>
            </a:extLst>
          </p:cNvPr>
          <p:cNvSpPr/>
          <p:nvPr/>
        </p:nvSpPr>
        <p:spPr>
          <a:xfrm>
            <a:off x="4665835" y="3517296"/>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FBDD698-AD27-54BC-4F8D-E578CD27615A}"/>
              </a:ext>
            </a:extLst>
          </p:cNvPr>
          <p:cNvSpPr/>
          <p:nvPr/>
        </p:nvSpPr>
        <p:spPr>
          <a:xfrm>
            <a:off x="4918534" y="3517296"/>
            <a:ext cx="210312" cy="210312"/>
          </a:xfrm>
          <a:prstGeom prst="rect">
            <a:avLst/>
          </a:prstGeom>
          <a:solidFill>
            <a:srgbClr val="4472C4"/>
          </a:solidFill>
          <a:ln w="12700" cap="flat" cmpd="sng" algn="ctr">
            <a:noFill/>
            <a:prstDash val="solid"/>
            <a:miter lim="800000"/>
          </a:ln>
          <a:effectLst/>
        </p:spPr>
        <p:txBody>
          <a:bodyPr lIns="91440" tIns="45720" rIns="91440" bIns="45720" rtlCol="0" anchor="ctr"/>
          <a:lstStyle/>
          <a:p>
            <a:pPr algn="ctr" defTabSz="685800">
              <a:defRPr/>
            </a:pPr>
            <a:endParaRPr lang="en-US" sz="800" b="0" i="0" u="none" strike="noStrike" kern="0" cap="none" spc="0" normalizeH="0" baseline="0" noProof="0">
              <a:ln>
                <a:noFill/>
              </a:ln>
              <a:effectLst/>
              <a:uLnTx/>
              <a:uFillTx/>
              <a:latin typeface="Calibri" panose="020F0502020204030204"/>
              <a:cs typeface="Calibri"/>
            </a:endParaRPr>
          </a:p>
        </p:txBody>
      </p:sp>
      <p:sp>
        <p:nvSpPr>
          <p:cNvPr id="30" name="Rectangle 29">
            <a:extLst>
              <a:ext uri="{FF2B5EF4-FFF2-40B4-BE49-F238E27FC236}">
                <a16:creationId xmlns:a16="http://schemas.microsoft.com/office/drawing/2014/main" id="{AE495CA3-D111-C9C3-1D09-3209CE56F34C}"/>
              </a:ext>
            </a:extLst>
          </p:cNvPr>
          <p:cNvSpPr/>
          <p:nvPr/>
        </p:nvSpPr>
        <p:spPr>
          <a:xfrm>
            <a:off x="5175828" y="3517296"/>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90EFFBD-69D3-57AC-6652-5D22A171EF96}"/>
              </a:ext>
            </a:extLst>
          </p:cNvPr>
          <p:cNvSpPr/>
          <p:nvPr/>
        </p:nvSpPr>
        <p:spPr>
          <a:xfrm>
            <a:off x="2071670" y="5946685"/>
            <a:ext cx="562990" cy="182880"/>
          </a:xfrm>
          <a:prstGeom prst="rect">
            <a:avLst/>
          </a:prstGeom>
          <a:solidFill>
            <a:schemeClr val="accent5">
              <a:lumMod val="60000"/>
              <a:lumOff val="40000"/>
            </a:schemeClr>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Arial"/>
              </a:rPr>
              <a:t>PT</a:t>
            </a:r>
          </a:p>
        </p:txBody>
      </p:sp>
      <p:sp>
        <p:nvSpPr>
          <p:cNvPr id="44" name="Rectangle 43">
            <a:extLst>
              <a:ext uri="{FF2B5EF4-FFF2-40B4-BE49-F238E27FC236}">
                <a16:creationId xmlns:a16="http://schemas.microsoft.com/office/drawing/2014/main" id="{98BE5DAD-124E-78A0-B444-DECCBF4B64C9}"/>
              </a:ext>
            </a:extLst>
          </p:cNvPr>
          <p:cNvSpPr/>
          <p:nvPr/>
        </p:nvSpPr>
        <p:spPr>
          <a:xfrm>
            <a:off x="5405719" y="1215617"/>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9D8752D-7939-D97C-6BD8-9F201878BBF3}"/>
              </a:ext>
            </a:extLst>
          </p:cNvPr>
          <p:cNvSpPr/>
          <p:nvPr/>
        </p:nvSpPr>
        <p:spPr>
          <a:xfrm>
            <a:off x="5423932" y="3517296"/>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0465DEAC-0675-2375-41C8-C81F3E17AA29}"/>
              </a:ext>
            </a:extLst>
          </p:cNvPr>
          <p:cNvSpPr/>
          <p:nvPr/>
        </p:nvSpPr>
        <p:spPr>
          <a:xfrm>
            <a:off x="5433340" y="2740620"/>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CD06C56-AA09-C1ED-C4A5-897FD70F095D}"/>
              </a:ext>
            </a:extLst>
          </p:cNvPr>
          <p:cNvSpPr/>
          <p:nvPr/>
        </p:nvSpPr>
        <p:spPr>
          <a:xfrm>
            <a:off x="5438043" y="3118725"/>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EB3A87E-B78E-62A2-5031-645ACDE3236F}"/>
              </a:ext>
            </a:extLst>
          </p:cNvPr>
          <p:cNvSpPr/>
          <p:nvPr/>
        </p:nvSpPr>
        <p:spPr>
          <a:xfrm>
            <a:off x="2678880" y="5956524"/>
            <a:ext cx="562990" cy="182880"/>
          </a:xfrm>
          <a:prstGeom prst="rect">
            <a:avLst/>
          </a:prstGeom>
          <a:solidFill>
            <a:srgbClr val="FFFF00"/>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accent1"/>
                </a:solidFill>
                <a:effectLst/>
                <a:uLnTx/>
                <a:uFillTx/>
                <a:latin typeface="Calibri" panose="020F0502020204030204"/>
                <a:ea typeface="+mn-ea"/>
                <a:cs typeface="Arial"/>
              </a:rPr>
              <a:t>MC</a:t>
            </a:r>
          </a:p>
        </p:txBody>
      </p:sp>
      <p:sp>
        <p:nvSpPr>
          <p:cNvPr id="52" name="Rectangle 51">
            <a:extLst>
              <a:ext uri="{FF2B5EF4-FFF2-40B4-BE49-F238E27FC236}">
                <a16:creationId xmlns:a16="http://schemas.microsoft.com/office/drawing/2014/main" id="{27E1A816-685F-AA61-1C3E-17DDBD49A7FD}"/>
              </a:ext>
            </a:extLst>
          </p:cNvPr>
          <p:cNvSpPr/>
          <p:nvPr/>
        </p:nvSpPr>
        <p:spPr>
          <a:xfrm>
            <a:off x="3294742" y="5946685"/>
            <a:ext cx="562990" cy="182880"/>
          </a:xfrm>
          <a:prstGeom prst="rect">
            <a:avLst/>
          </a:prstGeom>
          <a:solidFill>
            <a:srgbClr val="FFC2E8"/>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DPG</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sp>
        <p:nvSpPr>
          <p:cNvPr id="53" name="Rectangle 52">
            <a:extLst>
              <a:ext uri="{FF2B5EF4-FFF2-40B4-BE49-F238E27FC236}">
                <a16:creationId xmlns:a16="http://schemas.microsoft.com/office/drawing/2014/main" id="{BF0216D1-6C9D-3A1F-7BE9-CB0D987F55F1}"/>
              </a:ext>
            </a:extLst>
          </p:cNvPr>
          <p:cNvSpPr/>
          <p:nvPr/>
        </p:nvSpPr>
        <p:spPr>
          <a:xfrm>
            <a:off x="3910604" y="5946685"/>
            <a:ext cx="562990" cy="182880"/>
          </a:xfrm>
          <a:prstGeom prst="rect">
            <a:avLst/>
          </a:prstGeom>
          <a:solidFill>
            <a:srgbClr val="941651"/>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FBO</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sp>
        <p:nvSpPr>
          <p:cNvPr id="54" name="Rectangle 53">
            <a:extLst>
              <a:ext uri="{FF2B5EF4-FFF2-40B4-BE49-F238E27FC236}">
                <a16:creationId xmlns:a16="http://schemas.microsoft.com/office/drawing/2014/main" id="{D52D3B1D-60F7-A1CE-68CE-0C07A7AC8FE5}"/>
              </a:ext>
            </a:extLst>
          </p:cNvPr>
          <p:cNvSpPr/>
          <p:nvPr/>
        </p:nvSpPr>
        <p:spPr>
          <a:xfrm>
            <a:off x="4526466" y="5946359"/>
            <a:ext cx="562990" cy="182880"/>
          </a:xfrm>
          <a:prstGeom prst="rect">
            <a:avLst/>
          </a:prstGeom>
          <a:solidFill>
            <a:schemeClr val="accent2"/>
          </a:solidFill>
          <a:ln w="12700" cap="flat" cmpd="sng" algn="ctr">
            <a:noFill/>
            <a:prstDash val="solid"/>
            <a:miter lim="800000"/>
          </a:ln>
          <a:effectLst/>
        </p:spPr>
        <p:txBody>
          <a:bodyPr lIns="91440" tIns="45720" rIns="91440" bIns="4572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900" kern="0">
                <a:solidFill>
                  <a:prstClr val="white"/>
                </a:solidFill>
                <a:latin typeface="Calibri" panose="020F0502020204030204"/>
                <a:cs typeface="Arial"/>
              </a:rPr>
              <a:t>FX</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Arial"/>
            </a:endParaRPr>
          </a:p>
        </p:txBody>
      </p:sp>
      <p:sp>
        <p:nvSpPr>
          <p:cNvPr id="55" name="Rectangle 54">
            <a:extLst>
              <a:ext uri="{FF2B5EF4-FFF2-40B4-BE49-F238E27FC236}">
                <a16:creationId xmlns:a16="http://schemas.microsoft.com/office/drawing/2014/main" id="{5577B6F6-DD3E-AB57-50C2-E92A3051A208}"/>
              </a:ext>
            </a:extLst>
          </p:cNvPr>
          <p:cNvSpPr/>
          <p:nvPr/>
        </p:nvSpPr>
        <p:spPr>
          <a:xfrm>
            <a:off x="5675177" y="1215617"/>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AD8E5090-E353-B797-1167-66452982194C}"/>
              </a:ext>
            </a:extLst>
          </p:cNvPr>
          <p:cNvSpPr/>
          <p:nvPr/>
        </p:nvSpPr>
        <p:spPr>
          <a:xfrm>
            <a:off x="5693390" y="3517296"/>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B4C4615-3F90-39F8-6F99-9888F4EBA1E6}"/>
              </a:ext>
            </a:extLst>
          </p:cNvPr>
          <p:cNvSpPr/>
          <p:nvPr/>
        </p:nvSpPr>
        <p:spPr>
          <a:xfrm>
            <a:off x="5972256" y="2740425"/>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5A16B46-47D3-B463-E5B2-76EE5C44F881}"/>
              </a:ext>
            </a:extLst>
          </p:cNvPr>
          <p:cNvSpPr/>
          <p:nvPr/>
        </p:nvSpPr>
        <p:spPr>
          <a:xfrm>
            <a:off x="5962848" y="3508877"/>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33006C2D-0B99-8CEB-6835-D7F67BB19189}"/>
              </a:ext>
            </a:extLst>
          </p:cNvPr>
          <p:cNvSpPr/>
          <p:nvPr/>
        </p:nvSpPr>
        <p:spPr>
          <a:xfrm>
            <a:off x="6232837" y="1215617"/>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808539B2-B672-2F61-5742-E35ABDEC8A98}"/>
              </a:ext>
            </a:extLst>
          </p:cNvPr>
          <p:cNvSpPr/>
          <p:nvPr/>
        </p:nvSpPr>
        <p:spPr>
          <a:xfrm>
            <a:off x="6228075" y="3517296"/>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BDAC5556-A113-A69F-7089-CF91C0F864FB}"/>
              </a:ext>
            </a:extLst>
          </p:cNvPr>
          <p:cNvSpPr/>
          <p:nvPr/>
        </p:nvSpPr>
        <p:spPr>
          <a:xfrm>
            <a:off x="6237483" y="2740620"/>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E4AC967A-A5E2-5C42-4B68-09D5E89FEF5A}"/>
              </a:ext>
            </a:extLst>
          </p:cNvPr>
          <p:cNvSpPr/>
          <p:nvPr/>
        </p:nvSpPr>
        <p:spPr>
          <a:xfrm>
            <a:off x="6510757" y="1215617"/>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DA8DC0E-2003-9251-07F4-D1A671991152}"/>
              </a:ext>
            </a:extLst>
          </p:cNvPr>
          <p:cNvSpPr/>
          <p:nvPr/>
        </p:nvSpPr>
        <p:spPr>
          <a:xfrm>
            <a:off x="6505995" y="3517296"/>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53629E4-1680-255C-8E4F-0F87152CA96E}"/>
              </a:ext>
            </a:extLst>
          </p:cNvPr>
          <p:cNvSpPr/>
          <p:nvPr/>
        </p:nvSpPr>
        <p:spPr>
          <a:xfrm>
            <a:off x="6515403" y="2740620"/>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23C2FDB-92E1-D144-9051-33F5A3080005}"/>
              </a:ext>
            </a:extLst>
          </p:cNvPr>
          <p:cNvSpPr/>
          <p:nvPr/>
        </p:nvSpPr>
        <p:spPr>
          <a:xfrm>
            <a:off x="4665835" y="1984164"/>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98E865A6-067E-ECAE-2F7D-FF365C0955A4}"/>
              </a:ext>
            </a:extLst>
          </p:cNvPr>
          <p:cNvSpPr/>
          <p:nvPr/>
        </p:nvSpPr>
        <p:spPr>
          <a:xfrm>
            <a:off x="4918534" y="1984164"/>
            <a:ext cx="210312" cy="210312"/>
          </a:xfrm>
          <a:prstGeom prst="rect">
            <a:avLst/>
          </a:prstGeom>
          <a:solidFill>
            <a:srgbClr val="4472C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85C798A-7877-A829-8634-9BA674216A03}"/>
              </a:ext>
            </a:extLst>
          </p:cNvPr>
          <p:cNvSpPr/>
          <p:nvPr/>
        </p:nvSpPr>
        <p:spPr>
          <a:xfrm>
            <a:off x="5175828" y="1984164"/>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F0BB623-9571-F54D-E4C2-3CC72B2C3DF0}"/>
              </a:ext>
            </a:extLst>
          </p:cNvPr>
          <p:cNvSpPr/>
          <p:nvPr/>
        </p:nvSpPr>
        <p:spPr>
          <a:xfrm>
            <a:off x="5423932" y="1992388"/>
            <a:ext cx="210312" cy="210312"/>
          </a:xfrm>
          <a:prstGeom prst="rect">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3418B27-37FE-9E10-E1E8-9AEF65E84F97}"/>
              </a:ext>
            </a:extLst>
          </p:cNvPr>
          <p:cNvSpPr/>
          <p:nvPr/>
        </p:nvSpPr>
        <p:spPr>
          <a:xfrm>
            <a:off x="4678891" y="1602569"/>
            <a:ext cx="210312" cy="210312"/>
          </a:xfrm>
          <a:prstGeom prst="rect">
            <a:avLst/>
          </a:prstGeom>
          <a:solidFill>
            <a:srgbClr val="A5A5A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F55CD21-088F-9E27-F207-325BE2A4D4F3}"/>
              </a:ext>
            </a:extLst>
          </p:cNvPr>
          <p:cNvSpPr/>
          <p:nvPr/>
        </p:nvSpPr>
        <p:spPr>
          <a:xfrm>
            <a:off x="5188884" y="1602569"/>
            <a:ext cx="210312" cy="210312"/>
          </a:xfrm>
          <a:prstGeom prst="rect">
            <a:avLst/>
          </a:prstGeom>
          <a:solidFill>
            <a:srgbClr val="70AD47"/>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1996C83F-FFCE-A967-5688-738E76B3812B}"/>
              </a:ext>
            </a:extLst>
          </p:cNvPr>
          <p:cNvSpPr/>
          <p:nvPr/>
        </p:nvSpPr>
        <p:spPr>
          <a:xfrm>
            <a:off x="5706446" y="1610793"/>
            <a:ext cx="210312" cy="210312"/>
          </a:xfrm>
          <a:prstGeom prst="rect">
            <a:avLst/>
          </a:prstGeom>
          <a:solidFill>
            <a:srgbClr val="FFFF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5E260683-6C55-0B37-C926-DA0ED2DB5495}"/>
              </a:ext>
            </a:extLst>
          </p:cNvPr>
          <p:cNvSpPr/>
          <p:nvPr/>
        </p:nvSpPr>
        <p:spPr>
          <a:xfrm>
            <a:off x="5980135" y="1604310"/>
            <a:ext cx="210312" cy="210312"/>
          </a:xfrm>
          <a:prstGeom prst="rect">
            <a:avLst/>
          </a:prstGeom>
          <a:solidFill>
            <a:srgbClr val="FFC2E8"/>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417C059B-4BD9-0131-8CFA-7E084358DDE9}"/>
              </a:ext>
            </a:extLst>
          </p:cNvPr>
          <p:cNvSpPr/>
          <p:nvPr/>
        </p:nvSpPr>
        <p:spPr>
          <a:xfrm>
            <a:off x="6241131" y="1610793"/>
            <a:ext cx="210312" cy="210312"/>
          </a:xfrm>
          <a:prstGeom prst="rect">
            <a:avLst/>
          </a:prstGeom>
          <a:solidFill>
            <a:srgbClr val="94165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E48E941D-385D-5125-1DB5-EFCD34289C9E}"/>
              </a:ext>
            </a:extLst>
          </p:cNvPr>
          <p:cNvSpPr/>
          <p:nvPr/>
        </p:nvSpPr>
        <p:spPr>
          <a:xfrm>
            <a:off x="6519051" y="1610793"/>
            <a:ext cx="210312" cy="21031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Title 1">
            <a:extLst>
              <a:ext uri="{FF2B5EF4-FFF2-40B4-BE49-F238E27FC236}">
                <a16:creationId xmlns:a16="http://schemas.microsoft.com/office/drawing/2014/main" id="{FFB4AFE7-E10B-4878-71F0-A6E6A1E2E3E8}"/>
              </a:ext>
            </a:extLst>
          </p:cNvPr>
          <p:cNvSpPr txBox="1">
            <a:spLocks/>
          </p:cNvSpPr>
          <p:nvPr/>
        </p:nvSpPr>
        <p:spPr>
          <a:xfrm>
            <a:off x="98641" y="37613"/>
            <a:ext cx="10972800" cy="462749"/>
          </a:xfrm>
          <a:prstGeom prst="rect">
            <a:avLst/>
          </a:prstGeom>
        </p:spPr>
        <p:txBody>
          <a:bodyPr lIns="91440" tIns="45720" rIns="91440" bIns="45720" anchor="t"/>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a:t>Corporate Unified Onboarding Capabilities</a:t>
            </a:r>
          </a:p>
        </p:txBody>
      </p:sp>
      <p:pic>
        <p:nvPicPr>
          <p:cNvPr id="112" name="Picture 111" descr="A blue check mark in a circle&#10;&#10;Description automatically generated">
            <a:extLst>
              <a:ext uri="{FF2B5EF4-FFF2-40B4-BE49-F238E27FC236}">
                <a16:creationId xmlns:a16="http://schemas.microsoft.com/office/drawing/2014/main" id="{48316AF1-4D75-795F-07A5-B54A494E7EFB}"/>
              </a:ext>
            </a:extLst>
          </p:cNvPr>
          <p:cNvPicPr>
            <a:picLocks noChangeAspect="1"/>
          </p:cNvPicPr>
          <p:nvPr/>
        </p:nvPicPr>
        <p:blipFill>
          <a:blip r:embed="rId3" cstate="screen">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16277" y="1580564"/>
            <a:ext cx="268019" cy="270769"/>
          </a:xfrm>
          <a:prstGeom prst="rect">
            <a:avLst/>
          </a:prstGeom>
        </p:spPr>
      </p:pic>
      <p:pic>
        <p:nvPicPr>
          <p:cNvPr id="115" name="Picture 114" descr="A blue check mark in a circle&#10;&#10;Description automatically generated">
            <a:extLst>
              <a:ext uri="{FF2B5EF4-FFF2-40B4-BE49-F238E27FC236}">
                <a16:creationId xmlns:a16="http://schemas.microsoft.com/office/drawing/2014/main" id="{7327DDD9-2232-633C-EC75-7D41D92552E1}"/>
              </a:ext>
            </a:extLst>
          </p:cNvPr>
          <p:cNvPicPr>
            <a:picLocks noChangeAspect="1"/>
          </p:cNvPicPr>
          <p:nvPr/>
        </p:nvPicPr>
        <p:blipFill>
          <a:blip r:embed="rId3" cstate="screen">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31310" y="1155160"/>
            <a:ext cx="268019" cy="270769"/>
          </a:xfrm>
          <a:prstGeom prst="rect">
            <a:avLst/>
          </a:prstGeom>
        </p:spPr>
      </p:pic>
      <p:pic>
        <p:nvPicPr>
          <p:cNvPr id="3" name="Picture 2" descr="A blue check mark in a circle&#10;&#10;Description automatically generated">
            <a:extLst>
              <a:ext uri="{FF2B5EF4-FFF2-40B4-BE49-F238E27FC236}">
                <a16:creationId xmlns:a16="http://schemas.microsoft.com/office/drawing/2014/main" id="{1E78B479-BAEB-1F08-57B8-267B1DEE3081}"/>
              </a:ext>
            </a:extLst>
          </p:cNvPr>
          <p:cNvPicPr>
            <a:picLocks noChangeAspect="1"/>
          </p:cNvPicPr>
          <p:nvPr/>
        </p:nvPicPr>
        <p:blipFill>
          <a:blip r:embed="rId3" cstate="screen">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58610" y="3485564"/>
            <a:ext cx="268019" cy="270769"/>
          </a:xfrm>
          <a:prstGeom prst="rect">
            <a:avLst/>
          </a:prstGeom>
        </p:spPr>
      </p:pic>
      <p:sp>
        <p:nvSpPr>
          <p:cNvPr id="75" name="TextBox 74">
            <a:extLst>
              <a:ext uri="{FF2B5EF4-FFF2-40B4-BE49-F238E27FC236}">
                <a16:creationId xmlns:a16="http://schemas.microsoft.com/office/drawing/2014/main" id="{422517CF-04DC-0193-F782-A60828EA5799}"/>
              </a:ext>
            </a:extLst>
          </p:cNvPr>
          <p:cNvSpPr txBox="1"/>
          <p:nvPr/>
        </p:nvSpPr>
        <p:spPr>
          <a:xfrm>
            <a:off x="127770" y="5549973"/>
            <a:ext cx="11094814" cy="307777"/>
          </a:xfrm>
          <a:prstGeom prst="rect">
            <a:avLst/>
          </a:prstGeom>
          <a:noFill/>
        </p:spPr>
        <p:txBody>
          <a:bodyPr wrap="square" rtlCol="0">
            <a:spAutoFit/>
          </a:bodyPr>
          <a:lstStyle/>
          <a:p>
            <a:r>
              <a:rPr lang="en-US" sz="1400" b="1" i="1">
                <a:latin typeface="Calibri" panose="020F0502020204030204" pitchFamily="34" charset="0"/>
                <a:cs typeface="Calibri" panose="020F0502020204030204" pitchFamily="34" charset="0"/>
              </a:rPr>
              <a:t>Core Product</a:t>
            </a:r>
            <a:r>
              <a:rPr lang="en-US" sz="1400" i="1">
                <a:latin typeface="Calibri" panose="020F0502020204030204" pitchFamily="34" charset="0"/>
                <a:cs typeface="Calibri" panose="020F0502020204030204" pitchFamily="34" charset="0"/>
              </a:rPr>
              <a:t> – Ready to use capabilities with configurations at varying levels of maturity</a:t>
            </a:r>
          </a:p>
        </p:txBody>
      </p:sp>
      <p:pic>
        <p:nvPicPr>
          <p:cNvPr id="4" name="Picture 3" descr="A blue check mark in a circle&#10;&#10;Description automatically generated">
            <a:extLst>
              <a:ext uri="{FF2B5EF4-FFF2-40B4-BE49-F238E27FC236}">
                <a16:creationId xmlns:a16="http://schemas.microsoft.com/office/drawing/2014/main" id="{4DE4DF28-BE26-1C3A-2C92-4FA26C02DE2E}"/>
              </a:ext>
            </a:extLst>
          </p:cNvPr>
          <p:cNvPicPr>
            <a:picLocks noChangeAspect="1"/>
          </p:cNvPicPr>
          <p:nvPr/>
        </p:nvPicPr>
        <p:blipFill>
          <a:blip r:embed="rId3" cstate="screen">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35115" y="1948718"/>
            <a:ext cx="268019" cy="270769"/>
          </a:xfrm>
          <a:prstGeom prst="rect">
            <a:avLst/>
          </a:prstGeom>
        </p:spPr>
      </p:pic>
    </p:spTree>
    <p:extLst>
      <p:ext uri="{BB962C8B-B14F-4D97-AF65-F5344CB8AC3E}">
        <p14:creationId xmlns:p14="http://schemas.microsoft.com/office/powerpoint/2010/main" val="181405959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64387" y="151544"/>
            <a:ext cx="10972800" cy="467360"/>
          </a:xfrm>
        </p:spPr>
        <p:txBody>
          <a:bodyPr/>
          <a:lstStyle/>
          <a:p>
            <a:r>
              <a:rPr lang="en-US"/>
              <a:t>Dynamic Forms for Data Capture (Smart forms) </a:t>
            </a:r>
          </a:p>
        </p:txBody>
      </p:sp>
      <p:pic>
        <p:nvPicPr>
          <p:cNvPr id="7" name="Content Placeholder 6">
            <a:extLst>
              <a:ext uri="{FF2B5EF4-FFF2-40B4-BE49-F238E27FC236}">
                <a16:creationId xmlns:a16="http://schemas.microsoft.com/office/drawing/2014/main" id="{5BC10CB4-E8E8-23E6-E635-665A2584C177}"/>
              </a:ext>
            </a:extLst>
          </p:cNvPr>
          <p:cNvPicPr>
            <a:picLocks noGrp="1" noChangeAspect="1"/>
          </p:cNvPicPr>
          <p:nvPr>
            <p:ph idx="1"/>
          </p:nvPr>
        </p:nvPicPr>
        <p:blipFill>
          <a:blip r:embed="rId2"/>
          <a:stretch>
            <a:fillRect/>
          </a:stretch>
        </p:blipFill>
        <p:spPr>
          <a:xfrm>
            <a:off x="3670269" y="961815"/>
            <a:ext cx="7759612" cy="5079656"/>
          </a:xfrm>
          <a:prstGeom prst="rect">
            <a:avLst/>
          </a:prstGeom>
          <a:effectLst>
            <a:outerShdw blurRad="50800" dist="50800" dir="5400000" algn="ctr" rotWithShape="0">
              <a:schemeClr val="tx1"/>
            </a:outerShdw>
          </a:effectLst>
        </p:spPr>
      </p:pic>
      <p:sp>
        <p:nvSpPr>
          <p:cNvPr id="8" name="Rounded Rectangle 7">
            <a:extLst>
              <a:ext uri="{FF2B5EF4-FFF2-40B4-BE49-F238E27FC236}">
                <a16:creationId xmlns:a16="http://schemas.microsoft.com/office/drawing/2014/main" id="{2D79365D-98DA-D5A4-F915-0AA01660DE5C}"/>
              </a:ext>
            </a:extLst>
          </p:cNvPr>
          <p:cNvSpPr/>
          <p:nvPr/>
        </p:nvSpPr>
        <p:spPr>
          <a:xfrm>
            <a:off x="114990" y="1575318"/>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build React based UI forms using </a:t>
            </a:r>
            <a:r>
              <a:rPr lang="en-US" sz="1200" err="1">
                <a:solidFill>
                  <a:srgbClr val="002060"/>
                </a:solidFill>
              </a:rPr>
              <a:t>Json</a:t>
            </a:r>
            <a:r>
              <a:rPr lang="en-US" sz="1200">
                <a:solidFill>
                  <a:srgbClr val="002060"/>
                </a:solidFill>
              </a:rPr>
              <a:t> metadata</a:t>
            </a:r>
          </a:p>
          <a:p>
            <a:pPr marL="171450" indent="-171450">
              <a:buFont typeface="Arial" panose="020B0604020202020204" pitchFamily="34" charset="0"/>
              <a:buChar char="•"/>
            </a:pPr>
            <a:r>
              <a:rPr lang="en-US" sz="1200">
                <a:solidFill>
                  <a:srgbClr val="002060"/>
                </a:solidFill>
              </a:rPr>
              <a:t>Can handle varying degree of complexity to address the needs of corporate segment</a:t>
            </a:r>
          </a:p>
          <a:p>
            <a:pPr marL="171450" indent="-171450">
              <a:buFont typeface="Arial" panose="020B0604020202020204" pitchFamily="34" charset="0"/>
              <a:buChar char="•"/>
            </a:pPr>
            <a:r>
              <a:rPr lang="en-US" sz="1200">
                <a:solidFill>
                  <a:srgbClr val="002060"/>
                </a:solidFill>
              </a:rPr>
              <a:t>Key features- Validations, error messages, simple fields, complex nested cards, tables, conditional logic, data binding, API calls, save in-progress form context</a:t>
            </a: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FBO, DPG, FX</a:t>
            </a:r>
          </a:p>
          <a:p>
            <a:r>
              <a:rPr lang="en-US" sz="1200">
                <a:solidFill>
                  <a:srgbClr val="002060"/>
                </a:solidFill>
              </a:rPr>
              <a:t>35+ distinct forms consisting of 200+ pages</a:t>
            </a:r>
          </a:p>
          <a:p>
            <a:endParaRPr lang="en-US" sz="1200">
              <a:solidFill>
                <a:srgbClr val="002060"/>
              </a:solidFill>
            </a:endParaRPr>
          </a:p>
          <a:p>
            <a:r>
              <a:rPr lang="en-US" sz="1200" b="1">
                <a:solidFill>
                  <a:srgbClr val="002060"/>
                </a:solidFill>
              </a:rPr>
              <a:t>Roadmap</a:t>
            </a:r>
            <a:r>
              <a:rPr lang="en-US" sz="1200">
                <a:solidFill>
                  <a:srgbClr val="002060"/>
                </a:solidFill>
              </a:rPr>
              <a:t> – </a:t>
            </a:r>
          </a:p>
          <a:p>
            <a:r>
              <a:rPr lang="en-US" sz="1200">
                <a:solidFill>
                  <a:srgbClr val="002060"/>
                </a:solidFill>
              </a:rPr>
              <a:t>Form preview – inline JSON editor, Field level annotation, nested card support, </a:t>
            </a:r>
          </a:p>
          <a:p>
            <a:endParaRPr lang="en-US" sz="1200">
              <a:solidFill>
                <a:srgbClr val="002060"/>
              </a:solidFill>
            </a:endParaRPr>
          </a:p>
          <a:p>
            <a:endParaRPr lang="en-US" sz="8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It’s a plug and play tool to build forms</a:t>
            </a:r>
          </a:p>
        </p:txBody>
      </p:sp>
      <p:sp>
        <p:nvSpPr>
          <p:cNvPr id="12" name="Round Same Side Corner Rectangle 11">
            <a:extLst>
              <a:ext uri="{FF2B5EF4-FFF2-40B4-BE49-F238E27FC236}">
                <a16:creationId xmlns:a16="http://schemas.microsoft.com/office/drawing/2014/main" id="{8411ADCA-9669-AC57-C732-4A9D42C432D5}"/>
              </a:ext>
            </a:extLst>
          </p:cNvPr>
          <p:cNvSpPr/>
          <p:nvPr/>
        </p:nvSpPr>
        <p:spPr>
          <a:xfrm>
            <a:off x="122626" y="961815"/>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Dynamic Form Framework</a:t>
            </a:r>
          </a:p>
        </p:txBody>
      </p:sp>
      <p:pic>
        <p:nvPicPr>
          <p:cNvPr id="13" name="Picture 12">
            <a:extLst>
              <a:ext uri="{FF2B5EF4-FFF2-40B4-BE49-F238E27FC236}">
                <a16:creationId xmlns:a16="http://schemas.microsoft.com/office/drawing/2014/main" id="{D5EAFA6F-596C-E28A-03DA-13BF5BA78871}"/>
              </a:ext>
            </a:extLst>
          </p:cNvPr>
          <p:cNvPicPr>
            <a:picLocks noChangeAspect="1"/>
          </p:cNvPicPr>
          <p:nvPr/>
        </p:nvPicPr>
        <p:blipFill>
          <a:blip r:embed="rId3"/>
          <a:stretch>
            <a:fillRect/>
          </a:stretch>
        </p:blipFill>
        <p:spPr>
          <a:xfrm>
            <a:off x="7289319" y="746849"/>
            <a:ext cx="4780055" cy="3061545"/>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07025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47263" y="125858"/>
            <a:ext cx="10972800" cy="467360"/>
          </a:xfrm>
        </p:spPr>
        <p:txBody>
          <a:bodyPr/>
          <a:lstStyle/>
          <a:p>
            <a:r>
              <a:rPr lang="en-US">
                <a:cs typeface="Arial"/>
              </a:rPr>
              <a:t>User Provisioning </a:t>
            </a:r>
          </a:p>
        </p:txBody>
      </p:sp>
      <p:sp>
        <p:nvSpPr>
          <p:cNvPr id="2" name="Rounded Rectangle 1">
            <a:extLst>
              <a:ext uri="{FF2B5EF4-FFF2-40B4-BE49-F238E27FC236}">
                <a16:creationId xmlns:a16="http://schemas.microsoft.com/office/drawing/2014/main" id="{ABD2088F-4B8E-EA87-573E-2164FAF0889D}"/>
              </a:ext>
            </a:extLst>
          </p:cNvPr>
          <p:cNvSpPr/>
          <p:nvPr/>
        </p:nvSpPr>
        <p:spPr>
          <a:xfrm>
            <a:off x="142405" y="1641931"/>
            <a:ext cx="3132416" cy="4399540"/>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provision client users for onboarding events </a:t>
            </a:r>
          </a:p>
          <a:p>
            <a:pPr marL="171450" indent="-171450">
              <a:buFont typeface="Arial" panose="020B0604020202020204" pitchFamily="34" charset="0"/>
              <a:buChar char="•"/>
            </a:pPr>
            <a:r>
              <a:rPr lang="en-US" sz="1200">
                <a:solidFill>
                  <a:srgbClr val="002060"/>
                </a:solidFill>
              </a:rPr>
              <a:t>Employee user provisioning-  Windows authentication based SSO, leverage LDAP groups/access management for role access</a:t>
            </a:r>
          </a:p>
          <a:p>
            <a:endParaRPr lang="en-US" sz="1200">
              <a:solidFill>
                <a:srgbClr val="002060"/>
              </a:solidFill>
            </a:endParaRPr>
          </a:p>
          <a:p>
            <a:r>
              <a:rPr lang="en-US" sz="1200" b="1">
                <a:solidFill>
                  <a:srgbClr val="002060"/>
                </a:solidFill>
              </a:rPr>
              <a:t>Usage</a:t>
            </a:r>
            <a:r>
              <a:rPr lang="en-US" sz="1200">
                <a:solidFill>
                  <a:srgbClr val="002060"/>
                </a:solidFill>
              </a:rPr>
              <a:t> –  Money Center, DPG,FX, FBO, GCT, PT, IT&amp;C, FX</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Enable user provisioning for SinglePoint OU for Money Center use case</a:t>
            </a:r>
          </a:p>
          <a:p>
            <a:pPr marL="171450" indent="-171450">
              <a:buFont typeface="Arial" panose="020B0604020202020204" pitchFamily="34" charset="0"/>
              <a:buChar char="•"/>
            </a:pPr>
            <a:r>
              <a:rPr lang="en-US" sz="1200">
                <a:solidFill>
                  <a:srgbClr val="002060"/>
                </a:solidFill>
              </a:rPr>
              <a:t>Ability to search existing SinglePoint OU users from onboarding</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3" name="Round Same Side Corner Rectangle 2">
            <a:extLst>
              <a:ext uri="{FF2B5EF4-FFF2-40B4-BE49-F238E27FC236}">
                <a16:creationId xmlns:a16="http://schemas.microsoft.com/office/drawing/2014/main" id="{3502900F-2863-CF47-840D-F9707C9FF2D4}"/>
              </a:ext>
            </a:extLst>
          </p:cNvPr>
          <p:cNvSpPr/>
          <p:nvPr/>
        </p:nvSpPr>
        <p:spPr>
          <a:xfrm>
            <a:off x="150041" y="1028429"/>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User Provisioning, Roles/Privileges</a:t>
            </a:r>
          </a:p>
        </p:txBody>
      </p:sp>
      <p:pic>
        <p:nvPicPr>
          <p:cNvPr id="9" name="Content Placeholder 8">
            <a:extLst>
              <a:ext uri="{FF2B5EF4-FFF2-40B4-BE49-F238E27FC236}">
                <a16:creationId xmlns:a16="http://schemas.microsoft.com/office/drawing/2014/main" id="{D0193C3A-A56F-E0A0-78E2-3767C5172A14}"/>
              </a:ext>
            </a:extLst>
          </p:cNvPr>
          <p:cNvPicPr>
            <a:picLocks noGrp="1" noChangeAspect="1"/>
          </p:cNvPicPr>
          <p:nvPr>
            <p:ph idx="1"/>
          </p:nvPr>
        </p:nvPicPr>
        <p:blipFill>
          <a:blip r:embed="rId2"/>
          <a:stretch>
            <a:fillRect/>
          </a:stretch>
        </p:blipFill>
        <p:spPr>
          <a:xfrm>
            <a:off x="3892296" y="1028429"/>
            <a:ext cx="6700905" cy="2075501"/>
          </a:xfrm>
          <a:prstGeom prst="rect">
            <a:avLst/>
          </a:prstGeom>
          <a:effectLst>
            <a:outerShdw blurRad="50800" dist="50800" dir="5400000" algn="ctr" rotWithShape="0">
              <a:schemeClr val="tx1"/>
            </a:outerShdw>
          </a:effectLst>
        </p:spPr>
      </p:pic>
      <p:pic>
        <p:nvPicPr>
          <p:cNvPr id="10" name="Picture 9">
            <a:extLst>
              <a:ext uri="{FF2B5EF4-FFF2-40B4-BE49-F238E27FC236}">
                <a16:creationId xmlns:a16="http://schemas.microsoft.com/office/drawing/2014/main" id="{11D89716-CFB1-EB4E-AC9C-F8EB657D9D72}"/>
              </a:ext>
            </a:extLst>
          </p:cNvPr>
          <p:cNvPicPr>
            <a:picLocks noChangeAspect="1"/>
          </p:cNvPicPr>
          <p:nvPr/>
        </p:nvPicPr>
        <p:blipFill>
          <a:blip r:embed="rId3"/>
          <a:stretch>
            <a:fillRect/>
          </a:stretch>
        </p:blipFill>
        <p:spPr>
          <a:xfrm>
            <a:off x="3892296" y="3215803"/>
            <a:ext cx="3485251" cy="2825668"/>
          </a:xfrm>
          <a:prstGeom prst="rect">
            <a:avLst/>
          </a:prstGeom>
          <a:effectLst>
            <a:outerShdw blurRad="50800" dist="50800" dir="5400000" algn="ctr" rotWithShape="0">
              <a:schemeClr val="tx1"/>
            </a:outerShdw>
          </a:effectLst>
        </p:spPr>
      </p:pic>
      <p:pic>
        <p:nvPicPr>
          <p:cNvPr id="11" name="Picture 10">
            <a:extLst>
              <a:ext uri="{FF2B5EF4-FFF2-40B4-BE49-F238E27FC236}">
                <a16:creationId xmlns:a16="http://schemas.microsoft.com/office/drawing/2014/main" id="{825CCDE1-F111-6ED2-B036-B914FF944FFB}"/>
              </a:ext>
            </a:extLst>
          </p:cNvPr>
          <p:cNvPicPr>
            <a:picLocks noChangeAspect="1"/>
          </p:cNvPicPr>
          <p:nvPr/>
        </p:nvPicPr>
        <p:blipFill>
          <a:blip r:embed="rId4"/>
          <a:stretch>
            <a:fillRect/>
          </a:stretch>
        </p:blipFill>
        <p:spPr>
          <a:xfrm>
            <a:off x="7453748" y="3215802"/>
            <a:ext cx="3132417" cy="2881659"/>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4044415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47263" y="125858"/>
            <a:ext cx="10972800" cy="467360"/>
          </a:xfrm>
        </p:spPr>
        <p:txBody>
          <a:bodyPr/>
          <a:lstStyle/>
          <a:p>
            <a:r>
              <a:rPr lang="en-US" err="1">
                <a:cs typeface="Arial"/>
              </a:rPr>
              <a:t>eSign</a:t>
            </a:r>
            <a:r>
              <a:rPr lang="en-US">
                <a:cs typeface="Arial"/>
              </a:rPr>
              <a:t> </a:t>
            </a:r>
          </a:p>
        </p:txBody>
      </p:sp>
      <p:pic>
        <p:nvPicPr>
          <p:cNvPr id="7" name="Content Placeholder 6">
            <a:extLst>
              <a:ext uri="{FF2B5EF4-FFF2-40B4-BE49-F238E27FC236}">
                <a16:creationId xmlns:a16="http://schemas.microsoft.com/office/drawing/2014/main" id="{D2EBFABE-052C-C1DD-68EC-FAF7EBE63FED}"/>
              </a:ext>
            </a:extLst>
          </p:cNvPr>
          <p:cNvPicPr>
            <a:picLocks noGrp="1" noChangeAspect="1"/>
          </p:cNvPicPr>
          <p:nvPr>
            <p:ph idx="1"/>
          </p:nvPr>
        </p:nvPicPr>
        <p:blipFill>
          <a:blip r:embed="rId2"/>
          <a:stretch>
            <a:fillRect/>
          </a:stretch>
        </p:blipFill>
        <p:spPr>
          <a:xfrm>
            <a:off x="3730367" y="1742776"/>
            <a:ext cx="5008906" cy="3264946"/>
          </a:xfrm>
          <a:prstGeom prst="rect">
            <a:avLst/>
          </a:prstGeom>
          <a:effectLst>
            <a:outerShdw blurRad="50800" dist="50800" dir="5400000" algn="ctr" rotWithShape="0">
              <a:schemeClr val="tx1"/>
            </a:outerShdw>
          </a:effectLst>
        </p:spPr>
      </p:pic>
      <p:sp>
        <p:nvSpPr>
          <p:cNvPr id="8" name="Rounded Rectangle 10">
            <a:extLst>
              <a:ext uri="{FF2B5EF4-FFF2-40B4-BE49-F238E27FC236}">
                <a16:creationId xmlns:a16="http://schemas.microsoft.com/office/drawing/2014/main" id="{F662999C-5D66-86B0-709E-B6825D90FE67}"/>
              </a:ext>
            </a:extLst>
          </p:cNvPr>
          <p:cNvSpPr/>
          <p:nvPr/>
        </p:nvSpPr>
        <p:spPr>
          <a:xfrm>
            <a:off x="188952" y="1742776"/>
            <a:ext cx="3132416" cy="326494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r>
              <a:rPr lang="en-US" sz="1200">
                <a:solidFill>
                  <a:srgbClr val="002060"/>
                </a:solidFill>
              </a:rPr>
              <a:t>Ability to initiate eSign for clients/employees using DocuSign</a:t>
            </a:r>
          </a:p>
          <a:p>
            <a:r>
              <a:rPr lang="en-US" sz="1200">
                <a:solidFill>
                  <a:srgbClr val="002060"/>
                </a:solidFill>
              </a:rPr>
              <a:t>Orchestrate multi-signer flow</a:t>
            </a:r>
          </a:p>
          <a:p>
            <a:r>
              <a:rPr lang="en-US" sz="1200">
                <a:solidFill>
                  <a:srgbClr val="002060"/>
                </a:solidFill>
              </a:rPr>
              <a:t>Store signed docs in FileNet</a:t>
            </a:r>
          </a:p>
          <a:p>
            <a:endParaRPr lang="en-US" sz="1200">
              <a:solidFill>
                <a:srgbClr val="002060"/>
              </a:solidFill>
            </a:endParaRPr>
          </a:p>
          <a:p>
            <a:r>
              <a:rPr lang="en-US" sz="1200" b="1">
                <a:solidFill>
                  <a:srgbClr val="002060"/>
                </a:solidFill>
              </a:rPr>
              <a:t>Usage</a:t>
            </a:r>
            <a:r>
              <a:rPr lang="en-US" sz="1200">
                <a:solidFill>
                  <a:srgbClr val="002060"/>
                </a:solidFill>
              </a:rPr>
              <a:t> – GFS</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Enable </a:t>
            </a:r>
            <a:r>
              <a:rPr lang="en-US" sz="1200" err="1">
                <a:solidFill>
                  <a:srgbClr val="002060"/>
                </a:solidFill>
              </a:rPr>
              <a:t>eSigning</a:t>
            </a:r>
            <a:r>
              <a:rPr lang="en-US" sz="1200">
                <a:solidFill>
                  <a:srgbClr val="002060"/>
                </a:solidFill>
              </a:rPr>
              <a:t> capabilities using OneSpan cloud – development in progress  </a:t>
            </a: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3" name="Round Same Side Corner Rectangle 11">
            <a:extLst>
              <a:ext uri="{FF2B5EF4-FFF2-40B4-BE49-F238E27FC236}">
                <a16:creationId xmlns:a16="http://schemas.microsoft.com/office/drawing/2014/main" id="{63B90DF6-F47A-54DF-42CF-8801A1BB8D1A}"/>
              </a:ext>
            </a:extLst>
          </p:cNvPr>
          <p:cNvSpPr/>
          <p:nvPr/>
        </p:nvSpPr>
        <p:spPr>
          <a:xfrm>
            <a:off x="192506" y="1129272"/>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rPr>
              <a:t>eSign</a:t>
            </a:r>
            <a:r>
              <a:rPr lang="en-US">
                <a:solidFill>
                  <a:schemeClr val="bg1"/>
                </a:solidFill>
              </a:rPr>
              <a:t> Integration (DocuSign/</a:t>
            </a:r>
            <a:r>
              <a:rPr lang="en-US" err="1">
                <a:solidFill>
                  <a:schemeClr val="bg1"/>
                </a:solidFill>
              </a:rPr>
              <a:t>OneSpan</a:t>
            </a:r>
            <a:r>
              <a:rPr lang="en-US">
                <a:solidFill>
                  <a:schemeClr val="bg1"/>
                </a:solidFill>
              </a:rPr>
              <a:t>)</a:t>
            </a:r>
          </a:p>
        </p:txBody>
      </p:sp>
      <p:pic>
        <p:nvPicPr>
          <p:cNvPr id="12" name="Picture 11">
            <a:extLst>
              <a:ext uri="{FF2B5EF4-FFF2-40B4-BE49-F238E27FC236}">
                <a16:creationId xmlns:a16="http://schemas.microsoft.com/office/drawing/2014/main" id="{E7761AAE-E659-D9C1-3DE5-3DF37E39D58B}"/>
              </a:ext>
            </a:extLst>
          </p:cNvPr>
          <p:cNvPicPr>
            <a:picLocks noChangeAspect="1"/>
          </p:cNvPicPr>
          <p:nvPr/>
        </p:nvPicPr>
        <p:blipFill>
          <a:blip r:embed="rId3"/>
          <a:stretch>
            <a:fillRect/>
          </a:stretch>
        </p:blipFill>
        <p:spPr>
          <a:xfrm>
            <a:off x="7963298" y="838200"/>
            <a:ext cx="3936225" cy="3876376"/>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3694090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0B04D-E54F-5A2A-AD33-763C943A68B6}"/>
              </a:ext>
            </a:extLst>
          </p:cNvPr>
          <p:cNvSpPr>
            <a:spLocks noGrp="1"/>
          </p:cNvSpPr>
          <p:nvPr>
            <p:ph type="title"/>
          </p:nvPr>
        </p:nvSpPr>
        <p:spPr>
          <a:xfrm>
            <a:off x="147263" y="125858"/>
            <a:ext cx="10972800" cy="467360"/>
          </a:xfrm>
        </p:spPr>
        <p:txBody>
          <a:bodyPr/>
          <a:lstStyle/>
          <a:p>
            <a:r>
              <a:rPr lang="en-US">
                <a:cs typeface="Arial"/>
              </a:rPr>
              <a:t>Salesforce Integration </a:t>
            </a:r>
          </a:p>
        </p:txBody>
      </p:sp>
      <p:pic>
        <p:nvPicPr>
          <p:cNvPr id="4" name="Content Placeholder 3">
            <a:extLst>
              <a:ext uri="{FF2B5EF4-FFF2-40B4-BE49-F238E27FC236}">
                <a16:creationId xmlns:a16="http://schemas.microsoft.com/office/drawing/2014/main" id="{78473600-14BF-74AE-2B40-A4CFA589AF21}"/>
              </a:ext>
            </a:extLst>
          </p:cNvPr>
          <p:cNvPicPr>
            <a:picLocks noGrp="1" noChangeAspect="1"/>
          </p:cNvPicPr>
          <p:nvPr>
            <p:ph idx="1"/>
          </p:nvPr>
        </p:nvPicPr>
        <p:blipFill>
          <a:blip r:embed="rId2"/>
          <a:stretch>
            <a:fillRect/>
          </a:stretch>
        </p:blipFill>
        <p:spPr>
          <a:xfrm>
            <a:off x="3432776" y="924998"/>
            <a:ext cx="4328690" cy="3207835"/>
          </a:xfrm>
          <a:prstGeom prst="rect">
            <a:avLst/>
          </a:prstGeom>
        </p:spPr>
      </p:pic>
      <p:sp>
        <p:nvSpPr>
          <p:cNvPr id="6" name="Rounded Rectangle 5">
            <a:extLst>
              <a:ext uri="{FF2B5EF4-FFF2-40B4-BE49-F238E27FC236}">
                <a16:creationId xmlns:a16="http://schemas.microsoft.com/office/drawing/2014/main" id="{59E4F195-092F-F756-A8D6-59872CCA2914}"/>
              </a:ext>
            </a:extLst>
          </p:cNvPr>
          <p:cNvSpPr/>
          <p:nvPr/>
        </p:nvSpPr>
        <p:spPr>
          <a:xfrm>
            <a:off x="147021" y="1896888"/>
            <a:ext cx="3132416" cy="322042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push and pull salesforce opportunity data. </a:t>
            </a:r>
          </a:p>
          <a:p>
            <a:pPr marL="171450" indent="-171450">
              <a:buFont typeface="Arial" panose="020B0604020202020204" pitchFamily="34" charset="0"/>
              <a:buChar char="•"/>
            </a:pPr>
            <a:r>
              <a:rPr lang="en-US" sz="1200">
                <a:solidFill>
                  <a:srgbClr val="002060"/>
                </a:solidFill>
              </a:rPr>
              <a:t>Avoid manual re-key in of the CRM data into onboarding platform</a:t>
            </a:r>
          </a:p>
          <a:p>
            <a:endParaRPr lang="en-US" sz="1200">
              <a:solidFill>
                <a:srgbClr val="002060"/>
              </a:solidFill>
            </a:endParaRPr>
          </a:p>
          <a:p>
            <a:r>
              <a:rPr lang="en-US" sz="1200" b="1">
                <a:solidFill>
                  <a:srgbClr val="002060"/>
                </a:solidFill>
              </a:rPr>
              <a:t>Usage</a:t>
            </a:r>
            <a:r>
              <a:rPr lang="en-US" sz="1200">
                <a:solidFill>
                  <a:srgbClr val="002060"/>
                </a:solidFill>
              </a:rPr>
              <a:t> – GFS, IT&amp;C, GCT, PT</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 Real time data pull for Personal Trust instance</a:t>
            </a:r>
          </a:p>
          <a:p>
            <a:r>
              <a:rPr lang="en-US" sz="1200">
                <a:solidFill>
                  <a:srgbClr val="002060"/>
                </a:solidFill>
              </a:rPr>
              <a:t>Push additional data for GFS opportunity</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Reuse with coding</a:t>
            </a:r>
          </a:p>
        </p:txBody>
      </p:sp>
      <p:sp>
        <p:nvSpPr>
          <p:cNvPr id="9" name="Round Same Side Corner Rectangle 8">
            <a:extLst>
              <a:ext uri="{FF2B5EF4-FFF2-40B4-BE49-F238E27FC236}">
                <a16:creationId xmlns:a16="http://schemas.microsoft.com/office/drawing/2014/main" id="{0538A210-10BD-0222-5F1E-906F01C8BF51}"/>
              </a:ext>
            </a:extLst>
          </p:cNvPr>
          <p:cNvSpPr/>
          <p:nvPr/>
        </p:nvSpPr>
        <p:spPr>
          <a:xfrm>
            <a:off x="154657" y="1283384"/>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CRM(Salesforce) Integration</a:t>
            </a:r>
          </a:p>
        </p:txBody>
      </p:sp>
      <p:pic>
        <p:nvPicPr>
          <p:cNvPr id="11" name="Picture 10">
            <a:extLst>
              <a:ext uri="{FF2B5EF4-FFF2-40B4-BE49-F238E27FC236}">
                <a16:creationId xmlns:a16="http://schemas.microsoft.com/office/drawing/2014/main" id="{4D170460-E368-8B28-9142-DF4D5273AEBA}"/>
              </a:ext>
            </a:extLst>
          </p:cNvPr>
          <p:cNvPicPr>
            <a:picLocks noChangeAspect="1"/>
          </p:cNvPicPr>
          <p:nvPr/>
        </p:nvPicPr>
        <p:blipFill>
          <a:blip r:embed="rId3"/>
          <a:stretch>
            <a:fillRect/>
          </a:stretch>
        </p:blipFill>
        <p:spPr>
          <a:xfrm>
            <a:off x="6351864" y="2930478"/>
            <a:ext cx="5024452" cy="2478670"/>
          </a:xfrm>
          <a:prstGeom prst="rect">
            <a:avLst/>
          </a:prstGeom>
        </p:spPr>
      </p:pic>
    </p:spTree>
    <p:extLst>
      <p:ext uri="{BB962C8B-B14F-4D97-AF65-F5344CB8AC3E}">
        <p14:creationId xmlns:p14="http://schemas.microsoft.com/office/powerpoint/2010/main" val="102052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7F2B-F039-1917-6FE7-AC9B2291B571}"/>
              </a:ext>
            </a:extLst>
          </p:cNvPr>
          <p:cNvSpPr>
            <a:spLocks noGrp="1"/>
          </p:cNvSpPr>
          <p:nvPr>
            <p:ph type="title"/>
          </p:nvPr>
        </p:nvSpPr>
        <p:spPr/>
        <p:txBody>
          <a:bodyPr/>
          <a:lstStyle/>
          <a:p>
            <a:r>
              <a:rPr lang="en-US">
                <a:cs typeface="Arial"/>
              </a:rPr>
              <a:t>History</a:t>
            </a:r>
            <a:br>
              <a:rPr lang="en-US">
                <a:cs typeface="Arial"/>
              </a:rPr>
            </a:br>
            <a:endParaRPr lang="en-US">
              <a:cs typeface="Arial"/>
            </a:endParaRPr>
          </a:p>
        </p:txBody>
      </p:sp>
      <p:sp>
        <p:nvSpPr>
          <p:cNvPr id="6" name="Rounded Rectangle 10">
            <a:extLst>
              <a:ext uri="{FF2B5EF4-FFF2-40B4-BE49-F238E27FC236}">
                <a16:creationId xmlns:a16="http://schemas.microsoft.com/office/drawing/2014/main" id="{D7B357AC-681F-F3F7-D3E2-BC7E0A451F3F}"/>
              </a:ext>
            </a:extLst>
          </p:cNvPr>
          <p:cNvSpPr/>
          <p:nvPr/>
        </p:nvSpPr>
        <p:spPr>
          <a:xfrm>
            <a:off x="530552" y="1573313"/>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keep the audit trail at workflow activity level as well as custom user defined events </a:t>
            </a:r>
          </a:p>
          <a:p>
            <a:pPr marL="171450" indent="-171450">
              <a:buFont typeface="Arial" panose="020B0604020202020204" pitchFamily="34" charset="0"/>
              <a:buChar char="•"/>
            </a:pPr>
            <a:r>
              <a:rPr lang="en-US" sz="1200">
                <a:solidFill>
                  <a:srgbClr val="002060"/>
                </a:solidFill>
              </a:rPr>
              <a:t>Data point level tracking and auditability feature</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FX</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Enhance field level audit and reporting feature</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8" name="Round Same Side Corner Rectangle 11">
            <a:extLst>
              <a:ext uri="{FF2B5EF4-FFF2-40B4-BE49-F238E27FC236}">
                <a16:creationId xmlns:a16="http://schemas.microsoft.com/office/drawing/2014/main" id="{6E9DB6EE-54C3-E1A4-B83F-789215B916C7}"/>
              </a:ext>
            </a:extLst>
          </p:cNvPr>
          <p:cNvSpPr/>
          <p:nvPr/>
        </p:nvSpPr>
        <p:spPr>
          <a:xfrm>
            <a:off x="534106" y="959813"/>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History</a:t>
            </a:r>
          </a:p>
        </p:txBody>
      </p:sp>
      <p:pic>
        <p:nvPicPr>
          <p:cNvPr id="10" name="Graphic 9" descr="Badge 10 with solid fill">
            <a:extLst>
              <a:ext uri="{FF2B5EF4-FFF2-40B4-BE49-F238E27FC236}">
                <a16:creationId xmlns:a16="http://schemas.microsoft.com/office/drawing/2014/main" id="{5BBE5AC6-296E-DAFA-88F4-6EEDE6F929F0}"/>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2634" y="712703"/>
            <a:ext cx="235800" cy="2358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99C3070-A2EF-F296-20A9-689E004A4C45}"/>
              </a:ext>
            </a:extLst>
          </p:cNvPr>
          <p:cNvPicPr>
            <a:picLocks noChangeAspect="1"/>
          </p:cNvPicPr>
          <p:nvPr/>
        </p:nvPicPr>
        <p:blipFill>
          <a:blip r:embed="rId4"/>
          <a:stretch>
            <a:fillRect/>
          </a:stretch>
        </p:blipFill>
        <p:spPr>
          <a:xfrm>
            <a:off x="4412298" y="1404977"/>
            <a:ext cx="6093124" cy="3180718"/>
          </a:xfrm>
          <a:prstGeom prst="rect">
            <a:avLst/>
          </a:prstGeom>
        </p:spPr>
      </p:pic>
    </p:spTree>
    <p:extLst>
      <p:ext uri="{BB962C8B-B14F-4D97-AF65-F5344CB8AC3E}">
        <p14:creationId xmlns:p14="http://schemas.microsoft.com/office/powerpoint/2010/main" val="3112457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67F2B-F039-1917-6FE7-AC9B2291B571}"/>
              </a:ext>
            </a:extLst>
          </p:cNvPr>
          <p:cNvSpPr>
            <a:spLocks noGrp="1"/>
          </p:cNvSpPr>
          <p:nvPr>
            <p:ph type="title"/>
          </p:nvPr>
        </p:nvSpPr>
        <p:spPr/>
        <p:txBody>
          <a:bodyPr/>
          <a:lstStyle/>
          <a:p>
            <a:r>
              <a:rPr lang="en-US">
                <a:cs typeface="Arial"/>
              </a:rPr>
              <a:t>KYC</a:t>
            </a:r>
            <a:br>
              <a:rPr lang="en-US">
                <a:cs typeface="Arial"/>
              </a:rPr>
            </a:br>
            <a:endParaRPr lang="en-US">
              <a:cs typeface="Arial"/>
            </a:endParaRPr>
          </a:p>
        </p:txBody>
      </p:sp>
      <p:sp>
        <p:nvSpPr>
          <p:cNvPr id="4" name="Rounded Rectangle 8">
            <a:extLst>
              <a:ext uri="{FF2B5EF4-FFF2-40B4-BE49-F238E27FC236}">
                <a16:creationId xmlns:a16="http://schemas.microsoft.com/office/drawing/2014/main" id="{FF8A58F9-70B3-E946-2E7D-34AE6538FE4C}"/>
              </a:ext>
            </a:extLst>
          </p:cNvPr>
          <p:cNvSpPr/>
          <p:nvPr/>
        </p:nvSpPr>
        <p:spPr>
          <a:xfrm>
            <a:off x="636010" y="1862641"/>
            <a:ext cx="3132416" cy="322042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r>
              <a:rPr lang="en-US" sz="1200">
                <a:solidFill>
                  <a:srgbClr val="002060"/>
                </a:solidFill>
              </a:rPr>
              <a:t>Ability to search for a client in WebKYC and retrieve the profile information</a:t>
            </a:r>
          </a:p>
          <a:p>
            <a:r>
              <a:rPr lang="en-US" sz="1200">
                <a:solidFill>
                  <a:srgbClr val="002060"/>
                </a:solidFill>
              </a:rPr>
              <a:t>Ability to create/update KYC profile in an automated fashion</a:t>
            </a:r>
          </a:p>
          <a:p>
            <a:endParaRPr lang="en-US" sz="1200">
              <a:solidFill>
                <a:srgbClr val="002060"/>
              </a:solidFill>
            </a:endParaRPr>
          </a:p>
          <a:p>
            <a:r>
              <a:rPr lang="en-US" sz="1200" b="1">
                <a:solidFill>
                  <a:srgbClr val="002060"/>
                </a:solidFill>
              </a:rPr>
              <a:t>Usage</a:t>
            </a:r>
            <a:r>
              <a:rPr lang="en-US" sz="1200">
                <a:solidFill>
                  <a:srgbClr val="002060"/>
                </a:solidFill>
              </a:rPr>
              <a:t> – IT&amp;C, GCT, Money Center, DPG,FX, FBO</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Ability to view/upload KYC document to FileNet</a:t>
            </a:r>
          </a:p>
          <a:p>
            <a:pPr marL="171450" indent="-171450">
              <a:buFont typeface="Arial" panose="020B0604020202020204" pitchFamily="34" charset="0"/>
              <a:buChar char="•"/>
            </a:pPr>
            <a:r>
              <a:rPr lang="en-US" sz="1200">
                <a:solidFill>
                  <a:srgbClr val="002060"/>
                </a:solidFill>
              </a:rPr>
              <a:t>Adopt Policy Specification API to drive KYC requirements </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7" name="Round Same Side Corner Rectangle 9">
            <a:extLst>
              <a:ext uri="{FF2B5EF4-FFF2-40B4-BE49-F238E27FC236}">
                <a16:creationId xmlns:a16="http://schemas.microsoft.com/office/drawing/2014/main" id="{D550666D-524D-CE7D-21D9-5AE492DE0A44}"/>
              </a:ext>
            </a:extLst>
          </p:cNvPr>
          <p:cNvSpPr/>
          <p:nvPr/>
        </p:nvSpPr>
        <p:spPr>
          <a:xfrm>
            <a:off x="643646" y="1249137"/>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KYC Integration</a:t>
            </a:r>
          </a:p>
        </p:txBody>
      </p:sp>
      <p:pic>
        <p:nvPicPr>
          <p:cNvPr id="5" name="Picture 4">
            <a:extLst>
              <a:ext uri="{FF2B5EF4-FFF2-40B4-BE49-F238E27FC236}">
                <a16:creationId xmlns:a16="http://schemas.microsoft.com/office/drawing/2014/main" id="{FC6D47AF-3CCC-2950-96C5-0F90630565EB}"/>
              </a:ext>
            </a:extLst>
          </p:cNvPr>
          <p:cNvPicPr>
            <a:picLocks noChangeAspect="1"/>
          </p:cNvPicPr>
          <p:nvPr/>
        </p:nvPicPr>
        <p:blipFill>
          <a:blip r:embed="rId2"/>
          <a:stretch>
            <a:fillRect/>
          </a:stretch>
        </p:blipFill>
        <p:spPr>
          <a:xfrm>
            <a:off x="4103034" y="848789"/>
            <a:ext cx="5820372" cy="5067929"/>
          </a:xfrm>
          <a:prstGeom prst="rect">
            <a:avLst/>
          </a:prstGeom>
        </p:spPr>
      </p:pic>
      <p:pic>
        <p:nvPicPr>
          <p:cNvPr id="9" name="Picture 8">
            <a:extLst>
              <a:ext uri="{FF2B5EF4-FFF2-40B4-BE49-F238E27FC236}">
                <a16:creationId xmlns:a16="http://schemas.microsoft.com/office/drawing/2014/main" id="{417FE6C3-488E-B846-07CA-F6C99966FD03}"/>
              </a:ext>
            </a:extLst>
          </p:cNvPr>
          <p:cNvPicPr>
            <a:picLocks noChangeAspect="1"/>
          </p:cNvPicPr>
          <p:nvPr/>
        </p:nvPicPr>
        <p:blipFill>
          <a:blip r:embed="rId3"/>
          <a:stretch>
            <a:fillRect/>
          </a:stretch>
        </p:blipFill>
        <p:spPr>
          <a:xfrm>
            <a:off x="7908809" y="639171"/>
            <a:ext cx="3804151" cy="1833436"/>
          </a:xfrm>
          <a:prstGeom prst="rect">
            <a:avLst/>
          </a:prstGeom>
        </p:spPr>
      </p:pic>
    </p:spTree>
    <p:extLst>
      <p:ext uri="{BB962C8B-B14F-4D97-AF65-F5344CB8AC3E}">
        <p14:creationId xmlns:p14="http://schemas.microsoft.com/office/powerpoint/2010/main" val="1505368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8209A-2582-E945-57E4-F024D672F19B}"/>
              </a:ext>
            </a:extLst>
          </p:cNvPr>
          <p:cNvSpPr>
            <a:spLocks noGrp="1"/>
          </p:cNvSpPr>
          <p:nvPr>
            <p:ph type="title"/>
          </p:nvPr>
        </p:nvSpPr>
        <p:spPr/>
        <p:txBody>
          <a:bodyPr/>
          <a:lstStyle/>
          <a:p>
            <a:r>
              <a:rPr lang="en-US"/>
              <a:t>Appendix Capability Details</a:t>
            </a:r>
          </a:p>
        </p:txBody>
      </p:sp>
      <p:sp>
        <p:nvSpPr>
          <p:cNvPr id="3" name="TextBox 2">
            <a:extLst>
              <a:ext uri="{FF2B5EF4-FFF2-40B4-BE49-F238E27FC236}">
                <a16:creationId xmlns:a16="http://schemas.microsoft.com/office/drawing/2014/main" id="{EBA46A7A-32C6-663E-94AA-0316F5B89113}"/>
              </a:ext>
            </a:extLst>
          </p:cNvPr>
          <p:cNvSpPr txBox="1"/>
          <p:nvPr/>
        </p:nvSpPr>
        <p:spPr>
          <a:xfrm rot="20152715">
            <a:off x="5248275" y="547688"/>
            <a:ext cx="1980029" cy="369332"/>
          </a:xfrm>
          <a:prstGeom prst="rect">
            <a:avLst/>
          </a:prstGeom>
          <a:noFill/>
        </p:spPr>
        <p:txBody>
          <a:bodyPr wrap="none" rtlCol="0">
            <a:spAutoFit/>
          </a:bodyPr>
          <a:lstStyle/>
          <a:p>
            <a:r>
              <a:rPr lang="en-US">
                <a:solidFill>
                  <a:schemeClr val="accent3"/>
                </a:solidFill>
              </a:rPr>
              <a:t>Requires Update </a:t>
            </a:r>
          </a:p>
        </p:txBody>
      </p:sp>
    </p:spTree>
    <p:extLst>
      <p:ext uri="{BB962C8B-B14F-4D97-AF65-F5344CB8AC3E}">
        <p14:creationId xmlns:p14="http://schemas.microsoft.com/office/powerpoint/2010/main" val="2114649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55583" y="163611"/>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147021" y="1896888"/>
            <a:ext cx="3132416" cy="322042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push and pull salesforce opportunity data. </a:t>
            </a:r>
          </a:p>
          <a:p>
            <a:pPr marL="171450" indent="-171450">
              <a:buFont typeface="Arial" panose="020B0604020202020204" pitchFamily="34" charset="0"/>
              <a:buChar char="•"/>
            </a:pPr>
            <a:r>
              <a:rPr lang="en-US" sz="1200">
                <a:solidFill>
                  <a:srgbClr val="002060"/>
                </a:solidFill>
              </a:rPr>
              <a:t>Avoid manual re-key in of the CRM data into onboarding platform</a:t>
            </a:r>
          </a:p>
          <a:p>
            <a:endParaRPr lang="en-US" sz="1200">
              <a:solidFill>
                <a:srgbClr val="002060"/>
              </a:solidFill>
            </a:endParaRPr>
          </a:p>
          <a:p>
            <a:r>
              <a:rPr lang="en-US" sz="1200" b="1">
                <a:solidFill>
                  <a:srgbClr val="002060"/>
                </a:solidFill>
              </a:rPr>
              <a:t>Usage</a:t>
            </a:r>
            <a:r>
              <a:rPr lang="en-US" sz="1200">
                <a:solidFill>
                  <a:srgbClr val="002060"/>
                </a:solidFill>
              </a:rPr>
              <a:t> – GFS, IT&amp;C, GCT, PT</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 Real time data pull for Personal Trust instance</a:t>
            </a:r>
          </a:p>
          <a:p>
            <a:r>
              <a:rPr lang="en-US" sz="1200">
                <a:solidFill>
                  <a:srgbClr val="002060"/>
                </a:solidFill>
              </a:rPr>
              <a:t>Push additional data for GFS opportunity</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Reuse with coding</a:t>
            </a: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154657" y="1283384"/>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CRM(Salesforce) Integration</a:t>
            </a:r>
          </a:p>
        </p:txBody>
      </p:sp>
      <p:sp>
        <p:nvSpPr>
          <p:cNvPr id="9" name="Rounded Rectangle 8">
            <a:extLst>
              <a:ext uri="{FF2B5EF4-FFF2-40B4-BE49-F238E27FC236}">
                <a16:creationId xmlns:a16="http://schemas.microsoft.com/office/drawing/2014/main" id="{61DEBE96-C301-3C08-1B31-B1FE371262DF}"/>
              </a:ext>
            </a:extLst>
          </p:cNvPr>
          <p:cNvSpPr/>
          <p:nvPr/>
        </p:nvSpPr>
        <p:spPr>
          <a:xfrm>
            <a:off x="3521336" y="1896888"/>
            <a:ext cx="3132416" cy="322042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r>
              <a:rPr lang="en-US" sz="1200">
                <a:solidFill>
                  <a:srgbClr val="002060"/>
                </a:solidFill>
              </a:rPr>
              <a:t>Ability to search for a client in </a:t>
            </a:r>
            <a:r>
              <a:rPr lang="en-US" sz="1200" err="1">
                <a:solidFill>
                  <a:srgbClr val="002060"/>
                </a:solidFill>
              </a:rPr>
              <a:t>WebKYC</a:t>
            </a:r>
            <a:r>
              <a:rPr lang="en-US" sz="1200">
                <a:solidFill>
                  <a:srgbClr val="002060"/>
                </a:solidFill>
              </a:rPr>
              <a:t> and retrieve the profile information</a:t>
            </a:r>
          </a:p>
          <a:p>
            <a:r>
              <a:rPr lang="en-US" sz="1200">
                <a:solidFill>
                  <a:srgbClr val="002060"/>
                </a:solidFill>
              </a:rPr>
              <a:t>Ability to create/update KYC profile in an automated fashion</a:t>
            </a:r>
          </a:p>
          <a:p>
            <a:endParaRPr lang="en-US" sz="1200">
              <a:solidFill>
                <a:srgbClr val="002060"/>
              </a:solidFill>
            </a:endParaRPr>
          </a:p>
          <a:p>
            <a:r>
              <a:rPr lang="en-US" sz="1200" b="1">
                <a:solidFill>
                  <a:srgbClr val="002060"/>
                </a:solidFill>
              </a:rPr>
              <a:t>Usage</a:t>
            </a:r>
            <a:r>
              <a:rPr lang="en-US" sz="1200">
                <a:solidFill>
                  <a:srgbClr val="002060"/>
                </a:solidFill>
              </a:rPr>
              <a:t> – IT&amp;C, GCT, Money Center, DPG,FX, FBO</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Ability to view/upload KYC document to FileNet</a:t>
            </a:r>
          </a:p>
          <a:p>
            <a:pPr marL="171450" indent="-171450">
              <a:buFont typeface="Arial" panose="020B0604020202020204" pitchFamily="34" charset="0"/>
              <a:buChar char="•"/>
            </a:pPr>
            <a:r>
              <a:rPr lang="en-US" sz="1200">
                <a:solidFill>
                  <a:srgbClr val="002060"/>
                </a:solidFill>
              </a:rPr>
              <a:t>Adopt Policy Specification API to drive KYC requirements </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0" name="Round Same Side Corner Rectangle 9">
            <a:extLst>
              <a:ext uri="{FF2B5EF4-FFF2-40B4-BE49-F238E27FC236}">
                <a16:creationId xmlns:a16="http://schemas.microsoft.com/office/drawing/2014/main" id="{DDEA6CCE-B908-12B7-632E-C2B908D2BAC9}"/>
              </a:ext>
            </a:extLst>
          </p:cNvPr>
          <p:cNvSpPr/>
          <p:nvPr/>
        </p:nvSpPr>
        <p:spPr>
          <a:xfrm>
            <a:off x="3528972" y="1283384"/>
            <a:ext cx="3118104" cy="613504"/>
          </a:xfrm>
          <a:prstGeom prst="round2SameRect">
            <a:avLst>
              <a:gd name="adj1" fmla="val 0"/>
              <a:gd name="adj2" fmla="val 0"/>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KYC Integration</a:t>
            </a:r>
          </a:p>
        </p:txBody>
      </p:sp>
      <p:sp>
        <p:nvSpPr>
          <p:cNvPr id="11" name="Rounded Rectangle 10">
            <a:extLst>
              <a:ext uri="{FF2B5EF4-FFF2-40B4-BE49-F238E27FC236}">
                <a16:creationId xmlns:a16="http://schemas.microsoft.com/office/drawing/2014/main" id="{2E2854EA-DDDD-76CE-61CC-9DA1382B942A}"/>
              </a:ext>
            </a:extLst>
          </p:cNvPr>
          <p:cNvSpPr/>
          <p:nvPr/>
        </p:nvSpPr>
        <p:spPr>
          <a:xfrm>
            <a:off x="6909963" y="1896888"/>
            <a:ext cx="3132416" cy="3264946"/>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r>
              <a:rPr lang="en-US" sz="1200">
                <a:solidFill>
                  <a:srgbClr val="002060"/>
                </a:solidFill>
              </a:rPr>
              <a:t>Ability to initiate eSign for clients/employees using DocuSign</a:t>
            </a:r>
          </a:p>
          <a:p>
            <a:r>
              <a:rPr lang="en-US" sz="1200">
                <a:solidFill>
                  <a:srgbClr val="002060"/>
                </a:solidFill>
              </a:rPr>
              <a:t>Orchestrate multi-signer flow</a:t>
            </a:r>
          </a:p>
          <a:p>
            <a:r>
              <a:rPr lang="en-US" sz="1200">
                <a:solidFill>
                  <a:srgbClr val="002060"/>
                </a:solidFill>
              </a:rPr>
              <a:t>Store signed docs in FileNet</a:t>
            </a:r>
          </a:p>
          <a:p>
            <a:endParaRPr lang="en-US" sz="1200">
              <a:solidFill>
                <a:srgbClr val="002060"/>
              </a:solidFill>
            </a:endParaRPr>
          </a:p>
          <a:p>
            <a:r>
              <a:rPr lang="en-US" sz="1200" b="1">
                <a:solidFill>
                  <a:srgbClr val="002060"/>
                </a:solidFill>
              </a:rPr>
              <a:t>Usage</a:t>
            </a:r>
            <a:r>
              <a:rPr lang="en-US" sz="1200">
                <a:solidFill>
                  <a:srgbClr val="002060"/>
                </a:solidFill>
              </a:rPr>
              <a:t> – GFS</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Enable </a:t>
            </a:r>
            <a:r>
              <a:rPr lang="en-US" sz="1200" err="1">
                <a:solidFill>
                  <a:srgbClr val="002060"/>
                </a:solidFill>
              </a:rPr>
              <a:t>eSigning</a:t>
            </a:r>
            <a:r>
              <a:rPr lang="en-US" sz="1200">
                <a:solidFill>
                  <a:srgbClr val="002060"/>
                </a:solidFill>
              </a:rPr>
              <a:t> capabilities using OneSpan cloud – development in progress  </a:t>
            </a: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2" name="Round Same Side Corner Rectangle 11">
            <a:extLst>
              <a:ext uri="{FF2B5EF4-FFF2-40B4-BE49-F238E27FC236}">
                <a16:creationId xmlns:a16="http://schemas.microsoft.com/office/drawing/2014/main" id="{404068BB-4948-8D3D-335A-E62C85A50822}"/>
              </a:ext>
            </a:extLst>
          </p:cNvPr>
          <p:cNvSpPr/>
          <p:nvPr/>
        </p:nvSpPr>
        <p:spPr>
          <a:xfrm>
            <a:off x="6913517" y="1283384"/>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rPr>
              <a:t>eSign</a:t>
            </a:r>
            <a:r>
              <a:rPr lang="en-US">
                <a:solidFill>
                  <a:schemeClr val="bg1"/>
                </a:solidFill>
              </a:rPr>
              <a:t> Integration (DocuSign/</a:t>
            </a:r>
            <a:r>
              <a:rPr lang="en-US" err="1">
                <a:solidFill>
                  <a:schemeClr val="bg1"/>
                </a:solidFill>
              </a:rPr>
              <a:t>OneSpan</a:t>
            </a:r>
            <a:r>
              <a:rPr lang="en-US">
                <a:solidFill>
                  <a:schemeClr val="bg1"/>
                </a:solidFill>
              </a:rPr>
              <a:t>)</a:t>
            </a:r>
          </a:p>
        </p:txBody>
      </p:sp>
      <p:pic>
        <p:nvPicPr>
          <p:cNvPr id="2" name="Graphic 1" descr="Badge 10 with solid fill">
            <a:extLst>
              <a:ext uri="{FF2B5EF4-FFF2-40B4-BE49-F238E27FC236}">
                <a16:creationId xmlns:a16="http://schemas.microsoft.com/office/drawing/2014/main" id="{E1E56A71-C836-4BEC-B636-A131978BBC77}"/>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9931" y="351080"/>
            <a:ext cx="235800" cy="235800"/>
          </a:xfrm>
          <a:prstGeom prst="rect">
            <a:avLst/>
          </a:prstGeom>
        </p:spPr>
      </p:pic>
      <p:pic>
        <p:nvPicPr>
          <p:cNvPr id="3" name="Graphic 2" descr="Badge 9 with solid fill">
            <a:extLst>
              <a:ext uri="{FF2B5EF4-FFF2-40B4-BE49-F238E27FC236}">
                <a16:creationId xmlns:a16="http://schemas.microsoft.com/office/drawing/2014/main" id="{71DE3450-D682-357B-3A44-67980AF5A86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3462" y="348951"/>
            <a:ext cx="240059" cy="240059"/>
          </a:xfrm>
          <a:prstGeom prst="rect">
            <a:avLst/>
          </a:prstGeom>
        </p:spPr>
      </p:pic>
      <p:pic>
        <p:nvPicPr>
          <p:cNvPr id="5" name="Graphic 4" descr="Badge 8 with solid fill">
            <a:extLst>
              <a:ext uri="{FF2B5EF4-FFF2-40B4-BE49-F238E27FC236}">
                <a16:creationId xmlns:a16="http://schemas.microsoft.com/office/drawing/2014/main" id="{D9071EAE-58AA-8C52-EB9C-AD49D066ACB0}"/>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6992" y="348951"/>
            <a:ext cx="240059" cy="240059"/>
          </a:xfrm>
          <a:prstGeom prst="rect">
            <a:avLst/>
          </a:prstGeom>
        </p:spPr>
      </p:pic>
      <p:pic>
        <p:nvPicPr>
          <p:cNvPr id="8" name="Graphic 7" descr="Badge 7 with solid fill">
            <a:extLst>
              <a:ext uri="{FF2B5EF4-FFF2-40B4-BE49-F238E27FC236}">
                <a16:creationId xmlns:a16="http://schemas.microsoft.com/office/drawing/2014/main" id="{DC56809D-7154-7FA7-08D8-B0B58BFBD93E}"/>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0522" y="348951"/>
            <a:ext cx="240059" cy="240059"/>
          </a:xfrm>
          <a:prstGeom prst="rect">
            <a:avLst/>
          </a:prstGeom>
        </p:spPr>
      </p:pic>
      <p:pic>
        <p:nvPicPr>
          <p:cNvPr id="13" name="Graphic 12" descr="Badge 6 with solid fill">
            <a:extLst>
              <a:ext uri="{FF2B5EF4-FFF2-40B4-BE49-F238E27FC236}">
                <a16:creationId xmlns:a16="http://schemas.microsoft.com/office/drawing/2014/main" id="{CD7C9656-A031-8B19-BA6C-3D7E72F767C3}"/>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34052" y="348951"/>
            <a:ext cx="240059" cy="240059"/>
          </a:xfrm>
          <a:prstGeom prst="rect">
            <a:avLst/>
          </a:prstGeom>
        </p:spPr>
      </p:pic>
      <p:pic>
        <p:nvPicPr>
          <p:cNvPr id="14" name="Graphic 13" descr="Badge 5 with solid fill">
            <a:extLst>
              <a:ext uri="{FF2B5EF4-FFF2-40B4-BE49-F238E27FC236}">
                <a16:creationId xmlns:a16="http://schemas.microsoft.com/office/drawing/2014/main" id="{CC6169E1-F3F4-FC93-054D-C23929CDADA8}"/>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7582" y="348951"/>
            <a:ext cx="240059" cy="240059"/>
          </a:xfrm>
          <a:prstGeom prst="rect">
            <a:avLst/>
          </a:prstGeom>
        </p:spPr>
      </p:pic>
      <p:pic>
        <p:nvPicPr>
          <p:cNvPr id="15" name="Graphic 14" descr="Badge 3 with solid fill">
            <a:extLst>
              <a:ext uri="{FF2B5EF4-FFF2-40B4-BE49-F238E27FC236}">
                <a16:creationId xmlns:a16="http://schemas.microsoft.com/office/drawing/2014/main" id="{3CB4DA2D-A508-7CCC-1CA7-013D46EA5D89}"/>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03160" y="351080"/>
            <a:ext cx="235800" cy="235800"/>
          </a:xfrm>
          <a:prstGeom prst="rect">
            <a:avLst/>
          </a:prstGeom>
        </p:spPr>
      </p:pic>
      <p:pic>
        <p:nvPicPr>
          <p:cNvPr id="16" name="Graphic 15" descr="Badge with solid fill">
            <a:extLst>
              <a:ext uri="{FF2B5EF4-FFF2-40B4-BE49-F238E27FC236}">
                <a16:creationId xmlns:a16="http://schemas.microsoft.com/office/drawing/2014/main" id="{C1C499AF-0DC0-8CFA-64CE-D6138CB45111}"/>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60949" y="351080"/>
            <a:ext cx="235800" cy="235800"/>
          </a:xfrm>
          <a:prstGeom prst="rect">
            <a:avLst/>
          </a:prstGeom>
        </p:spPr>
      </p:pic>
      <p:pic>
        <p:nvPicPr>
          <p:cNvPr id="17" name="Graphic 16" descr="Badge 1 with solid fill">
            <a:extLst>
              <a:ext uri="{FF2B5EF4-FFF2-40B4-BE49-F238E27FC236}">
                <a16:creationId xmlns:a16="http://schemas.microsoft.com/office/drawing/2014/main" id="{D9A6E1BF-4754-5182-D017-488EDE352E29}"/>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18738" y="351080"/>
            <a:ext cx="235800" cy="235800"/>
          </a:xfrm>
          <a:prstGeom prst="rect">
            <a:avLst/>
          </a:prstGeom>
        </p:spPr>
      </p:pic>
      <p:pic>
        <p:nvPicPr>
          <p:cNvPr id="18" name="Graphic 17" descr="Badge 4 with solid fill">
            <a:extLst>
              <a:ext uri="{FF2B5EF4-FFF2-40B4-BE49-F238E27FC236}">
                <a16:creationId xmlns:a16="http://schemas.microsoft.com/office/drawing/2014/main" id="{FE6C4D85-0045-E727-7DB2-F5278EA4F85E}"/>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145371" y="351080"/>
            <a:ext cx="235800" cy="235800"/>
          </a:xfrm>
          <a:prstGeom prst="rect">
            <a:avLst/>
          </a:prstGeom>
        </p:spPr>
      </p:pic>
      <p:sp>
        <p:nvSpPr>
          <p:cNvPr id="19" name="TextBox 18">
            <a:extLst>
              <a:ext uri="{FF2B5EF4-FFF2-40B4-BE49-F238E27FC236}">
                <a16:creationId xmlns:a16="http://schemas.microsoft.com/office/drawing/2014/main" id="{6695EC0F-C19E-FC42-7EF0-C12C2DE52676}"/>
              </a:ext>
            </a:extLst>
          </p:cNvPr>
          <p:cNvSpPr txBox="1"/>
          <p:nvPr/>
        </p:nvSpPr>
        <p:spPr>
          <a:xfrm>
            <a:off x="10349808" y="1439909"/>
            <a:ext cx="1695171" cy="2554545"/>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pic>
        <p:nvPicPr>
          <p:cNvPr id="20" name="Graphic 19" descr="Badge 1 with solid fill">
            <a:extLst>
              <a:ext uri="{FF2B5EF4-FFF2-40B4-BE49-F238E27FC236}">
                <a16:creationId xmlns:a16="http://schemas.microsoft.com/office/drawing/2014/main" id="{C613AC5F-008C-9C01-87B3-59F30F703AF5}"/>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1109" y="1008479"/>
            <a:ext cx="235800" cy="235800"/>
          </a:xfrm>
          <a:prstGeom prst="rect">
            <a:avLst/>
          </a:prstGeom>
        </p:spPr>
      </p:pic>
      <p:pic>
        <p:nvPicPr>
          <p:cNvPr id="21" name="Graphic 20" descr="Badge 3 with solid fill">
            <a:extLst>
              <a:ext uri="{FF2B5EF4-FFF2-40B4-BE49-F238E27FC236}">
                <a16:creationId xmlns:a16="http://schemas.microsoft.com/office/drawing/2014/main" id="{245E7DE1-344E-304B-3B55-4A76C3686053}"/>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030" y="1009996"/>
            <a:ext cx="235800" cy="235800"/>
          </a:xfrm>
          <a:prstGeom prst="rect">
            <a:avLst/>
          </a:prstGeom>
        </p:spPr>
      </p:pic>
      <p:pic>
        <p:nvPicPr>
          <p:cNvPr id="22" name="Graphic 21" descr="Badge with solid fill">
            <a:extLst>
              <a:ext uri="{FF2B5EF4-FFF2-40B4-BE49-F238E27FC236}">
                <a16:creationId xmlns:a16="http://schemas.microsoft.com/office/drawing/2014/main" id="{96E67FB7-7E3A-AE53-3D2A-FA0DAC933155}"/>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5819" y="1009996"/>
            <a:ext cx="235800" cy="235800"/>
          </a:xfrm>
          <a:prstGeom prst="rect">
            <a:avLst/>
          </a:prstGeom>
        </p:spPr>
      </p:pic>
      <p:pic>
        <p:nvPicPr>
          <p:cNvPr id="23" name="Graphic 22" descr="Badge 4 with solid fill">
            <a:extLst>
              <a:ext uri="{FF2B5EF4-FFF2-40B4-BE49-F238E27FC236}">
                <a16:creationId xmlns:a16="http://schemas.microsoft.com/office/drawing/2014/main" id="{67893BBA-8B6C-768E-6E40-372461A7D6B3}"/>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70241" y="1009996"/>
            <a:ext cx="235800" cy="235800"/>
          </a:xfrm>
          <a:prstGeom prst="rect">
            <a:avLst/>
          </a:prstGeom>
        </p:spPr>
      </p:pic>
      <p:pic>
        <p:nvPicPr>
          <p:cNvPr id="24" name="Graphic 23" descr="Badge 1 with solid fill">
            <a:extLst>
              <a:ext uri="{FF2B5EF4-FFF2-40B4-BE49-F238E27FC236}">
                <a16:creationId xmlns:a16="http://schemas.microsoft.com/office/drawing/2014/main" id="{B6DEE679-CE12-A8D9-702B-C9FE3395484B}"/>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3412" y="1019107"/>
            <a:ext cx="235800" cy="235800"/>
          </a:xfrm>
          <a:prstGeom prst="rect">
            <a:avLst/>
          </a:prstGeom>
        </p:spPr>
      </p:pic>
      <p:pic>
        <p:nvPicPr>
          <p:cNvPr id="25" name="Graphic 24" descr="Badge 3 with solid fill">
            <a:extLst>
              <a:ext uri="{FF2B5EF4-FFF2-40B4-BE49-F238E27FC236}">
                <a16:creationId xmlns:a16="http://schemas.microsoft.com/office/drawing/2014/main" id="{682D09A2-C79F-5BE5-7B7E-84F1B887EB64}"/>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60333" y="1020624"/>
            <a:ext cx="235800" cy="235800"/>
          </a:xfrm>
          <a:prstGeom prst="rect">
            <a:avLst/>
          </a:prstGeom>
        </p:spPr>
      </p:pic>
      <p:pic>
        <p:nvPicPr>
          <p:cNvPr id="26" name="Graphic 25" descr="Badge with solid fill">
            <a:extLst>
              <a:ext uri="{FF2B5EF4-FFF2-40B4-BE49-F238E27FC236}">
                <a16:creationId xmlns:a16="http://schemas.microsoft.com/office/drawing/2014/main" id="{E90A74AB-920D-D3BE-171A-0ABFBB3A056B}"/>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18122" y="1020624"/>
            <a:ext cx="235800" cy="235800"/>
          </a:xfrm>
          <a:prstGeom prst="rect">
            <a:avLst/>
          </a:prstGeom>
        </p:spPr>
      </p:pic>
      <p:pic>
        <p:nvPicPr>
          <p:cNvPr id="27" name="Graphic 26" descr="Badge 4 with solid fill">
            <a:extLst>
              <a:ext uri="{FF2B5EF4-FFF2-40B4-BE49-F238E27FC236}">
                <a16:creationId xmlns:a16="http://schemas.microsoft.com/office/drawing/2014/main" id="{DD4D65C6-F3FF-AD56-7145-F3735BE2AE83}"/>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102544" y="1020624"/>
            <a:ext cx="235800" cy="235800"/>
          </a:xfrm>
          <a:prstGeom prst="rect">
            <a:avLst/>
          </a:prstGeom>
        </p:spPr>
      </p:pic>
    </p:spTree>
    <p:extLst>
      <p:ext uri="{BB962C8B-B14F-4D97-AF65-F5344CB8AC3E}">
        <p14:creationId xmlns:p14="http://schemas.microsoft.com/office/powerpoint/2010/main" val="418050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114990" y="1575318"/>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build React based UI forms using </a:t>
            </a:r>
            <a:r>
              <a:rPr lang="en-US" sz="1200" err="1">
                <a:solidFill>
                  <a:srgbClr val="002060"/>
                </a:solidFill>
              </a:rPr>
              <a:t>Json</a:t>
            </a:r>
            <a:r>
              <a:rPr lang="en-US" sz="1200">
                <a:solidFill>
                  <a:srgbClr val="002060"/>
                </a:solidFill>
              </a:rPr>
              <a:t> metadata</a:t>
            </a:r>
          </a:p>
          <a:p>
            <a:pPr marL="171450" indent="-171450">
              <a:buFont typeface="Arial" panose="020B0604020202020204" pitchFamily="34" charset="0"/>
              <a:buChar char="•"/>
            </a:pPr>
            <a:r>
              <a:rPr lang="en-US" sz="1200">
                <a:solidFill>
                  <a:srgbClr val="002060"/>
                </a:solidFill>
              </a:rPr>
              <a:t>Can handle varying degree of complexity to address the needs of corporate segment</a:t>
            </a:r>
          </a:p>
          <a:p>
            <a:pPr marL="171450" indent="-171450">
              <a:buFont typeface="Arial" panose="020B0604020202020204" pitchFamily="34" charset="0"/>
              <a:buChar char="•"/>
            </a:pPr>
            <a:r>
              <a:rPr lang="en-US" sz="1200">
                <a:solidFill>
                  <a:srgbClr val="002060"/>
                </a:solidFill>
              </a:rPr>
              <a:t>Key features- Validations, error messages, simple fields, complex nested cards, tables, conditional logic, data binding, API calls, save in-progress form context</a:t>
            </a: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FBO, DPG, FX</a:t>
            </a:r>
          </a:p>
          <a:p>
            <a:r>
              <a:rPr lang="en-US" sz="1200">
                <a:solidFill>
                  <a:srgbClr val="002060"/>
                </a:solidFill>
              </a:rPr>
              <a:t>35+ distinct forms consisting of 200+ pages</a:t>
            </a:r>
          </a:p>
          <a:p>
            <a:endParaRPr lang="en-US" sz="1200">
              <a:solidFill>
                <a:srgbClr val="002060"/>
              </a:solidFill>
            </a:endParaRPr>
          </a:p>
          <a:p>
            <a:r>
              <a:rPr lang="en-US" sz="1200" b="1">
                <a:solidFill>
                  <a:srgbClr val="002060"/>
                </a:solidFill>
              </a:rPr>
              <a:t>Roadmap</a:t>
            </a:r>
            <a:r>
              <a:rPr lang="en-US" sz="1200">
                <a:solidFill>
                  <a:srgbClr val="002060"/>
                </a:solidFill>
              </a:rPr>
              <a:t> – </a:t>
            </a:r>
          </a:p>
          <a:p>
            <a:r>
              <a:rPr lang="en-US" sz="1200">
                <a:solidFill>
                  <a:srgbClr val="002060"/>
                </a:solidFill>
              </a:rPr>
              <a:t>Form preview – inline JSON editor, Field level annotation, nested card support, </a:t>
            </a:r>
          </a:p>
          <a:p>
            <a:endParaRPr lang="en-US" sz="1200">
              <a:solidFill>
                <a:srgbClr val="002060"/>
              </a:solidFill>
            </a:endParaRPr>
          </a:p>
          <a:p>
            <a:endParaRPr lang="en-US" sz="8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It’s a plug and play tool to build forms</a:t>
            </a: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122626" y="961815"/>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Dynamic Form Framework</a:t>
            </a:r>
          </a:p>
        </p:txBody>
      </p:sp>
      <p:sp>
        <p:nvSpPr>
          <p:cNvPr id="9" name="Rounded Rectangle 8">
            <a:extLst>
              <a:ext uri="{FF2B5EF4-FFF2-40B4-BE49-F238E27FC236}">
                <a16:creationId xmlns:a16="http://schemas.microsoft.com/office/drawing/2014/main" id="{61DEBE96-C301-3C08-1B31-B1FE371262DF}"/>
              </a:ext>
            </a:extLst>
          </p:cNvPr>
          <p:cNvSpPr/>
          <p:nvPr/>
        </p:nvSpPr>
        <p:spPr>
          <a:xfrm>
            <a:off x="3457500" y="1575316"/>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It’s a flexible key/value pair based data engine​ supported by underlying microservices to perform CRUD operations</a:t>
            </a:r>
          </a:p>
          <a:p>
            <a:pPr marL="171450" indent="-171450">
              <a:buFont typeface="Arial" panose="020B0604020202020204" pitchFamily="34" charset="0"/>
              <a:buChar char="•"/>
            </a:pPr>
            <a:r>
              <a:rPr lang="en-US" sz="1200">
                <a:solidFill>
                  <a:srgbClr val="002060"/>
                </a:solidFill>
              </a:rPr>
              <a:t>Can support Named or Generic domain APIs​</a:t>
            </a:r>
          </a:p>
          <a:p>
            <a:endParaRPr lang="en-US" sz="9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FBO, DPG, FX</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Adopt corporate common object model </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a:t>
            </a:r>
          </a:p>
        </p:txBody>
      </p:sp>
      <p:sp>
        <p:nvSpPr>
          <p:cNvPr id="10" name="Round Same Side Corner Rectangle 9">
            <a:extLst>
              <a:ext uri="{FF2B5EF4-FFF2-40B4-BE49-F238E27FC236}">
                <a16:creationId xmlns:a16="http://schemas.microsoft.com/office/drawing/2014/main" id="{DDEA6CCE-B908-12B7-632E-C2B908D2BAC9}"/>
              </a:ext>
            </a:extLst>
          </p:cNvPr>
          <p:cNvSpPr/>
          <p:nvPr/>
        </p:nvSpPr>
        <p:spPr>
          <a:xfrm>
            <a:off x="3461054" y="961815"/>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Dynamic Data Engine</a:t>
            </a:r>
          </a:p>
        </p:txBody>
      </p:sp>
      <p:sp>
        <p:nvSpPr>
          <p:cNvPr id="11" name="Rounded Rectangle 10">
            <a:extLst>
              <a:ext uri="{FF2B5EF4-FFF2-40B4-BE49-F238E27FC236}">
                <a16:creationId xmlns:a16="http://schemas.microsoft.com/office/drawing/2014/main" id="{2E2854EA-DDDD-76CE-61CC-9DA1382B942A}"/>
              </a:ext>
            </a:extLst>
          </p:cNvPr>
          <p:cNvSpPr/>
          <p:nvPr/>
        </p:nvSpPr>
        <p:spPr>
          <a:xfrm>
            <a:off x="6806686" y="1575316"/>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upload/download documents for employee/client persona</a:t>
            </a:r>
          </a:p>
          <a:p>
            <a:pPr marL="171450" indent="-171450">
              <a:buFont typeface="Arial" panose="020B0604020202020204" pitchFamily="34" charset="0"/>
              <a:buChar char="•"/>
            </a:pPr>
            <a:r>
              <a:rPr lang="en-US" sz="1200">
                <a:solidFill>
                  <a:srgbClr val="002060"/>
                </a:solidFill>
              </a:rPr>
              <a:t>Configurable APIs to support multiple FileNet Doc Classes for various BLs</a:t>
            </a:r>
          </a:p>
          <a:p>
            <a:pPr marL="171450" indent="-171450">
              <a:buFont typeface="Arial" panose="020B0604020202020204" pitchFamily="34" charset="0"/>
              <a:buChar char="•"/>
            </a:pPr>
            <a:r>
              <a:rPr lang="en-US" sz="1200">
                <a:solidFill>
                  <a:srgbClr val="002060"/>
                </a:solidFill>
              </a:rPr>
              <a:t>Ability for employee/client to collaborate for document collection/review/approvals</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FX</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Integrate with CMOD doc repository for DPG use case</a:t>
            </a: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2" name="Round Same Side Corner Rectangle 11">
            <a:extLst>
              <a:ext uri="{FF2B5EF4-FFF2-40B4-BE49-F238E27FC236}">
                <a16:creationId xmlns:a16="http://schemas.microsoft.com/office/drawing/2014/main" id="{404068BB-4948-8D3D-335A-E62C85A50822}"/>
              </a:ext>
            </a:extLst>
          </p:cNvPr>
          <p:cNvSpPr/>
          <p:nvPr/>
        </p:nvSpPr>
        <p:spPr>
          <a:xfrm>
            <a:off x="6810240" y="961816"/>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Document Management</a:t>
            </a:r>
          </a:p>
        </p:txBody>
      </p:sp>
      <p:sp>
        <p:nvSpPr>
          <p:cNvPr id="15" name="TextBox 14">
            <a:extLst>
              <a:ext uri="{FF2B5EF4-FFF2-40B4-BE49-F238E27FC236}">
                <a16:creationId xmlns:a16="http://schemas.microsoft.com/office/drawing/2014/main" id="{10359CD6-BC1B-F95D-0035-10C0FEDBAABD}"/>
              </a:ext>
            </a:extLst>
          </p:cNvPr>
          <p:cNvSpPr txBox="1"/>
          <p:nvPr/>
        </p:nvSpPr>
        <p:spPr>
          <a:xfrm>
            <a:off x="10349808" y="1439909"/>
            <a:ext cx="1695171" cy="2554545"/>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pic>
        <p:nvPicPr>
          <p:cNvPr id="20" name="Graphic 19" descr="Badge 1 with solid fill">
            <a:extLst>
              <a:ext uri="{FF2B5EF4-FFF2-40B4-BE49-F238E27FC236}">
                <a16:creationId xmlns:a16="http://schemas.microsoft.com/office/drawing/2014/main" id="{19D5828B-8176-3D4C-901C-81D11CE5C2CA}"/>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387" y="698629"/>
            <a:ext cx="235800" cy="235800"/>
          </a:xfrm>
          <a:prstGeom prst="rect">
            <a:avLst/>
          </a:prstGeom>
        </p:spPr>
      </p:pic>
      <p:pic>
        <p:nvPicPr>
          <p:cNvPr id="21" name="Graphic 20" descr="Badge with solid fill">
            <a:extLst>
              <a:ext uri="{FF2B5EF4-FFF2-40B4-BE49-F238E27FC236}">
                <a16:creationId xmlns:a16="http://schemas.microsoft.com/office/drawing/2014/main" id="{62CE908B-FBC6-63F3-72D9-0CFD1059507B}"/>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711" y="712322"/>
            <a:ext cx="235800" cy="235800"/>
          </a:xfrm>
          <a:prstGeom prst="rect">
            <a:avLst/>
          </a:prstGeom>
        </p:spPr>
      </p:pic>
      <p:pic>
        <p:nvPicPr>
          <p:cNvPr id="22" name="Graphic 21" descr="Badge 3 with solid fill">
            <a:extLst>
              <a:ext uri="{FF2B5EF4-FFF2-40B4-BE49-F238E27FC236}">
                <a16:creationId xmlns:a16="http://schemas.microsoft.com/office/drawing/2014/main" id="{F430D2D6-6A01-B922-6DDE-CDA4A0E5F40B}"/>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147" y="712322"/>
            <a:ext cx="235800" cy="235800"/>
          </a:xfrm>
          <a:prstGeom prst="rect">
            <a:avLst/>
          </a:prstGeom>
        </p:spPr>
      </p:pic>
      <p:pic>
        <p:nvPicPr>
          <p:cNvPr id="24" name="Graphic 23" descr="Badge 4 with solid fill">
            <a:extLst>
              <a:ext uri="{FF2B5EF4-FFF2-40B4-BE49-F238E27FC236}">
                <a16:creationId xmlns:a16="http://schemas.microsoft.com/office/drawing/2014/main" id="{C839B13B-8AC3-5F05-B3B2-F0086FBB2802}"/>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3501" y="712322"/>
            <a:ext cx="235800" cy="235800"/>
          </a:xfrm>
          <a:prstGeom prst="rect">
            <a:avLst/>
          </a:prstGeom>
        </p:spPr>
      </p:pic>
      <p:pic>
        <p:nvPicPr>
          <p:cNvPr id="26" name="Graphic 25" descr="Badge 5 with solid fill">
            <a:extLst>
              <a:ext uri="{FF2B5EF4-FFF2-40B4-BE49-F238E27FC236}">
                <a16:creationId xmlns:a16="http://schemas.microsoft.com/office/drawing/2014/main" id="{36C26EA9-F0E7-1960-3B0E-C09B5A572600}"/>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69301" y="712321"/>
            <a:ext cx="240059" cy="240059"/>
          </a:xfrm>
          <a:prstGeom prst="rect">
            <a:avLst/>
          </a:prstGeom>
        </p:spPr>
      </p:pic>
      <p:pic>
        <p:nvPicPr>
          <p:cNvPr id="27" name="Graphic 26" descr="Badge 1 with solid fill">
            <a:extLst>
              <a:ext uri="{FF2B5EF4-FFF2-40B4-BE49-F238E27FC236}">
                <a16:creationId xmlns:a16="http://schemas.microsoft.com/office/drawing/2014/main" id="{3AC0F0BF-BB0E-958F-52BC-B4430A8EDA42}"/>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1772" y="712322"/>
            <a:ext cx="235800" cy="235800"/>
          </a:xfrm>
          <a:prstGeom prst="rect">
            <a:avLst/>
          </a:prstGeom>
        </p:spPr>
      </p:pic>
      <p:pic>
        <p:nvPicPr>
          <p:cNvPr id="28" name="Graphic 27" descr="Badge with solid fill">
            <a:extLst>
              <a:ext uri="{FF2B5EF4-FFF2-40B4-BE49-F238E27FC236}">
                <a16:creationId xmlns:a16="http://schemas.microsoft.com/office/drawing/2014/main" id="{6DDFAA38-1DAA-7A1B-115D-2F1646C9D66B}"/>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7572" y="712322"/>
            <a:ext cx="235800" cy="235800"/>
          </a:xfrm>
          <a:prstGeom prst="rect">
            <a:avLst/>
          </a:prstGeom>
        </p:spPr>
      </p:pic>
      <p:pic>
        <p:nvPicPr>
          <p:cNvPr id="29" name="Graphic 28" descr="Badge 3 with solid fill">
            <a:extLst>
              <a:ext uri="{FF2B5EF4-FFF2-40B4-BE49-F238E27FC236}">
                <a16:creationId xmlns:a16="http://schemas.microsoft.com/office/drawing/2014/main" id="{7F11BFF6-D62B-8E6F-7229-4EC5C2E7758A}"/>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97461" y="698631"/>
            <a:ext cx="235800" cy="235800"/>
          </a:xfrm>
          <a:prstGeom prst="rect">
            <a:avLst/>
          </a:prstGeom>
        </p:spPr>
      </p:pic>
      <p:pic>
        <p:nvPicPr>
          <p:cNvPr id="30" name="Graphic 29" descr="Badge 4 with solid fill">
            <a:extLst>
              <a:ext uri="{FF2B5EF4-FFF2-40B4-BE49-F238E27FC236}">
                <a16:creationId xmlns:a16="http://schemas.microsoft.com/office/drawing/2014/main" id="{B1E6636B-B7CB-6481-11F0-110C4E761F0C}"/>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9672" y="698631"/>
            <a:ext cx="235800" cy="235800"/>
          </a:xfrm>
          <a:prstGeom prst="rect">
            <a:avLst/>
          </a:prstGeom>
        </p:spPr>
      </p:pic>
      <p:pic>
        <p:nvPicPr>
          <p:cNvPr id="31" name="Graphic 30" descr="Badge 10 with solid fill">
            <a:extLst>
              <a:ext uri="{FF2B5EF4-FFF2-40B4-BE49-F238E27FC236}">
                <a16:creationId xmlns:a16="http://schemas.microsoft.com/office/drawing/2014/main" id="{2B8D8507-0934-E3F7-F605-A0751065FA4E}"/>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4510" y="688399"/>
            <a:ext cx="235800" cy="235800"/>
          </a:xfrm>
          <a:prstGeom prst="rect">
            <a:avLst/>
          </a:prstGeom>
        </p:spPr>
      </p:pic>
      <p:pic>
        <p:nvPicPr>
          <p:cNvPr id="32" name="Graphic 31" descr="Badge 10 with solid fill">
            <a:extLst>
              <a:ext uri="{FF2B5EF4-FFF2-40B4-BE49-F238E27FC236}">
                <a16:creationId xmlns:a16="http://schemas.microsoft.com/office/drawing/2014/main" id="{3CB5C977-BED4-6DF1-37D4-9ABCD36B7732}"/>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97261" y="712322"/>
            <a:ext cx="235800" cy="235800"/>
          </a:xfrm>
          <a:prstGeom prst="rect">
            <a:avLst/>
          </a:prstGeom>
        </p:spPr>
      </p:pic>
      <p:pic>
        <p:nvPicPr>
          <p:cNvPr id="33" name="Graphic 32" descr="Badge 3 with solid fill">
            <a:extLst>
              <a:ext uri="{FF2B5EF4-FFF2-40B4-BE49-F238E27FC236}">
                <a16:creationId xmlns:a16="http://schemas.microsoft.com/office/drawing/2014/main" id="{10E4D80A-66E2-6DDE-22F1-11C592FBF22F}"/>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3097" y="712351"/>
            <a:ext cx="235800" cy="235800"/>
          </a:xfrm>
          <a:prstGeom prst="rect">
            <a:avLst/>
          </a:prstGeom>
        </p:spPr>
      </p:pic>
      <p:pic>
        <p:nvPicPr>
          <p:cNvPr id="34" name="Graphic 33" descr="Badge with solid fill">
            <a:extLst>
              <a:ext uri="{FF2B5EF4-FFF2-40B4-BE49-F238E27FC236}">
                <a16:creationId xmlns:a16="http://schemas.microsoft.com/office/drawing/2014/main" id="{2DB300F3-4E7D-EEFE-BCB6-E47F93122B7F}"/>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0886" y="712351"/>
            <a:ext cx="235800" cy="235800"/>
          </a:xfrm>
          <a:prstGeom prst="rect">
            <a:avLst/>
          </a:prstGeom>
        </p:spPr>
      </p:pic>
      <p:pic>
        <p:nvPicPr>
          <p:cNvPr id="35" name="Graphic 34" descr="Badge 4 with solid fill">
            <a:extLst>
              <a:ext uri="{FF2B5EF4-FFF2-40B4-BE49-F238E27FC236}">
                <a16:creationId xmlns:a16="http://schemas.microsoft.com/office/drawing/2014/main" id="{130CEA07-F581-DDA6-F094-D357B29F07BE}"/>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15308" y="712351"/>
            <a:ext cx="235800" cy="235800"/>
          </a:xfrm>
          <a:prstGeom prst="rect">
            <a:avLst/>
          </a:prstGeom>
        </p:spPr>
      </p:pic>
    </p:spTree>
    <p:extLst>
      <p:ext uri="{BB962C8B-B14F-4D97-AF65-F5344CB8AC3E}">
        <p14:creationId xmlns:p14="http://schemas.microsoft.com/office/powerpoint/2010/main" val="98649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147021" y="2053415"/>
            <a:ext cx="3132416" cy="3637548"/>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employees to have visibility into the onboarding events </a:t>
            </a:r>
          </a:p>
          <a:p>
            <a:pPr marL="171450" indent="-171450">
              <a:buFont typeface="Arial" panose="020B0604020202020204" pitchFamily="34" charset="0"/>
              <a:buChar char="•"/>
            </a:pPr>
            <a:r>
              <a:rPr lang="en-US" sz="1200">
                <a:solidFill>
                  <a:srgbClr val="002060"/>
                </a:solidFill>
              </a:rPr>
              <a:t>Flexibility to configure dashboard view based on the Role/BL</a:t>
            </a:r>
          </a:p>
          <a:p>
            <a:pPr marL="171450" indent="-171450">
              <a:buFont typeface="Arial" panose="020B0604020202020204" pitchFamily="34" charset="0"/>
              <a:buChar char="•"/>
            </a:pPr>
            <a:r>
              <a:rPr lang="en-US" sz="1200">
                <a:solidFill>
                  <a:srgbClr val="002060"/>
                </a:solidFill>
              </a:rPr>
              <a:t>Ability to search/filter/sort onboarding records </a:t>
            </a:r>
          </a:p>
          <a:p>
            <a:endParaRPr lang="en-US" sz="1200">
              <a:solidFill>
                <a:srgbClr val="002060"/>
              </a:solidFill>
            </a:endParaRPr>
          </a:p>
          <a:p>
            <a:r>
              <a:rPr lang="en-US" sz="1200" b="1">
                <a:solidFill>
                  <a:srgbClr val="002060"/>
                </a:solidFill>
              </a:rPr>
              <a:t>Usage</a:t>
            </a:r>
            <a:r>
              <a:rPr lang="en-US" sz="1200">
                <a:solidFill>
                  <a:srgbClr val="002060"/>
                </a:solidFill>
              </a:rPr>
              <a:t> – Money Center, DPG,FX, FBO, GCT, PT, IT&amp;C, FX</a:t>
            </a:r>
          </a:p>
          <a:p>
            <a:endParaRPr lang="en-US" sz="1200">
              <a:solidFill>
                <a:srgbClr val="002060"/>
              </a:solidFill>
            </a:endParaRPr>
          </a:p>
          <a:p>
            <a:r>
              <a:rPr lang="en-US" sz="1200" b="1">
                <a:solidFill>
                  <a:srgbClr val="002060"/>
                </a:solidFill>
              </a:rPr>
              <a:t>Roadmap</a:t>
            </a:r>
            <a:r>
              <a:rPr lang="en-US" sz="1200">
                <a:solidFill>
                  <a:srgbClr val="002060"/>
                </a:solidFill>
              </a:rPr>
              <a:t> – Common object model to bring consistency across BLs</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154657" y="1439911"/>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Employee Dashboard</a:t>
            </a:r>
          </a:p>
        </p:txBody>
      </p:sp>
      <p:sp>
        <p:nvSpPr>
          <p:cNvPr id="9" name="Rounded Rectangle 8">
            <a:extLst>
              <a:ext uri="{FF2B5EF4-FFF2-40B4-BE49-F238E27FC236}">
                <a16:creationId xmlns:a16="http://schemas.microsoft.com/office/drawing/2014/main" id="{61DEBE96-C301-3C08-1B31-B1FE371262DF}"/>
              </a:ext>
            </a:extLst>
          </p:cNvPr>
          <p:cNvSpPr/>
          <p:nvPr/>
        </p:nvSpPr>
        <p:spPr>
          <a:xfrm>
            <a:off x="3570375" y="2053411"/>
            <a:ext cx="3132416" cy="3637552"/>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for clients to have visibility into the onboarding process</a:t>
            </a:r>
          </a:p>
          <a:p>
            <a:pPr marL="171450" indent="-171450">
              <a:buFont typeface="Arial" panose="020B0604020202020204" pitchFamily="34" charset="0"/>
              <a:buChar char="•"/>
            </a:pPr>
            <a:r>
              <a:rPr lang="en-US" sz="1200">
                <a:solidFill>
                  <a:srgbClr val="002060"/>
                </a:solidFill>
              </a:rPr>
              <a:t>Onboarding milestone tracker</a:t>
            </a:r>
          </a:p>
          <a:p>
            <a:pPr marL="171450" indent="-171450">
              <a:buFont typeface="Arial" panose="020B0604020202020204" pitchFamily="34" charset="0"/>
              <a:buChar char="•"/>
            </a:pPr>
            <a:r>
              <a:rPr lang="en-US" sz="1200">
                <a:solidFill>
                  <a:srgbClr val="002060"/>
                </a:solidFill>
              </a:rPr>
              <a:t>Task list, U.S. Bank Contacts</a:t>
            </a:r>
          </a:p>
          <a:p>
            <a:pPr marL="171450" indent="-171450">
              <a:buFont typeface="Arial" panose="020B0604020202020204" pitchFamily="34" charset="0"/>
              <a:buChar char="•"/>
            </a:pPr>
            <a:r>
              <a:rPr lang="en-US" sz="1200">
                <a:solidFill>
                  <a:srgbClr val="002060"/>
                </a:solidFill>
              </a:rPr>
              <a:t>SSO from systems of engagements e.g. Pivot</a:t>
            </a:r>
          </a:p>
          <a:p>
            <a:endParaRPr lang="en-US" sz="1200">
              <a:solidFill>
                <a:srgbClr val="002060"/>
              </a:solidFill>
            </a:endParaRPr>
          </a:p>
          <a:p>
            <a:r>
              <a:rPr lang="en-US" sz="1200" b="1">
                <a:solidFill>
                  <a:srgbClr val="002060"/>
                </a:solidFill>
              </a:rPr>
              <a:t>Usage</a:t>
            </a:r>
            <a:r>
              <a:rPr lang="en-US" sz="1200">
                <a:solidFill>
                  <a:srgbClr val="002060"/>
                </a:solidFill>
              </a:rPr>
              <a:t> – IT&amp;C, GFS, Money Center</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Integration with Corporate Hub – SSO and task list </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 </a:t>
            </a:r>
            <a:endParaRPr lang="en-US" sz="1200" b="1">
              <a:solidFill>
                <a:srgbClr val="002060"/>
              </a:solidFill>
            </a:endParaRPr>
          </a:p>
        </p:txBody>
      </p:sp>
      <p:sp>
        <p:nvSpPr>
          <p:cNvPr id="10" name="Round Same Side Corner Rectangle 9">
            <a:extLst>
              <a:ext uri="{FF2B5EF4-FFF2-40B4-BE49-F238E27FC236}">
                <a16:creationId xmlns:a16="http://schemas.microsoft.com/office/drawing/2014/main" id="{DDEA6CCE-B908-12B7-632E-C2B908D2BAC9}"/>
              </a:ext>
            </a:extLst>
          </p:cNvPr>
          <p:cNvSpPr/>
          <p:nvPr/>
        </p:nvSpPr>
        <p:spPr>
          <a:xfrm>
            <a:off x="3573929" y="1439909"/>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Client Onboarding Tracker</a:t>
            </a:r>
          </a:p>
        </p:txBody>
      </p:sp>
      <p:sp>
        <p:nvSpPr>
          <p:cNvPr id="11" name="Rounded Rectangle 10">
            <a:extLst>
              <a:ext uri="{FF2B5EF4-FFF2-40B4-BE49-F238E27FC236}">
                <a16:creationId xmlns:a16="http://schemas.microsoft.com/office/drawing/2014/main" id="{2E2854EA-DDDD-76CE-61CC-9DA1382B942A}"/>
              </a:ext>
            </a:extLst>
          </p:cNvPr>
          <p:cNvSpPr/>
          <p:nvPr/>
        </p:nvSpPr>
        <p:spPr>
          <a:xfrm>
            <a:off x="7000405" y="2053411"/>
            <a:ext cx="3132416" cy="3637552"/>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provision client users for onboarding events </a:t>
            </a:r>
          </a:p>
          <a:p>
            <a:pPr marL="171450" indent="-171450">
              <a:buFont typeface="Arial" panose="020B0604020202020204" pitchFamily="34" charset="0"/>
              <a:buChar char="•"/>
            </a:pPr>
            <a:r>
              <a:rPr lang="en-US" sz="1200">
                <a:solidFill>
                  <a:srgbClr val="002060"/>
                </a:solidFill>
              </a:rPr>
              <a:t>Employee user provisioning-  Windows authentication based SSO, leverage LDAP groups/access management for role access</a:t>
            </a:r>
          </a:p>
          <a:p>
            <a:endParaRPr lang="en-US" sz="1200">
              <a:solidFill>
                <a:srgbClr val="002060"/>
              </a:solidFill>
            </a:endParaRPr>
          </a:p>
          <a:p>
            <a:r>
              <a:rPr lang="en-US" sz="1200" b="1">
                <a:solidFill>
                  <a:srgbClr val="002060"/>
                </a:solidFill>
              </a:rPr>
              <a:t>Usage</a:t>
            </a:r>
            <a:r>
              <a:rPr lang="en-US" sz="1200">
                <a:solidFill>
                  <a:srgbClr val="002060"/>
                </a:solidFill>
              </a:rPr>
              <a:t> –  Money Center, DPG,FX, FBO, GCT, PT, IT&amp;C, FX</a:t>
            </a: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Enable user provisioning for SinglePoint OU for Money Center use case</a:t>
            </a:r>
          </a:p>
          <a:p>
            <a:pPr marL="171450" indent="-171450">
              <a:buFont typeface="Arial" panose="020B0604020202020204" pitchFamily="34" charset="0"/>
              <a:buChar char="•"/>
            </a:pPr>
            <a:r>
              <a:rPr lang="en-US" sz="1200">
                <a:solidFill>
                  <a:srgbClr val="002060"/>
                </a:solidFill>
              </a:rPr>
              <a:t>Ability to search existing SinglePoint OU users from onboarding</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2" name="Round Same Side Corner Rectangle 11">
            <a:extLst>
              <a:ext uri="{FF2B5EF4-FFF2-40B4-BE49-F238E27FC236}">
                <a16:creationId xmlns:a16="http://schemas.microsoft.com/office/drawing/2014/main" id="{404068BB-4948-8D3D-335A-E62C85A50822}"/>
              </a:ext>
            </a:extLst>
          </p:cNvPr>
          <p:cNvSpPr/>
          <p:nvPr/>
        </p:nvSpPr>
        <p:spPr>
          <a:xfrm>
            <a:off x="7008041" y="1439909"/>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User Provisioning, Roles/Privileges</a:t>
            </a:r>
          </a:p>
        </p:txBody>
      </p:sp>
      <p:pic>
        <p:nvPicPr>
          <p:cNvPr id="5" name="Graphic 4" descr="Badge 10 with solid fill">
            <a:extLst>
              <a:ext uri="{FF2B5EF4-FFF2-40B4-BE49-F238E27FC236}">
                <a16:creationId xmlns:a16="http://schemas.microsoft.com/office/drawing/2014/main" id="{4BA5FEC9-976F-1584-FB33-BC1C39664C97}"/>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9931" y="351080"/>
            <a:ext cx="235800" cy="235800"/>
          </a:xfrm>
          <a:prstGeom prst="rect">
            <a:avLst/>
          </a:prstGeom>
        </p:spPr>
      </p:pic>
      <p:pic>
        <p:nvPicPr>
          <p:cNvPr id="13" name="Graphic 12" descr="Badge 3 with solid fill">
            <a:extLst>
              <a:ext uri="{FF2B5EF4-FFF2-40B4-BE49-F238E27FC236}">
                <a16:creationId xmlns:a16="http://schemas.microsoft.com/office/drawing/2014/main" id="{BAC72535-9DFB-E539-3DBD-5A3B670F11B2}"/>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3067" y="1185498"/>
            <a:ext cx="235800" cy="235800"/>
          </a:xfrm>
          <a:prstGeom prst="rect">
            <a:avLst/>
          </a:prstGeom>
        </p:spPr>
      </p:pic>
      <p:pic>
        <p:nvPicPr>
          <p:cNvPr id="15" name="Graphic 14" descr="Badge with solid fill">
            <a:extLst>
              <a:ext uri="{FF2B5EF4-FFF2-40B4-BE49-F238E27FC236}">
                <a16:creationId xmlns:a16="http://schemas.microsoft.com/office/drawing/2014/main" id="{F555AF45-21AD-F6C9-4EFB-8C8684664105}"/>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3518" y="1185498"/>
            <a:ext cx="235800" cy="235800"/>
          </a:xfrm>
          <a:prstGeom prst="rect">
            <a:avLst/>
          </a:prstGeom>
        </p:spPr>
      </p:pic>
      <p:pic>
        <p:nvPicPr>
          <p:cNvPr id="17" name="Graphic 16" descr="Badge 1 with solid fill">
            <a:extLst>
              <a:ext uri="{FF2B5EF4-FFF2-40B4-BE49-F238E27FC236}">
                <a16:creationId xmlns:a16="http://schemas.microsoft.com/office/drawing/2014/main" id="{7485F3C2-F26A-DDB0-881A-533053D035C4}"/>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7718" y="1185498"/>
            <a:ext cx="235800" cy="235800"/>
          </a:xfrm>
          <a:prstGeom prst="rect">
            <a:avLst/>
          </a:prstGeom>
        </p:spPr>
      </p:pic>
      <p:pic>
        <p:nvPicPr>
          <p:cNvPr id="19" name="Graphic 18" descr="Badge 4 with solid fill">
            <a:extLst>
              <a:ext uri="{FF2B5EF4-FFF2-40B4-BE49-F238E27FC236}">
                <a16:creationId xmlns:a16="http://schemas.microsoft.com/office/drawing/2014/main" id="{42BA69B3-B24E-27DD-373B-956606C179ED}"/>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5059" y="1185276"/>
            <a:ext cx="235800" cy="235800"/>
          </a:xfrm>
          <a:prstGeom prst="rect">
            <a:avLst/>
          </a:prstGeom>
        </p:spPr>
      </p:pic>
      <p:pic>
        <p:nvPicPr>
          <p:cNvPr id="21" name="Graphic 20" descr="Badge 9 with solid fill">
            <a:extLst>
              <a:ext uri="{FF2B5EF4-FFF2-40B4-BE49-F238E27FC236}">
                <a16:creationId xmlns:a16="http://schemas.microsoft.com/office/drawing/2014/main" id="{47F12C65-E7F2-D9F2-5661-2ED2A8DE11C6}"/>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3462" y="348951"/>
            <a:ext cx="240059" cy="240059"/>
          </a:xfrm>
          <a:prstGeom prst="rect">
            <a:avLst/>
          </a:prstGeom>
        </p:spPr>
      </p:pic>
      <p:pic>
        <p:nvPicPr>
          <p:cNvPr id="23" name="Graphic 22" descr="Badge 8 with solid fill">
            <a:extLst>
              <a:ext uri="{FF2B5EF4-FFF2-40B4-BE49-F238E27FC236}">
                <a16:creationId xmlns:a16="http://schemas.microsoft.com/office/drawing/2014/main" id="{D018AA40-35B2-F2DC-5CB2-FB1025FA4E17}"/>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6992" y="348951"/>
            <a:ext cx="240059" cy="240059"/>
          </a:xfrm>
          <a:prstGeom prst="rect">
            <a:avLst/>
          </a:prstGeom>
        </p:spPr>
      </p:pic>
      <p:pic>
        <p:nvPicPr>
          <p:cNvPr id="25" name="Graphic 24" descr="Badge 7 with solid fill">
            <a:extLst>
              <a:ext uri="{FF2B5EF4-FFF2-40B4-BE49-F238E27FC236}">
                <a16:creationId xmlns:a16="http://schemas.microsoft.com/office/drawing/2014/main" id="{58A81E04-4F26-944F-DF72-DFAF29FA527B}"/>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80522" y="348951"/>
            <a:ext cx="240059" cy="240059"/>
          </a:xfrm>
          <a:prstGeom prst="rect">
            <a:avLst/>
          </a:prstGeom>
        </p:spPr>
      </p:pic>
      <p:pic>
        <p:nvPicPr>
          <p:cNvPr id="27" name="Graphic 26" descr="Badge 6 with solid fill">
            <a:extLst>
              <a:ext uri="{FF2B5EF4-FFF2-40B4-BE49-F238E27FC236}">
                <a16:creationId xmlns:a16="http://schemas.microsoft.com/office/drawing/2014/main" id="{812752AE-5635-BE32-A66F-869CE17AC4AC}"/>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34052" y="348951"/>
            <a:ext cx="240059" cy="240059"/>
          </a:xfrm>
          <a:prstGeom prst="rect">
            <a:avLst/>
          </a:prstGeom>
        </p:spPr>
      </p:pic>
      <p:pic>
        <p:nvPicPr>
          <p:cNvPr id="29" name="Graphic 28" descr="Badge 5 with solid fill">
            <a:extLst>
              <a:ext uri="{FF2B5EF4-FFF2-40B4-BE49-F238E27FC236}">
                <a16:creationId xmlns:a16="http://schemas.microsoft.com/office/drawing/2014/main" id="{66720048-8A3C-B964-AF28-C473CFEDB658}"/>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7582" y="348951"/>
            <a:ext cx="240059" cy="240059"/>
          </a:xfrm>
          <a:prstGeom prst="rect">
            <a:avLst/>
          </a:prstGeom>
        </p:spPr>
      </p:pic>
      <p:sp>
        <p:nvSpPr>
          <p:cNvPr id="30" name="TextBox 29">
            <a:extLst>
              <a:ext uri="{FF2B5EF4-FFF2-40B4-BE49-F238E27FC236}">
                <a16:creationId xmlns:a16="http://schemas.microsoft.com/office/drawing/2014/main" id="{5B5BF653-4D4F-E4D9-CFDA-4C8C621B4FA2}"/>
              </a:ext>
            </a:extLst>
          </p:cNvPr>
          <p:cNvSpPr txBox="1"/>
          <p:nvPr/>
        </p:nvSpPr>
        <p:spPr>
          <a:xfrm>
            <a:off x="10349808" y="1439909"/>
            <a:ext cx="1695171" cy="2554545"/>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pic>
        <p:nvPicPr>
          <p:cNvPr id="31" name="Graphic 30" descr="Badge 5 with solid fill">
            <a:extLst>
              <a:ext uri="{FF2B5EF4-FFF2-40B4-BE49-F238E27FC236}">
                <a16:creationId xmlns:a16="http://schemas.microsoft.com/office/drawing/2014/main" id="{A2E88A82-B14D-E91B-0EAB-4DA08AEEDF78}"/>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86591" y="1167037"/>
            <a:ext cx="240059" cy="240059"/>
          </a:xfrm>
          <a:prstGeom prst="rect">
            <a:avLst/>
          </a:prstGeom>
        </p:spPr>
      </p:pic>
      <p:pic>
        <p:nvPicPr>
          <p:cNvPr id="32" name="Graphic 31" descr="Badge 3 with solid fill">
            <a:extLst>
              <a:ext uri="{FF2B5EF4-FFF2-40B4-BE49-F238E27FC236}">
                <a16:creationId xmlns:a16="http://schemas.microsoft.com/office/drawing/2014/main" id="{68670A61-F68B-BB6F-1AF0-D8AD7F8519FB}"/>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3160" y="351080"/>
            <a:ext cx="235800" cy="235800"/>
          </a:xfrm>
          <a:prstGeom prst="rect">
            <a:avLst/>
          </a:prstGeom>
        </p:spPr>
      </p:pic>
      <p:pic>
        <p:nvPicPr>
          <p:cNvPr id="33" name="Graphic 32" descr="Badge with solid fill">
            <a:extLst>
              <a:ext uri="{FF2B5EF4-FFF2-40B4-BE49-F238E27FC236}">
                <a16:creationId xmlns:a16="http://schemas.microsoft.com/office/drawing/2014/main" id="{EA8B6EB9-4BFF-474C-48C0-87F6887AA29F}"/>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0949" y="351080"/>
            <a:ext cx="235800" cy="235800"/>
          </a:xfrm>
          <a:prstGeom prst="rect">
            <a:avLst/>
          </a:prstGeom>
        </p:spPr>
      </p:pic>
      <p:pic>
        <p:nvPicPr>
          <p:cNvPr id="34" name="Graphic 33" descr="Badge 1 with solid fill">
            <a:extLst>
              <a:ext uri="{FF2B5EF4-FFF2-40B4-BE49-F238E27FC236}">
                <a16:creationId xmlns:a16="http://schemas.microsoft.com/office/drawing/2014/main" id="{E368702C-0AE2-865A-5D58-5276176828D3}"/>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8738" y="351080"/>
            <a:ext cx="235800" cy="235800"/>
          </a:xfrm>
          <a:prstGeom prst="rect">
            <a:avLst/>
          </a:prstGeom>
        </p:spPr>
      </p:pic>
      <p:pic>
        <p:nvPicPr>
          <p:cNvPr id="35" name="Graphic 34" descr="Badge 4 with solid fill">
            <a:extLst>
              <a:ext uri="{FF2B5EF4-FFF2-40B4-BE49-F238E27FC236}">
                <a16:creationId xmlns:a16="http://schemas.microsoft.com/office/drawing/2014/main" id="{57651C03-0A4B-ABA7-9A83-61FA76C80DE5}"/>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5371" y="351080"/>
            <a:ext cx="235800" cy="235800"/>
          </a:xfrm>
          <a:prstGeom prst="rect">
            <a:avLst/>
          </a:prstGeom>
        </p:spPr>
      </p:pic>
      <p:pic>
        <p:nvPicPr>
          <p:cNvPr id="36" name="Graphic 35" descr="Badge 5 with solid fill">
            <a:extLst>
              <a:ext uri="{FF2B5EF4-FFF2-40B4-BE49-F238E27FC236}">
                <a16:creationId xmlns:a16="http://schemas.microsoft.com/office/drawing/2014/main" id="{DFBC44B4-84E8-816A-1259-810CACEE3EFD}"/>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64608" y="1185276"/>
            <a:ext cx="240059" cy="240059"/>
          </a:xfrm>
          <a:prstGeom prst="rect">
            <a:avLst/>
          </a:prstGeom>
        </p:spPr>
      </p:pic>
      <p:pic>
        <p:nvPicPr>
          <p:cNvPr id="37" name="Graphic 36" descr="Badge 3 with solid fill">
            <a:extLst>
              <a:ext uri="{FF2B5EF4-FFF2-40B4-BE49-F238E27FC236}">
                <a16:creationId xmlns:a16="http://schemas.microsoft.com/office/drawing/2014/main" id="{C8DBF308-6435-89F3-F9F8-770B5B3ABE6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3379" y="1182643"/>
            <a:ext cx="235800" cy="235800"/>
          </a:xfrm>
          <a:prstGeom prst="rect">
            <a:avLst/>
          </a:prstGeom>
        </p:spPr>
      </p:pic>
      <p:pic>
        <p:nvPicPr>
          <p:cNvPr id="38" name="Graphic 37" descr="Badge with solid fill">
            <a:extLst>
              <a:ext uri="{FF2B5EF4-FFF2-40B4-BE49-F238E27FC236}">
                <a16:creationId xmlns:a16="http://schemas.microsoft.com/office/drawing/2014/main" id="{59998870-D539-CF4E-8F9F-99094774FAAE}"/>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3830" y="1182643"/>
            <a:ext cx="235800" cy="235800"/>
          </a:xfrm>
          <a:prstGeom prst="rect">
            <a:avLst/>
          </a:prstGeom>
        </p:spPr>
      </p:pic>
      <p:pic>
        <p:nvPicPr>
          <p:cNvPr id="39" name="Graphic 38" descr="Badge 1 with solid fill">
            <a:extLst>
              <a:ext uri="{FF2B5EF4-FFF2-40B4-BE49-F238E27FC236}">
                <a16:creationId xmlns:a16="http://schemas.microsoft.com/office/drawing/2014/main" id="{138845B3-9DB4-AA48-7098-DE1C59F7BE10}"/>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8030" y="1182643"/>
            <a:ext cx="235800" cy="235800"/>
          </a:xfrm>
          <a:prstGeom prst="rect">
            <a:avLst/>
          </a:prstGeom>
        </p:spPr>
      </p:pic>
      <p:pic>
        <p:nvPicPr>
          <p:cNvPr id="40" name="Graphic 39" descr="Badge 4 with solid fill">
            <a:extLst>
              <a:ext uri="{FF2B5EF4-FFF2-40B4-BE49-F238E27FC236}">
                <a16:creationId xmlns:a16="http://schemas.microsoft.com/office/drawing/2014/main" id="{4B58202A-186F-9DC2-D93B-AD2CE0F4E95C}"/>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55371" y="1182421"/>
            <a:ext cx="235800" cy="235800"/>
          </a:xfrm>
          <a:prstGeom prst="rect">
            <a:avLst/>
          </a:prstGeom>
        </p:spPr>
      </p:pic>
      <p:pic>
        <p:nvPicPr>
          <p:cNvPr id="41" name="Graphic 40" descr="Badge 5 with solid fill">
            <a:extLst>
              <a:ext uri="{FF2B5EF4-FFF2-40B4-BE49-F238E27FC236}">
                <a16:creationId xmlns:a16="http://schemas.microsoft.com/office/drawing/2014/main" id="{B253E144-76E5-08BF-9455-EC4CEF64AB64}"/>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04920" y="1182421"/>
            <a:ext cx="240059" cy="240059"/>
          </a:xfrm>
          <a:prstGeom prst="rect">
            <a:avLst/>
          </a:prstGeom>
        </p:spPr>
      </p:pic>
    </p:spTree>
    <p:extLst>
      <p:ext uri="{BB962C8B-B14F-4D97-AF65-F5344CB8AC3E}">
        <p14:creationId xmlns:p14="http://schemas.microsoft.com/office/powerpoint/2010/main" val="222915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C138114-FB6A-399E-2F36-5F67AA6CEAD3}"/>
              </a:ext>
            </a:extLst>
          </p:cNvPr>
          <p:cNvSpPr/>
          <p:nvPr/>
        </p:nvSpPr>
        <p:spPr>
          <a:xfrm>
            <a:off x="0" y="0"/>
            <a:ext cx="12191999" cy="460330"/>
          </a:xfrm>
          <a:prstGeom prst="roundRect">
            <a:avLst>
              <a:gd name="adj" fmla="val 0"/>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Unified Onboarding Platform Capabilities (</a:t>
            </a:r>
            <a:r>
              <a:rPr kumimoji="0" lang="en-US" sz="2400" b="0" i="0" u="none" strike="noStrike" kern="1200" cap="none" spc="0" normalizeH="0" baseline="0" noProof="0">
                <a:ln>
                  <a:noFill/>
                </a:ln>
                <a:solidFill>
                  <a:srgbClr val="FFFF00"/>
                </a:solidFill>
                <a:effectLst/>
                <a:uLnTx/>
                <a:uFillTx/>
                <a:latin typeface="U.S. Bank Circular" panose="020B0504010101010104" pitchFamily="34" charset="0"/>
                <a:ea typeface="+mn-ea"/>
                <a:cs typeface="U.S. Bank Circular" panose="020B0504010101010104" pitchFamily="34" charset="0"/>
              </a:rPr>
              <a:t>DRAFT</a:t>
            </a:r>
            <a:r>
              <a:rPr kumimoji="0" lang="en-US" sz="24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a:t>
            </a:r>
          </a:p>
        </p:txBody>
      </p:sp>
      <p:sp>
        <p:nvSpPr>
          <p:cNvPr id="7" name="Rectangle: Rounded Corners 6">
            <a:extLst>
              <a:ext uri="{FF2B5EF4-FFF2-40B4-BE49-F238E27FC236}">
                <a16:creationId xmlns:a16="http://schemas.microsoft.com/office/drawing/2014/main" id="{F84D50B9-D9B1-593D-BD81-C4A4D895781C}"/>
              </a:ext>
            </a:extLst>
          </p:cNvPr>
          <p:cNvSpPr/>
          <p:nvPr/>
        </p:nvSpPr>
        <p:spPr>
          <a:xfrm>
            <a:off x="55883" y="553137"/>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Pre Sales &amp; Sales</a:t>
            </a:r>
          </a:p>
        </p:txBody>
      </p:sp>
      <p:sp>
        <p:nvSpPr>
          <p:cNvPr id="8" name="Rectangle: Rounded Corners 7">
            <a:extLst>
              <a:ext uri="{FF2B5EF4-FFF2-40B4-BE49-F238E27FC236}">
                <a16:creationId xmlns:a16="http://schemas.microsoft.com/office/drawing/2014/main" id="{F9C2DEB0-F840-1064-441B-12DB8F1A5282}"/>
              </a:ext>
            </a:extLst>
          </p:cNvPr>
          <p:cNvSpPr/>
          <p:nvPr/>
        </p:nvSpPr>
        <p:spPr>
          <a:xfrm>
            <a:off x="43495" y="1101733"/>
            <a:ext cx="1115568" cy="940996"/>
          </a:xfrm>
          <a:prstGeom prst="roundRect">
            <a:avLst>
              <a:gd name="adj" fmla="val 828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Opportunity Setup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Salesforce (GFS, CCRM)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Others</a:t>
            </a:r>
          </a:p>
        </p:txBody>
      </p:sp>
      <p:sp>
        <p:nvSpPr>
          <p:cNvPr id="9" name="Rectangle: Rounded Corners 8">
            <a:extLst>
              <a:ext uri="{FF2B5EF4-FFF2-40B4-BE49-F238E27FC236}">
                <a16:creationId xmlns:a16="http://schemas.microsoft.com/office/drawing/2014/main" id="{AF712B41-EA39-28E4-119E-482D2B72EA31}"/>
              </a:ext>
            </a:extLst>
          </p:cNvPr>
          <p:cNvSpPr/>
          <p:nvPr/>
        </p:nvSpPr>
        <p:spPr>
          <a:xfrm>
            <a:off x="1252529" y="5272506"/>
            <a:ext cx="1115568" cy="4379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Fee Negotiation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(GFS)</a:t>
            </a:r>
          </a:p>
        </p:txBody>
      </p:sp>
      <p:sp>
        <p:nvSpPr>
          <p:cNvPr id="10" name="Rectangle: Rounded Corners 9">
            <a:extLst>
              <a:ext uri="{FF2B5EF4-FFF2-40B4-BE49-F238E27FC236}">
                <a16:creationId xmlns:a16="http://schemas.microsoft.com/office/drawing/2014/main" id="{30137DF7-4E26-E23C-52B3-2F3E34F12ED1}"/>
              </a:ext>
            </a:extLst>
          </p:cNvPr>
          <p:cNvSpPr/>
          <p:nvPr/>
        </p:nvSpPr>
        <p:spPr>
          <a:xfrm>
            <a:off x="1252529" y="4729912"/>
            <a:ext cx="1115568" cy="47747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Contract Negotiation (DPG/FX)</a:t>
            </a:r>
          </a:p>
        </p:txBody>
      </p:sp>
      <p:sp>
        <p:nvSpPr>
          <p:cNvPr id="11" name="Rectangle: Rounded Corners 10">
            <a:extLst>
              <a:ext uri="{FF2B5EF4-FFF2-40B4-BE49-F238E27FC236}">
                <a16:creationId xmlns:a16="http://schemas.microsoft.com/office/drawing/2014/main" id="{8F2BE7A6-73A8-449B-DF16-E26649785C6B}"/>
              </a:ext>
            </a:extLst>
          </p:cNvPr>
          <p:cNvSpPr/>
          <p:nvPr/>
        </p:nvSpPr>
        <p:spPr>
          <a:xfrm>
            <a:off x="43495" y="2108788"/>
            <a:ext cx="1115568" cy="979740"/>
          </a:xfrm>
          <a:prstGeom prst="roundRect">
            <a:avLst>
              <a:gd name="adj" fmla="val 1128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Digital Packet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General marketing material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Fee proposal</a:t>
            </a:r>
          </a:p>
        </p:txBody>
      </p:sp>
      <p:sp>
        <p:nvSpPr>
          <p:cNvPr id="17" name="Rectangle: Rounded Corners 16">
            <a:extLst>
              <a:ext uri="{FF2B5EF4-FFF2-40B4-BE49-F238E27FC236}">
                <a16:creationId xmlns:a16="http://schemas.microsoft.com/office/drawing/2014/main" id="{FF57EC9C-2606-4A7B-AB35-1DF081AFD2D5}"/>
              </a:ext>
            </a:extLst>
          </p:cNvPr>
          <p:cNvSpPr/>
          <p:nvPr/>
        </p:nvSpPr>
        <p:spPr>
          <a:xfrm>
            <a:off x="2459779"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Client Experience</a:t>
            </a:r>
          </a:p>
        </p:txBody>
      </p:sp>
      <p:sp>
        <p:nvSpPr>
          <p:cNvPr id="18" name="Rectangle: Rounded Corners 17">
            <a:extLst>
              <a:ext uri="{FF2B5EF4-FFF2-40B4-BE49-F238E27FC236}">
                <a16:creationId xmlns:a16="http://schemas.microsoft.com/office/drawing/2014/main" id="{18073FBC-18BC-7571-588D-347CE72B0A92}"/>
              </a:ext>
            </a:extLst>
          </p:cNvPr>
          <p:cNvSpPr/>
          <p:nvPr/>
        </p:nvSpPr>
        <p:spPr>
          <a:xfrm>
            <a:off x="2464604" y="1101733"/>
            <a:ext cx="1115568" cy="5045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Client Dashboard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f.k.a</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Level 1) </a:t>
            </a:r>
          </a:p>
        </p:txBody>
      </p:sp>
      <p:sp>
        <p:nvSpPr>
          <p:cNvPr id="19" name="Rectangle: Rounded Corners 18">
            <a:extLst>
              <a:ext uri="{FF2B5EF4-FFF2-40B4-BE49-F238E27FC236}">
                <a16:creationId xmlns:a16="http://schemas.microsoft.com/office/drawing/2014/main" id="{1237739E-18CC-B86D-3950-7B3AFCB75A35}"/>
              </a:ext>
            </a:extLst>
          </p:cNvPr>
          <p:cNvSpPr/>
          <p:nvPr/>
        </p:nvSpPr>
        <p:spPr>
          <a:xfrm>
            <a:off x="2464604" y="1675128"/>
            <a:ext cx="1115568" cy="919523"/>
          </a:xfrm>
          <a:prstGeom prst="roundRect">
            <a:avLst>
              <a:gd name="adj" fmla="val 10572"/>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Task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Data Entry 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Documents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eSign</a:t>
            </a:r>
            <a:endPar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p:txBody>
      </p:sp>
      <p:sp>
        <p:nvSpPr>
          <p:cNvPr id="28" name="Rectangle: Rounded Corners 27">
            <a:extLst>
              <a:ext uri="{FF2B5EF4-FFF2-40B4-BE49-F238E27FC236}">
                <a16:creationId xmlns:a16="http://schemas.microsoft.com/office/drawing/2014/main" id="{B1AA4D5E-3712-52E0-4734-1183EEF7685C}"/>
              </a:ext>
            </a:extLst>
          </p:cNvPr>
          <p:cNvSpPr/>
          <p:nvPr/>
        </p:nvSpPr>
        <p:spPr>
          <a:xfrm>
            <a:off x="7844494" y="6248614"/>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Task Status</a:t>
            </a:r>
          </a:p>
        </p:txBody>
      </p:sp>
      <p:sp>
        <p:nvSpPr>
          <p:cNvPr id="29" name="Rectangle: Rounded Corners 28">
            <a:extLst>
              <a:ext uri="{FF2B5EF4-FFF2-40B4-BE49-F238E27FC236}">
                <a16:creationId xmlns:a16="http://schemas.microsoft.com/office/drawing/2014/main" id="{FFBC695E-3070-F296-F503-2E28645E5638}"/>
              </a:ext>
            </a:extLst>
          </p:cNvPr>
          <p:cNvSpPr/>
          <p:nvPr/>
        </p:nvSpPr>
        <p:spPr>
          <a:xfrm>
            <a:off x="9082749" y="6248614"/>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Task Assignment</a:t>
            </a:r>
          </a:p>
        </p:txBody>
      </p:sp>
      <p:sp>
        <p:nvSpPr>
          <p:cNvPr id="30" name="Rectangle: Rounded Corners 29">
            <a:extLst>
              <a:ext uri="{FF2B5EF4-FFF2-40B4-BE49-F238E27FC236}">
                <a16:creationId xmlns:a16="http://schemas.microsoft.com/office/drawing/2014/main" id="{EC5CD432-85A6-8940-B787-72B479C92A2F}"/>
              </a:ext>
            </a:extLst>
          </p:cNvPr>
          <p:cNvSpPr/>
          <p:nvPr/>
        </p:nvSpPr>
        <p:spPr>
          <a:xfrm>
            <a:off x="6631758" y="6253950"/>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Ref Data Mgmt. Utility</a:t>
            </a:r>
          </a:p>
        </p:txBody>
      </p:sp>
      <p:sp>
        <p:nvSpPr>
          <p:cNvPr id="37" name="Rectangle: Rounded Corners 36">
            <a:extLst>
              <a:ext uri="{FF2B5EF4-FFF2-40B4-BE49-F238E27FC236}">
                <a16:creationId xmlns:a16="http://schemas.microsoft.com/office/drawing/2014/main" id="{F4047158-EA1C-D75F-0F3B-6178B9590CAE}"/>
              </a:ext>
            </a:extLst>
          </p:cNvPr>
          <p:cNvSpPr/>
          <p:nvPr/>
        </p:nvSpPr>
        <p:spPr>
          <a:xfrm>
            <a:off x="4868972" y="557675"/>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CIP &amp; KYC</a:t>
            </a:r>
          </a:p>
        </p:txBody>
      </p:sp>
      <p:sp>
        <p:nvSpPr>
          <p:cNvPr id="38" name="Rectangle: Rounded Corners 37">
            <a:extLst>
              <a:ext uri="{FF2B5EF4-FFF2-40B4-BE49-F238E27FC236}">
                <a16:creationId xmlns:a16="http://schemas.microsoft.com/office/drawing/2014/main" id="{5AA16E1A-1806-9140-D99C-67CF93B3A6A4}"/>
              </a:ext>
            </a:extLst>
          </p:cNvPr>
          <p:cNvSpPr/>
          <p:nvPr/>
        </p:nvSpPr>
        <p:spPr>
          <a:xfrm>
            <a:off x="4895182" y="1101733"/>
            <a:ext cx="1115568" cy="45281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CIP Decision Engine (</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Simility</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t>
            </a:r>
          </a:p>
        </p:txBody>
      </p:sp>
      <p:sp>
        <p:nvSpPr>
          <p:cNvPr id="39" name="Rectangle: Rounded Corners 38">
            <a:extLst>
              <a:ext uri="{FF2B5EF4-FFF2-40B4-BE49-F238E27FC236}">
                <a16:creationId xmlns:a16="http://schemas.microsoft.com/office/drawing/2014/main" id="{63D9BCBD-E3E9-4FA0-3A84-FF72EE869860}"/>
              </a:ext>
            </a:extLst>
          </p:cNvPr>
          <p:cNvSpPr/>
          <p:nvPr/>
        </p:nvSpPr>
        <p:spPr>
          <a:xfrm>
            <a:off x="4895182" y="1631152"/>
            <a:ext cx="1115568" cy="839869"/>
          </a:xfrm>
          <a:prstGeom prst="roundRect">
            <a:avLst>
              <a:gd name="adj" fmla="val 10446"/>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Create/update/search KYC Profile (One KYC API) - </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WebKYC</a:t>
            </a:r>
            <a:endPar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p:txBody>
      </p:sp>
      <p:sp>
        <p:nvSpPr>
          <p:cNvPr id="40" name="Rectangle: Rounded Corners 39">
            <a:extLst>
              <a:ext uri="{FF2B5EF4-FFF2-40B4-BE49-F238E27FC236}">
                <a16:creationId xmlns:a16="http://schemas.microsoft.com/office/drawing/2014/main" id="{50A339FC-9161-A4A9-A997-E001BC607FB6}"/>
              </a:ext>
            </a:extLst>
          </p:cNvPr>
          <p:cNvSpPr/>
          <p:nvPr/>
        </p:nvSpPr>
        <p:spPr>
          <a:xfrm>
            <a:off x="3669880" y="1549509"/>
            <a:ext cx="1115568" cy="62873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Client Enrollment Login- Hub (credentials)</a:t>
            </a:r>
          </a:p>
        </p:txBody>
      </p:sp>
      <p:sp>
        <p:nvSpPr>
          <p:cNvPr id="42" name="Rectangle: Rounded Corners 41">
            <a:extLst>
              <a:ext uri="{FF2B5EF4-FFF2-40B4-BE49-F238E27FC236}">
                <a16:creationId xmlns:a16="http://schemas.microsoft.com/office/drawing/2014/main" id="{648AA6EC-989A-B236-77DC-6FE5D11B66A6}"/>
              </a:ext>
            </a:extLst>
          </p:cNvPr>
          <p:cNvSpPr/>
          <p:nvPr/>
        </p:nvSpPr>
        <p:spPr>
          <a:xfrm>
            <a:off x="3669880" y="1101733"/>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SSO - Hub</a:t>
            </a:r>
          </a:p>
        </p:txBody>
      </p:sp>
      <p:sp>
        <p:nvSpPr>
          <p:cNvPr id="43" name="Rectangle: Rounded Corners 42">
            <a:extLst>
              <a:ext uri="{FF2B5EF4-FFF2-40B4-BE49-F238E27FC236}">
                <a16:creationId xmlns:a16="http://schemas.microsoft.com/office/drawing/2014/main" id="{CE53EF8A-14AB-787C-7D49-C4E14048751E}"/>
              </a:ext>
            </a:extLst>
          </p:cNvPr>
          <p:cNvSpPr/>
          <p:nvPr/>
        </p:nvSpPr>
        <p:spPr>
          <a:xfrm>
            <a:off x="4205615" y="6253950"/>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Rules Management</a:t>
            </a:r>
          </a:p>
        </p:txBody>
      </p:sp>
      <p:sp>
        <p:nvSpPr>
          <p:cNvPr id="88" name="Rectangle: Rounded Corners 37">
            <a:extLst>
              <a:ext uri="{FF2B5EF4-FFF2-40B4-BE49-F238E27FC236}">
                <a16:creationId xmlns:a16="http://schemas.microsoft.com/office/drawing/2014/main" id="{C7F950E7-EDF5-0A65-6C2A-FFBFBF77DF7A}"/>
              </a:ext>
            </a:extLst>
          </p:cNvPr>
          <p:cNvSpPr/>
          <p:nvPr/>
        </p:nvSpPr>
        <p:spPr>
          <a:xfrm>
            <a:off x="2464604" y="2663518"/>
            <a:ext cx="1115568" cy="5045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Common Intake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Data/Doc</a:t>
            </a:r>
          </a:p>
        </p:txBody>
      </p:sp>
      <p:sp>
        <p:nvSpPr>
          <p:cNvPr id="90" name="Rectangle: Rounded Corners 38">
            <a:extLst>
              <a:ext uri="{FF2B5EF4-FFF2-40B4-BE49-F238E27FC236}">
                <a16:creationId xmlns:a16="http://schemas.microsoft.com/office/drawing/2014/main" id="{FEC80C57-ED56-B8FE-7089-AB1515C5E1E4}"/>
              </a:ext>
            </a:extLst>
          </p:cNvPr>
          <p:cNvSpPr/>
          <p:nvPr/>
        </p:nvSpPr>
        <p:spPr>
          <a:xfrm>
            <a:off x="4895182" y="2547623"/>
            <a:ext cx="1115568" cy="49479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Manual Review of KYC/IDP alerts</a:t>
            </a:r>
          </a:p>
        </p:txBody>
      </p:sp>
      <p:sp>
        <p:nvSpPr>
          <p:cNvPr id="95" name="Rectangle: Rounded Corners 40">
            <a:extLst>
              <a:ext uri="{FF2B5EF4-FFF2-40B4-BE49-F238E27FC236}">
                <a16:creationId xmlns:a16="http://schemas.microsoft.com/office/drawing/2014/main" id="{4302575C-BFB2-EDCB-489C-91A8BFAF1487}"/>
              </a:ext>
            </a:extLst>
          </p:cNvPr>
          <p:cNvSpPr/>
          <p:nvPr/>
        </p:nvSpPr>
        <p:spPr>
          <a:xfrm>
            <a:off x="1252529" y="5760765"/>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Employee Entitlements</a:t>
            </a:r>
          </a:p>
        </p:txBody>
      </p:sp>
      <p:sp>
        <p:nvSpPr>
          <p:cNvPr id="96" name="Rectangle: Rounded Corners 41">
            <a:extLst>
              <a:ext uri="{FF2B5EF4-FFF2-40B4-BE49-F238E27FC236}">
                <a16:creationId xmlns:a16="http://schemas.microsoft.com/office/drawing/2014/main" id="{02FC3A23-38B1-AD20-25AA-DD366886AED0}"/>
              </a:ext>
            </a:extLst>
          </p:cNvPr>
          <p:cNvSpPr/>
          <p:nvPr/>
        </p:nvSpPr>
        <p:spPr>
          <a:xfrm>
            <a:off x="3669880" y="2248055"/>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OTP - Email</a:t>
            </a:r>
          </a:p>
        </p:txBody>
      </p:sp>
      <p:sp>
        <p:nvSpPr>
          <p:cNvPr id="99" name="Rectangle: Rounded Corners 38">
            <a:extLst>
              <a:ext uri="{FF2B5EF4-FFF2-40B4-BE49-F238E27FC236}">
                <a16:creationId xmlns:a16="http://schemas.microsoft.com/office/drawing/2014/main" id="{4C7EBA1A-B3BF-9F0D-E601-37C59E69B788}"/>
              </a:ext>
            </a:extLst>
          </p:cNvPr>
          <p:cNvSpPr/>
          <p:nvPr/>
        </p:nvSpPr>
        <p:spPr>
          <a:xfrm>
            <a:off x="4895182" y="3514710"/>
            <a:ext cx="1115568" cy="575003"/>
          </a:xfrm>
          <a:prstGeom prst="roundRect">
            <a:avLst>
              <a:gd name="adj" fmla="val 12519"/>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Create/update/search KYC Profile (Omni) </a:t>
            </a:r>
          </a:p>
        </p:txBody>
      </p:sp>
      <p:sp>
        <p:nvSpPr>
          <p:cNvPr id="100" name="Rectangle: Rounded Corners 38">
            <a:extLst>
              <a:ext uri="{FF2B5EF4-FFF2-40B4-BE49-F238E27FC236}">
                <a16:creationId xmlns:a16="http://schemas.microsoft.com/office/drawing/2014/main" id="{21505635-0A69-D27B-6D40-AE58B0EB592F}"/>
              </a:ext>
            </a:extLst>
          </p:cNvPr>
          <p:cNvSpPr/>
          <p:nvPr/>
        </p:nvSpPr>
        <p:spPr>
          <a:xfrm>
            <a:off x="4895182" y="3119023"/>
            <a:ext cx="1115568" cy="31908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Ops Team Dashboard</a:t>
            </a:r>
          </a:p>
        </p:txBody>
      </p:sp>
      <p:sp>
        <p:nvSpPr>
          <p:cNvPr id="104" name="Rectangle: Rounded Corners 42">
            <a:extLst>
              <a:ext uri="{FF2B5EF4-FFF2-40B4-BE49-F238E27FC236}">
                <a16:creationId xmlns:a16="http://schemas.microsoft.com/office/drawing/2014/main" id="{E6507588-D033-0DF1-CD84-004FBA4A6C5D}"/>
              </a:ext>
            </a:extLst>
          </p:cNvPr>
          <p:cNvSpPr/>
          <p:nvPr/>
        </p:nvSpPr>
        <p:spPr>
          <a:xfrm>
            <a:off x="5419022" y="6253950"/>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Data retention </a:t>
            </a:r>
          </a:p>
        </p:txBody>
      </p:sp>
      <p:sp>
        <p:nvSpPr>
          <p:cNvPr id="111" name="Rectangle: Rounded Corners 42">
            <a:extLst>
              <a:ext uri="{FF2B5EF4-FFF2-40B4-BE49-F238E27FC236}">
                <a16:creationId xmlns:a16="http://schemas.microsoft.com/office/drawing/2014/main" id="{DFEBCF0A-149F-D25E-8282-CE9B87FC3C87}"/>
              </a:ext>
            </a:extLst>
          </p:cNvPr>
          <p:cNvSpPr/>
          <p:nvPr/>
        </p:nvSpPr>
        <p:spPr>
          <a:xfrm>
            <a:off x="2992208" y="6253950"/>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Workflow Management</a:t>
            </a:r>
          </a:p>
        </p:txBody>
      </p:sp>
      <p:sp>
        <p:nvSpPr>
          <p:cNvPr id="113" name="Rectangle: Rounded Corners 42">
            <a:extLst>
              <a:ext uri="{FF2B5EF4-FFF2-40B4-BE49-F238E27FC236}">
                <a16:creationId xmlns:a16="http://schemas.microsoft.com/office/drawing/2014/main" id="{20889D20-6C15-8948-A3E7-A751CF6B5E7B}"/>
              </a:ext>
            </a:extLst>
          </p:cNvPr>
          <p:cNvSpPr/>
          <p:nvPr/>
        </p:nvSpPr>
        <p:spPr>
          <a:xfrm>
            <a:off x="1778830" y="6253950"/>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Dynamic form framework</a:t>
            </a:r>
          </a:p>
        </p:txBody>
      </p:sp>
      <p:sp>
        <p:nvSpPr>
          <p:cNvPr id="46" name="Rectangle: Rounded Corners 45">
            <a:extLst>
              <a:ext uri="{FF2B5EF4-FFF2-40B4-BE49-F238E27FC236}">
                <a16:creationId xmlns:a16="http://schemas.microsoft.com/office/drawing/2014/main" id="{3F5E445E-FEB4-6349-5C5C-5532C4814ABA}"/>
              </a:ext>
            </a:extLst>
          </p:cNvPr>
          <p:cNvSpPr/>
          <p:nvPr/>
        </p:nvSpPr>
        <p:spPr>
          <a:xfrm>
            <a:off x="6072956"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Document Management</a:t>
            </a:r>
          </a:p>
        </p:txBody>
      </p:sp>
      <p:sp>
        <p:nvSpPr>
          <p:cNvPr id="47" name="Rectangle: Rounded Corners 46">
            <a:extLst>
              <a:ext uri="{FF2B5EF4-FFF2-40B4-BE49-F238E27FC236}">
                <a16:creationId xmlns:a16="http://schemas.microsoft.com/office/drawing/2014/main" id="{2049E60E-35F0-C154-89A1-68C6FDE07955}"/>
              </a:ext>
            </a:extLst>
          </p:cNvPr>
          <p:cNvSpPr/>
          <p:nvPr/>
        </p:nvSpPr>
        <p:spPr>
          <a:xfrm>
            <a:off x="6109178" y="1101733"/>
            <a:ext cx="1115568" cy="484236"/>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EDM APIs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Upload/download</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/search</a:t>
            </a:r>
          </a:p>
        </p:txBody>
      </p:sp>
      <p:sp>
        <p:nvSpPr>
          <p:cNvPr id="48" name="Rectangle: Rounded Corners 47">
            <a:extLst>
              <a:ext uri="{FF2B5EF4-FFF2-40B4-BE49-F238E27FC236}">
                <a16:creationId xmlns:a16="http://schemas.microsoft.com/office/drawing/2014/main" id="{D66B505B-C6FD-00C6-09BC-03ACEA671E58}"/>
              </a:ext>
            </a:extLst>
          </p:cNvPr>
          <p:cNvSpPr/>
          <p:nvPr/>
        </p:nvSpPr>
        <p:spPr>
          <a:xfrm>
            <a:off x="6088677" y="2767107"/>
            <a:ext cx="1115568" cy="513536"/>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eSign</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Integration - </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OneSpan</a:t>
            </a:r>
            <a:endPar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p:txBody>
      </p:sp>
      <p:sp>
        <p:nvSpPr>
          <p:cNvPr id="49" name="Rectangle: Rounded Corners 48">
            <a:extLst>
              <a:ext uri="{FF2B5EF4-FFF2-40B4-BE49-F238E27FC236}">
                <a16:creationId xmlns:a16="http://schemas.microsoft.com/office/drawing/2014/main" id="{82BA97BB-0AEA-1FEA-10D0-5D308BDB2825}"/>
              </a:ext>
            </a:extLst>
          </p:cNvPr>
          <p:cNvSpPr/>
          <p:nvPr/>
        </p:nvSpPr>
        <p:spPr>
          <a:xfrm>
            <a:off x="6088677" y="3358227"/>
            <a:ext cx="1115568" cy="487811"/>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Contract Lifecycle Mgmt.</a:t>
            </a:r>
          </a:p>
        </p:txBody>
      </p:sp>
      <p:sp>
        <p:nvSpPr>
          <p:cNvPr id="50" name="Rectangle: Rounded Corners 49">
            <a:extLst>
              <a:ext uri="{FF2B5EF4-FFF2-40B4-BE49-F238E27FC236}">
                <a16:creationId xmlns:a16="http://schemas.microsoft.com/office/drawing/2014/main" id="{B84BCE6F-9F6E-EA51-84C2-AD1A1079A84C}"/>
              </a:ext>
            </a:extLst>
          </p:cNvPr>
          <p:cNvSpPr/>
          <p:nvPr/>
        </p:nvSpPr>
        <p:spPr>
          <a:xfrm>
            <a:off x="6088677" y="3919632"/>
            <a:ext cx="1115568" cy="337526"/>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Data Extraction APIs- OCR</a:t>
            </a:r>
          </a:p>
        </p:txBody>
      </p:sp>
      <p:sp>
        <p:nvSpPr>
          <p:cNvPr id="93" name="Rectangle: Rounded Corners 47">
            <a:extLst>
              <a:ext uri="{FF2B5EF4-FFF2-40B4-BE49-F238E27FC236}">
                <a16:creationId xmlns:a16="http://schemas.microsoft.com/office/drawing/2014/main" id="{27F4C1E6-AB5F-2C87-05C8-38D0F4875775}"/>
              </a:ext>
            </a:extLst>
          </p:cNvPr>
          <p:cNvSpPr/>
          <p:nvPr/>
        </p:nvSpPr>
        <p:spPr>
          <a:xfrm>
            <a:off x="6109178" y="1661558"/>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FileNet Integration</a:t>
            </a:r>
          </a:p>
        </p:txBody>
      </p:sp>
      <p:sp>
        <p:nvSpPr>
          <p:cNvPr id="94" name="Rectangle: Rounded Corners 47">
            <a:extLst>
              <a:ext uri="{FF2B5EF4-FFF2-40B4-BE49-F238E27FC236}">
                <a16:creationId xmlns:a16="http://schemas.microsoft.com/office/drawing/2014/main" id="{765126B9-8D88-FEF4-7886-A249C0A18340}"/>
              </a:ext>
            </a:extLst>
          </p:cNvPr>
          <p:cNvSpPr/>
          <p:nvPr/>
        </p:nvSpPr>
        <p:spPr>
          <a:xfrm>
            <a:off x="6088677" y="4947035"/>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CMOD Integration</a:t>
            </a:r>
          </a:p>
        </p:txBody>
      </p:sp>
      <p:sp>
        <p:nvSpPr>
          <p:cNvPr id="103" name="Rectangle: Rounded Corners 47">
            <a:extLst>
              <a:ext uri="{FF2B5EF4-FFF2-40B4-BE49-F238E27FC236}">
                <a16:creationId xmlns:a16="http://schemas.microsoft.com/office/drawing/2014/main" id="{DD6D339B-B9FA-48DA-E24A-65F7CA90A11E}"/>
              </a:ext>
            </a:extLst>
          </p:cNvPr>
          <p:cNvSpPr/>
          <p:nvPr/>
        </p:nvSpPr>
        <p:spPr>
          <a:xfrm>
            <a:off x="6088677" y="2115242"/>
            <a:ext cx="1115568" cy="57641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Content Generation Service(pdf)</a:t>
            </a:r>
          </a:p>
        </p:txBody>
      </p:sp>
      <p:sp>
        <p:nvSpPr>
          <p:cNvPr id="54" name="Rectangle: Rounded Corners 53">
            <a:extLst>
              <a:ext uri="{FF2B5EF4-FFF2-40B4-BE49-F238E27FC236}">
                <a16:creationId xmlns:a16="http://schemas.microsoft.com/office/drawing/2014/main" id="{A8B0FD76-F0F9-8703-D7D0-F65240820D6F}"/>
              </a:ext>
            </a:extLst>
          </p:cNvPr>
          <p:cNvSpPr/>
          <p:nvPr/>
        </p:nvSpPr>
        <p:spPr>
          <a:xfrm>
            <a:off x="7276308" y="554562"/>
            <a:ext cx="1252904"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Communication Flows</a:t>
            </a:r>
          </a:p>
        </p:txBody>
      </p:sp>
      <p:sp>
        <p:nvSpPr>
          <p:cNvPr id="55" name="Rectangle: Rounded Corners 54">
            <a:extLst>
              <a:ext uri="{FF2B5EF4-FFF2-40B4-BE49-F238E27FC236}">
                <a16:creationId xmlns:a16="http://schemas.microsoft.com/office/drawing/2014/main" id="{311786D2-3AE4-C55E-9661-7CDDF11124FC}"/>
              </a:ext>
            </a:extLst>
          </p:cNvPr>
          <p:cNvSpPr/>
          <p:nvPr/>
        </p:nvSpPr>
        <p:spPr>
          <a:xfrm>
            <a:off x="7331531" y="1101733"/>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Configurable Email Template</a:t>
            </a:r>
          </a:p>
        </p:txBody>
      </p:sp>
      <p:sp>
        <p:nvSpPr>
          <p:cNvPr id="56" name="Rectangle: Rounded Corners 55">
            <a:extLst>
              <a:ext uri="{FF2B5EF4-FFF2-40B4-BE49-F238E27FC236}">
                <a16:creationId xmlns:a16="http://schemas.microsoft.com/office/drawing/2014/main" id="{9E6EA864-DBAF-339F-5859-F595D29A2F75}"/>
              </a:ext>
            </a:extLst>
          </p:cNvPr>
          <p:cNvSpPr/>
          <p:nvPr/>
        </p:nvSpPr>
        <p:spPr>
          <a:xfrm>
            <a:off x="7331531" y="1565593"/>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Comm. Hub API</a:t>
            </a:r>
          </a:p>
        </p:txBody>
      </p:sp>
      <p:sp>
        <p:nvSpPr>
          <p:cNvPr id="57" name="Rectangle: Rounded Corners 56">
            <a:extLst>
              <a:ext uri="{FF2B5EF4-FFF2-40B4-BE49-F238E27FC236}">
                <a16:creationId xmlns:a16="http://schemas.microsoft.com/office/drawing/2014/main" id="{862E48FB-4B9D-7E19-676E-B9164F9A7364}"/>
              </a:ext>
            </a:extLst>
          </p:cNvPr>
          <p:cNvSpPr/>
          <p:nvPr/>
        </p:nvSpPr>
        <p:spPr>
          <a:xfrm>
            <a:off x="7331531" y="2029453"/>
            <a:ext cx="1115568" cy="47169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Chat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Virtual/Human Agent</a:t>
            </a:r>
          </a:p>
        </p:txBody>
      </p:sp>
      <p:sp>
        <p:nvSpPr>
          <p:cNvPr id="58" name="Rectangle: Rounded Corners 57">
            <a:extLst>
              <a:ext uri="{FF2B5EF4-FFF2-40B4-BE49-F238E27FC236}">
                <a16:creationId xmlns:a16="http://schemas.microsoft.com/office/drawing/2014/main" id="{7DB0EEA3-23C9-9EBA-0438-9FF20E09AFD9}"/>
              </a:ext>
            </a:extLst>
          </p:cNvPr>
          <p:cNvSpPr/>
          <p:nvPr/>
        </p:nvSpPr>
        <p:spPr>
          <a:xfrm>
            <a:off x="7322548" y="2571095"/>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Alerts Notifications</a:t>
            </a:r>
          </a:p>
        </p:txBody>
      </p:sp>
      <p:sp>
        <p:nvSpPr>
          <p:cNvPr id="105" name="Rectangle: Rounded Corners 55">
            <a:extLst>
              <a:ext uri="{FF2B5EF4-FFF2-40B4-BE49-F238E27FC236}">
                <a16:creationId xmlns:a16="http://schemas.microsoft.com/office/drawing/2014/main" id="{8EB458B1-ECD5-7765-4B6D-CB36C57DD375}"/>
              </a:ext>
            </a:extLst>
          </p:cNvPr>
          <p:cNvSpPr/>
          <p:nvPr/>
        </p:nvSpPr>
        <p:spPr>
          <a:xfrm>
            <a:off x="7331531" y="3050912"/>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SMS</a:t>
            </a:r>
          </a:p>
        </p:txBody>
      </p:sp>
      <p:sp>
        <p:nvSpPr>
          <p:cNvPr id="106" name="Rectangle: Rounded Corners 56">
            <a:extLst>
              <a:ext uri="{FF2B5EF4-FFF2-40B4-BE49-F238E27FC236}">
                <a16:creationId xmlns:a16="http://schemas.microsoft.com/office/drawing/2014/main" id="{55F6EC14-98D9-3C64-A59A-359831C6F678}"/>
              </a:ext>
            </a:extLst>
          </p:cNvPr>
          <p:cNvSpPr/>
          <p:nvPr/>
        </p:nvSpPr>
        <p:spPr>
          <a:xfrm>
            <a:off x="7331531" y="3514771"/>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Co-browse</a:t>
            </a:r>
          </a:p>
        </p:txBody>
      </p:sp>
      <p:sp>
        <p:nvSpPr>
          <p:cNvPr id="62" name="Rectangle: Rounded Corners 61">
            <a:extLst>
              <a:ext uri="{FF2B5EF4-FFF2-40B4-BE49-F238E27FC236}">
                <a16:creationId xmlns:a16="http://schemas.microsoft.com/office/drawing/2014/main" id="{287E4A2E-2F30-C3AB-FEB7-77D1440624B7}"/>
              </a:ext>
            </a:extLst>
          </p:cNvPr>
          <p:cNvSpPr/>
          <p:nvPr/>
        </p:nvSpPr>
        <p:spPr>
          <a:xfrm>
            <a:off x="8587823"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Account Setup</a:t>
            </a:r>
          </a:p>
        </p:txBody>
      </p:sp>
      <p:sp>
        <p:nvSpPr>
          <p:cNvPr id="64" name="Rectangle: Rounded Corners 63">
            <a:extLst>
              <a:ext uri="{FF2B5EF4-FFF2-40B4-BE49-F238E27FC236}">
                <a16:creationId xmlns:a16="http://schemas.microsoft.com/office/drawing/2014/main" id="{C822EC7E-F9E8-4898-1BD9-287E3642D7F6}"/>
              </a:ext>
            </a:extLst>
          </p:cNvPr>
          <p:cNvSpPr/>
          <p:nvPr/>
        </p:nvSpPr>
        <p:spPr>
          <a:xfrm>
            <a:off x="8605972" y="1540159"/>
            <a:ext cx="1115568" cy="1671286"/>
          </a:xfrm>
          <a:prstGeom prst="roundRect">
            <a:avLst>
              <a:gd name="adj" fmla="val 1171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SOR API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Leverage existing/ build new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SWP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Calypso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WSS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VAM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Others</a:t>
            </a:r>
          </a:p>
        </p:txBody>
      </p:sp>
      <p:sp>
        <p:nvSpPr>
          <p:cNvPr id="65" name="Rectangle: Rounded Corners 64">
            <a:extLst>
              <a:ext uri="{FF2B5EF4-FFF2-40B4-BE49-F238E27FC236}">
                <a16:creationId xmlns:a16="http://schemas.microsoft.com/office/drawing/2014/main" id="{88222975-B23C-9078-6579-01041BA1D341}"/>
              </a:ext>
            </a:extLst>
          </p:cNvPr>
          <p:cNvSpPr/>
          <p:nvPr/>
        </p:nvSpPr>
        <p:spPr>
          <a:xfrm>
            <a:off x="9810902" y="1544666"/>
            <a:ext cx="1115568" cy="48425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Salesforce Integration - update</a:t>
            </a:r>
          </a:p>
        </p:txBody>
      </p:sp>
      <p:sp>
        <p:nvSpPr>
          <p:cNvPr id="66" name="Rectangle: Rounded Corners 65">
            <a:extLst>
              <a:ext uri="{FF2B5EF4-FFF2-40B4-BE49-F238E27FC236}">
                <a16:creationId xmlns:a16="http://schemas.microsoft.com/office/drawing/2014/main" id="{72D8CAA3-8DD8-A7A1-48F3-5DD0D92A0DC7}"/>
              </a:ext>
            </a:extLst>
          </p:cNvPr>
          <p:cNvSpPr/>
          <p:nvPr/>
        </p:nvSpPr>
        <p:spPr>
          <a:xfrm>
            <a:off x="8602804" y="3267890"/>
            <a:ext cx="1115568" cy="4969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nCino</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Credit limit</a:t>
            </a:r>
          </a:p>
        </p:txBody>
      </p:sp>
      <p:sp>
        <p:nvSpPr>
          <p:cNvPr id="67" name="Rectangle: Rounded Corners 66">
            <a:extLst>
              <a:ext uri="{FF2B5EF4-FFF2-40B4-BE49-F238E27FC236}">
                <a16:creationId xmlns:a16="http://schemas.microsoft.com/office/drawing/2014/main" id="{4EB65DB8-109E-08B5-3C15-B6C474516FD8}"/>
              </a:ext>
            </a:extLst>
          </p:cNvPr>
          <p:cNvSpPr/>
          <p:nvPr/>
        </p:nvSpPr>
        <p:spPr>
          <a:xfrm>
            <a:off x="9810902" y="5621125"/>
            <a:ext cx="1115568" cy="48425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Asset Movement / Conversion</a:t>
            </a:r>
          </a:p>
        </p:txBody>
      </p:sp>
      <p:sp>
        <p:nvSpPr>
          <p:cNvPr id="108" name="Rectangle: Rounded Corners 63">
            <a:extLst>
              <a:ext uri="{FF2B5EF4-FFF2-40B4-BE49-F238E27FC236}">
                <a16:creationId xmlns:a16="http://schemas.microsoft.com/office/drawing/2014/main" id="{5F399231-FB93-E730-3261-591692E8D35E}"/>
              </a:ext>
            </a:extLst>
          </p:cNvPr>
          <p:cNvSpPr/>
          <p:nvPr/>
        </p:nvSpPr>
        <p:spPr>
          <a:xfrm>
            <a:off x="8613796" y="1101733"/>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Hogan CIS</a:t>
            </a:r>
          </a:p>
        </p:txBody>
      </p:sp>
      <p:sp>
        <p:nvSpPr>
          <p:cNvPr id="109" name="Rectangle: Rounded Corners 63">
            <a:extLst>
              <a:ext uri="{FF2B5EF4-FFF2-40B4-BE49-F238E27FC236}">
                <a16:creationId xmlns:a16="http://schemas.microsoft.com/office/drawing/2014/main" id="{AEEC89D9-E6A8-731C-7B27-E4ED521B454E}"/>
              </a:ext>
            </a:extLst>
          </p:cNvPr>
          <p:cNvSpPr/>
          <p:nvPr/>
        </p:nvSpPr>
        <p:spPr>
          <a:xfrm>
            <a:off x="8613796" y="3821237"/>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FFFFFF"/>
                </a:solidFill>
                <a:latin typeface="U.S. Bank Circular" panose="020B0504010101010104" pitchFamily="34" charset="0"/>
                <a:cs typeface="U.S. Bank Circular" panose="020B0504010101010104" pitchFamily="34" charset="0"/>
              </a:rPr>
              <a:t>Hogan</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DDA</a:t>
            </a:r>
          </a:p>
        </p:txBody>
      </p:sp>
      <p:sp>
        <p:nvSpPr>
          <p:cNvPr id="70" name="Rectangle: Rounded Corners 69">
            <a:extLst>
              <a:ext uri="{FF2B5EF4-FFF2-40B4-BE49-F238E27FC236}">
                <a16:creationId xmlns:a16="http://schemas.microsoft.com/office/drawing/2014/main" id="{B974FBA6-A2A7-4F23-D86C-BD8E712EEF33}"/>
              </a:ext>
            </a:extLst>
          </p:cNvPr>
          <p:cNvSpPr/>
          <p:nvPr/>
        </p:nvSpPr>
        <p:spPr>
          <a:xfrm>
            <a:off x="9782467"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Post Account Setup</a:t>
            </a:r>
          </a:p>
        </p:txBody>
      </p:sp>
      <p:sp>
        <p:nvSpPr>
          <p:cNvPr id="72" name="Rectangle: Rounded Corners 71">
            <a:extLst>
              <a:ext uri="{FF2B5EF4-FFF2-40B4-BE49-F238E27FC236}">
                <a16:creationId xmlns:a16="http://schemas.microsoft.com/office/drawing/2014/main" id="{E31473EC-0CFB-1D51-0259-08F430D5E1C6}"/>
              </a:ext>
            </a:extLst>
          </p:cNvPr>
          <p:cNvSpPr/>
          <p:nvPr/>
        </p:nvSpPr>
        <p:spPr>
          <a:xfrm>
            <a:off x="9810902" y="2845154"/>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Online Banking Integration</a:t>
            </a:r>
          </a:p>
        </p:txBody>
      </p:sp>
      <p:sp>
        <p:nvSpPr>
          <p:cNvPr id="73" name="Rectangle: Rounded Corners 72">
            <a:extLst>
              <a:ext uri="{FF2B5EF4-FFF2-40B4-BE49-F238E27FC236}">
                <a16:creationId xmlns:a16="http://schemas.microsoft.com/office/drawing/2014/main" id="{88D9C354-C5EA-8818-DB75-3EE6938B17C8}"/>
              </a:ext>
            </a:extLst>
          </p:cNvPr>
          <p:cNvSpPr/>
          <p:nvPr/>
        </p:nvSpPr>
        <p:spPr>
          <a:xfrm>
            <a:off x="9810902" y="2095666"/>
            <a:ext cx="1115568" cy="68629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Money Movement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RTP/WIRE</a:t>
            </a:r>
          </a:p>
        </p:txBody>
      </p:sp>
      <p:sp>
        <p:nvSpPr>
          <p:cNvPr id="74" name="Rectangle: Rounded Corners 73">
            <a:extLst>
              <a:ext uri="{FF2B5EF4-FFF2-40B4-BE49-F238E27FC236}">
                <a16:creationId xmlns:a16="http://schemas.microsoft.com/office/drawing/2014/main" id="{A2C82CAD-2B2C-4713-D403-E50DAF59F14B}"/>
              </a:ext>
            </a:extLst>
          </p:cNvPr>
          <p:cNvSpPr/>
          <p:nvPr/>
        </p:nvSpPr>
        <p:spPr>
          <a:xfrm>
            <a:off x="9810902" y="3288087"/>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Pivot Integration</a:t>
            </a:r>
          </a:p>
        </p:txBody>
      </p:sp>
      <p:sp>
        <p:nvSpPr>
          <p:cNvPr id="75" name="Rectangle: Rounded Corners 74">
            <a:extLst>
              <a:ext uri="{FF2B5EF4-FFF2-40B4-BE49-F238E27FC236}">
                <a16:creationId xmlns:a16="http://schemas.microsoft.com/office/drawing/2014/main" id="{EC4BBD4A-59FE-C2BD-0E00-E9E4FCC183E4}"/>
              </a:ext>
            </a:extLst>
          </p:cNvPr>
          <p:cNvSpPr/>
          <p:nvPr/>
        </p:nvSpPr>
        <p:spPr>
          <a:xfrm>
            <a:off x="9810902" y="1101733"/>
            <a:ext cx="1115568" cy="37795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Corp Hub Integration</a:t>
            </a:r>
          </a:p>
        </p:txBody>
      </p:sp>
      <p:sp>
        <p:nvSpPr>
          <p:cNvPr id="78" name="Rectangle: Rounded Corners 77">
            <a:extLst>
              <a:ext uri="{FF2B5EF4-FFF2-40B4-BE49-F238E27FC236}">
                <a16:creationId xmlns:a16="http://schemas.microsoft.com/office/drawing/2014/main" id="{ED51C724-DE73-8FB7-14D4-CE9ED2764956}"/>
              </a:ext>
            </a:extLst>
          </p:cNvPr>
          <p:cNvSpPr/>
          <p:nvPr/>
        </p:nvSpPr>
        <p:spPr>
          <a:xfrm>
            <a:off x="10972847"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Reporting &amp; Analytics</a:t>
            </a:r>
          </a:p>
        </p:txBody>
      </p:sp>
      <p:sp>
        <p:nvSpPr>
          <p:cNvPr id="79" name="Rectangle: Rounded Corners 78">
            <a:extLst>
              <a:ext uri="{FF2B5EF4-FFF2-40B4-BE49-F238E27FC236}">
                <a16:creationId xmlns:a16="http://schemas.microsoft.com/office/drawing/2014/main" id="{5FDF0AEF-1EBB-887F-426E-E9BA32872325}"/>
              </a:ext>
            </a:extLst>
          </p:cNvPr>
          <p:cNvSpPr/>
          <p:nvPr/>
        </p:nvSpPr>
        <p:spPr>
          <a:xfrm>
            <a:off x="11007923" y="1101733"/>
            <a:ext cx="1115568" cy="32054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Adobe Analytics</a:t>
            </a:r>
          </a:p>
        </p:txBody>
      </p:sp>
      <p:sp>
        <p:nvSpPr>
          <p:cNvPr id="80" name="Rectangle: Rounded Corners 79">
            <a:extLst>
              <a:ext uri="{FF2B5EF4-FFF2-40B4-BE49-F238E27FC236}">
                <a16:creationId xmlns:a16="http://schemas.microsoft.com/office/drawing/2014/main" id="{963ECCDD-B7AA-2D49-09B7-5B247AF71D40}"/>
              </a:ext>
            </a:extLst>
          </p:cNvPr>
          <p:cNvSpPr/>
          <p:nvPr/>
        </p:nvSpPr>
        <p:spPr>
          <a:xfrm>
            <a:off x="10994159" y="1502233"/>
            <a:ext cx="1115568" cy="32054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Quantum Metric</a:t>
            </a:r>
          </a:p>
        </p:txBody>
      </p:sp>
      <p:sp>
        <p:nvSpPr>
          <p:cNvPr id="81" name="Rectangle: Rounded Corners 80">
            <a:extLst>
              <a:ext uri="{FF2B5EF4-FFF2-40B4-BE49-F238E27FC236}">
                <a16:creationId xmlns:a16="http://schemas.microsoft.com/office/drawing/2014/main" id="{BC081275-6CE1-9EA6-4D35-D6665F402826}"/>
              </a:ext>
            </a:extLst>
          </p:cNvPr>
          <p:cNvSpPr/>
          <p:nvPr/>
        </p:nvSpPr>
        <p:spPr>
          <a:xfrm>
            <a:off x="10994159" y="2303233"/>
            <a:ext cx="1115568" cy="560870"/>
          </a:xfrm>
          <a:prstGeom prst="roundRect">
            <a:avLst>
              <a:gd name="adj" fmla="val 1335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Power BI? reports/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dashboard</a:t>
            </a:r>
          </a:p>
        </p:txBody>
      </p:sp>
      <p:sp>
        <p:nvSpPr>
          <p:cNvPr id="82" name="Rectangle: Rounded Corners 81">
            <a:extLst>
              <a:ext uri="{FF2B5EF4-FFF2-40B4-BE49-F238E27FC236}">
                <a16:creationId xmlns:a16="http://schemas.microsoft.com/office/drawing/2014/main" id="{25E086C8-F4BB-47BC-839D-242BC118F3BE}"/>
              </a:ext>
            </a:extLst>
          </p:cNvPr>
          <p:cNvSpPr/>
          <p:nvPr/>
        </p:nvSpPr>
        <p:spPr>
          <a:xfrm>
            <a:off x="11004272" y="1902733"/>
            <a:ext cx="1115568" cy="32054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Qualtrics</a:t>
            </a:r>
          </a:p>
        </p:txBody>
      </p:sp>
      <p:sp>
        <p:nvSpPr>
          <p:cNvPr id="85" name="Rectangle: Rounded Corners 84">
            <a:extLst>
              <a:ext uri="{FF2B5EF4-FFF2-40B4-BE49-F238E27FC236}">
                <a16:creationId xmlns:a16="http://schemas.microsoft.com/office/drawing/2014/main" id="{E8E5F5A9-D842-BDBE-84DD-E3507CCF0477}"/>
              </a:ext>
            </a:extLst>
          </p:cNvPr>
          <p:cNvSpPr/>
          <p:nvPr/>
        </p:nvSpPr>
        <p:spPr>
          <a:xfrm>
            <a:off x="6088677" y="4332747"/>
            <a:ext cx="1115568" cy="53869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Automated data/doc purge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Tag/classify </a:t>
            </a:r>
          </a:p>
        </p:txBody>
      </p:sp>
      <p:sp>
        <p:nvSpPr>
          <p:cNvPr id="3" name="Rectangle: Rounded Corners 2">
            <a:extLst>
              <a:ext uri="{FF2B5EF4-FFF2-40B4-BE49-F238E27FC236}">
                <a16:creationId xmlns:a16="http://schemas.microsoft.com/office/drawing/2014/main" id="{E00399C2-235A-9AAA-C7D5-8A4D4D063C9D}"/>
              </a:ext>
            </a:extLst>
          </p:cNvPr>
          <p:cNvSpPr/>
          <p:nvPr/>
        </p:nvSpPr>
        <p:spPr>
          <a:xfrm>
            <a:off x="9810902" y="3731020"/>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DPG Portal (FX) Integration</a:t>
            </a:r>
          </a:p>
        </p:txBody>
      </p:sp>
      <p:sp>
        <p:nvSpPr>
          <p:cNvPr id="4" name="Rectangle: Rounded Corners 3">
            <a:extLst>
              <a:ext uri="{FF2B5EF4-FFF2-40B4-BE49-F238E27FC236}">
                <a16:creationId xmlns:a16="http://schemas.microsoft.com/office/drawing/2014/main" id="{DEA74D2F-A9CE-B241-C2EF-25C011525BD3}"/>
              </a:ext>
            </a:extLst>
          </p:cNvPr>
          <p:cNvSpPr/>
          <p:nvPr/>
        </p:nvSpPr>
        <p:spPr>
          <a:xfrm>
            <a:off x="9810902" y="4173953"/>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Markets Portal Integration</a:t>
            </a:r>
          </a:p>
        </p:txBody>
      </p:sp>
      <p:sp>
        <p:nvSpPr>
          <p:cNvPr id="5" name="Rectangle: Rounded Corners 4">
            <a:extLst>
              <a:ext uri="{FF2B5EF4-FFF2-40B4-BE49-F238E27FC236}">
                <a16:creationId xmlns:a16="http://schemas.microsoft.com/office/drawing/2014/main" id="{A6EBC6BF-5A37-9630-C534-5BA46A3DD6FE}"/>
              </a:ext>
            </a:extLst>
          </p:cNvPr>
          <p:cNvSpPr/>
          <p:nvPr/>
        </p:nvSpPr>
        <p:spPr>
          <a:xfrm>
            <a:off x="9810902" y="4615387"/>
            <a:ext cx="1115568" cy="37795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SinglePoint</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Integration</a:t>
            </a:r>
          </a:p>
        </p:txBody>
      </p:sp>
      <p:sp>
        <p:nvSpPr>
          <p:cNvPr id="15" name="Rectangle: Rounded Corners 14">
            <a:extLst>
              <a:ext uri="{FF2B5EF4-FFF2-40B4-BE49-F238E27FC236}">
                <a16:creationId xmlns:a16="http://schemas.microsoft.com/office/drawing/2014/main" id="{3FEAF164-F91C-99A8-F3AD-60F930B851CE}"/>
              </a:ext>
            </a:extLst>
          </p:cNvPr>
          <p:cNvSpPr/>
          <p:nvPr/>
        </p:nvSpPr>
        <p:spPr>
          <a:xfrm>
            <a:off x="9810902" y="5059819"/>
            <a:ext cx="1115568" cy="49632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Trade Point (Trade Finance Integration</a:t>
            </a:r>
          </a:p>
        </p:txBody>
      </p:sp>
      <p:sp>
        <p:nvSpPr>
          <p:cNvPr id="31" name="Rectangle: Rounded Corners 30">
            <a:extLst>
              <a:ext uri="{FF2B5EF4-FFF2-40B4-BE49-F238E27FC236}">
                <a16:creationId xmlns:a16="http://schemas.microsoft.com/office/drawing/2014/main" id="{E74ABF7E-F9AD-E7F9-D47E-FA70EB268F59}"/>
              </a:ext>
            </a:extLst>
          </p:cNvPr>
          <p:cNvSpPr/>
          <p:nvPr/>
        </p:nvSpPr>
        <p:spPr>
          <a:xfrm>
            <a:off x="1243738" y="548108"/>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Employee Experience</a:t>
            </a:r>
          </a:p>
        </p:txBody>
      </p:sp>
      <p:sp>
        <p:nvSpPr>
          <p:cNvPr id="32" name="Rectangle: Rounded Corners 31">
            <a:extLst>
              <a:ext uri="{FF2B5EF4-FFF2-40B4-BE49-F238E27FC236}">
                <a16:creationId xmlns:a16="http://schemas.microsoft.com/office/drawing/2014/main" id="{C6C1E1B7-4EAD-7E8A-4D78-D7B9F7D73009}"/>
              </a:ext>
            </a:extLst>
          </p:cNvPr>
          <p:cNvSpPr/>
          <p:nvPr/>
        </p:nvSpPr>
        <p:spPr>
          <a:xfrm>
            <a:off x="1252529" y="1101733"/>
            <a:ext cx="1115568" cy="71987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Employee Dashboard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f.k.a</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Level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FFFFFF"/>
                </a:solidFill>
                <a:latin typeface="U.S. Bank Circular" panose="020B0504010101010104" pitchFamily="34" charset="0"/>
                <a:cs typeface="U.S. Bank Circular" panose="020B0504010101010104" pitchFamily="34" charset="0"/>
              </a:rPr>
              <a:t>Collaboration Portal</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t>
            </a:r>
          </a:p>
        </p:txBody>
      </p:sp>
      <p:sp>
        <p:nvSpPr>
          <p:cNvPr id="35" name="Rectangle: Rounded Corners 34">
            <a:extLst>
              <a:ext uri="{FF2B5EF4-FFF2-40B4-BE49-F238E27FC236}">
                <a16:creationId xmlns:a16="http://schemas.microsoft.com/office/drawing/2014/main" id="{7DC34170-5C7B-7DBD-CE92-D1718A1CEDA1}"/>
              </a:ext>
            </a:extLst>
          </p:cNvPr>
          <p:cNvSpPr/>
          <p:nvPr/>
        </p:nvSpPr>
        <p:spPr>
          <a:xfrm>
            <a:off x="1252529" y="1882862"/>
            <a:ext cx="1115568" cy="38479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Event Details (</a:t>
            </a:r>
            <a:r>
              <a:rPr kumimoji="0" lang="en-US" sz="9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f.k.a</a:t>
            </a:r>
            <a:r>
              <a:rPr kumimoji="0" lang="en-US" sz="9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Level 2)</a:t>
            </a:r>
          </a:p>
        </p:txBody>
      </p:sp>
      <p:sp>
        <p:nvSpPr>
          <p:cNvPr id="59" name="Rectangle: Rounded Corners 58">
            <a:extLst>
              <a:ext uri="{FF2B5EF4-FFF2-40B4-BE49-F238E27FC236}">
                <a16:creationId xmlns:a16="http://schemas.microsoft.com/office/drawing/2014/main" id="{7A459E6A-C265-B47A-F425-848DA2224836}"/>
              </a:ext>
            </a:extLst>
          </p:cNvPr>
          <p:cNvSpPr/>
          <p:nvPr/>
        </p:nvSpPr>
        <p:spPr>
          <a:xfrm>
            <a:off x="1252529" y="2316995"/>
            <a:ext cx="1115568" cy="38479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Task Details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t>
            </a:r>
            <a:r>
              <a:rPr kumimoji="0" lang="en-US" sz="1000" b="0" i="0" u="none" strike="noStrike" kern="1200" cap="none" spc="0" normalizeH="0" baseline="0" noProof="0" err="1">
                <a:ln>
                  <a:noFill/>
                </a:ln>
                <a:solidFill>
                  <a:srgbClr val="FFFFFF"/>
                </a:solidFill>
                <a:effectLst/>
                <a:uLnTx/>
                <a:uFillTx/>
                <a:latin typeface="U.S. Bank Circular" panose="020B0504010101010104" pitchFamily="34" charset="0"/>
                <a:ea typeface="+mn-ea"/>
                <a:cs typeface="U.S. Bank Circular" panose="020B0504010101010104" pitchFamily="34" charset="0"/>
              </a:rPr>
              <a:t>f.k.a</a:t>
            </a: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 Level 3)</a:t>
            </a:r>
          </a:p>
        </p:txBody>
      </p:sp>
      <p:sp>
        <p:nvSpPr>
          <p:cNvPr id="87" name="Rectangle: Rounded Corners 58">
            <a:extLst>
              <a:ext uri="{FF2B5EF4-FFF2-40B4-BE49-F238E27FC236}">
                <a16:creationId xmlns:a16="http://schemas.microsoft.com/office/drawing/2014/main" id="{B564E58C-6350-8E68-B9EC-069A55449823}"/>
              </a:ext>
            </a:extLst>
          </p:cNvPr>
          <p:cNvSpPr/>
          <p:nvPr/>
        </p:nvSpPr>
        <p:spPr>
          <a:xfrm>
            <a:off x="1252529" y="2763700"/>
            <a:ext cx="1115568" cy="36531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Initiate Onboarding</a:t>
            </a:r>
          </a:p>
        </p:txBody>
      </p:sp>
      <p:sp>
        <p:nvSpPr>
          <p:cNvPr id="92" name="Rectangle: Rounded Corners 58">
            <a:extLst>
              <a:ext uri="{FF2B5EF4-FFF2-40B4-BE49-F238E27FC236}">
                <a16:creationId xmlns:a16="http://schemas.microsoft.com/office/drawing/2014/main" id="{47EEE698-6CD4-1C80-1149-1382EDCFCDC9}"/>
              </a:ext>
            </a:extLst>
          </p:cNvPr>
          <p:cNvSpPr/>
          <p:nvPr/>
        </p:nvSpPr>
        <p:spPr>
          <a:xfrm>
            <a:off x="1252529" y="3191514"/>
            <a:ext cx="1115568" cy="455036"/>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U.S. Bank Customer Search/prefill</a:t>
            </a:r>
            <a:endParaRPr kumimoji="0" lang="en-US" sz="1000" b="0" i="0" u="none" strike="sng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endParaRPr>
          </a:p>
        </p:txBody>
      </p:sp>
      <p:sp>
        <p:nvSpPr>
          <p:cNvPr id="98" name="Rectangle: Rounded Corners 58">
            <a:extLst>
              <a:ext uri="{FF2B5EF4-FFF2-40B4-BE49-F238E27FC236}">
                <a16:creationId xmlns:a16="http://schemas.microsoft.com/office/drawing/2014/main" id="{C90C13C1-BC14-6077-A2F2-333845000ECA}"/>
              </a:ext>
            </a:extLst>
          </p:cNvPr>
          <p:cNvSpPr/>
          <p:nvPr/>
        </p:nvSpPr>
        <p:spPr>
          <a:xfrm>
            <a:off x="1252529" y="3726369"/>
            <a:ext cx="1115568" cy="44126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Common Intake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Data/Doc</a:t>
            </a:r>
          </a:p>
        </p:txBody>
      </p:sp>
      <p:sp>
        <p:nvSpPr>
          <p:cNvPr id="101" name="Rectangle: Rounded Corners 58">
            <a:extLst>
              <a:ext uri="{FF2B5EF4-FFF2-40B4-BE49-F238E27FC236}">
                <a16:creationId xmlns:a16="http://schemas.microsoft.com/office/drawing/2014/main" id="{9DD707FA-DA42-A703-D4E5-7E95497115C7}"/>
              </a:ext>
            </a:extLst>
          </p:cNvPr>
          <p:cNvSpPr/>
          <p:nvPr/>
        </p:nvSpPr>
        <p:spPr>
          <a:xfrm>
            <a:off x="1252529" y="4236812"/>
            <a:ext cx="1115568" cy="437953"/>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Client onboarding access</a:t>
            </a:r>
          </a:p>
        </p:txBody>
      </p:sp>
      <p:sp>
        <p:nvSpPr>
          <p:cNvPr id="110" name="Rectangle: Rounded Corners 80">
            <a:extLst>
              <a:ext uri="{FF2B5EF4-FFF2-40B4-BE49-F238E27FC236}">
                <a16:creationId xmlns:a16="http://schemas.microsoft.com/office/drawing/2014/main" id="{FCBEAFC5-96B8-D816-33BE-15C8541E367B}"/>
              </a:ext>
            </a:extLst>
          </p:cNvPr>
          <p:cNvSpPr/>
          <p:nvPr/>
        </p:nvSpPr>
        <p:spPr>
          <a:xfrm>
            <a:off x="10994159" y="2944061"/>
            <a:ext cx="1115568" cy="58057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Define/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implement Data Strategy</a:t>
            </a:r>
          </a:p>
        </p:txBody>
      </p:sp>
      <p:sp>
        <p:nvSpPr>
          <p:cNvPr id="2" name="Rectangle: Rounded Corners 1">
            <a:extLst>
              <a:ext uri="{FF2B5EF4-FFF2-40B4-BE49-F238E27FC236}">
                <a16:creationId xmlns:a16="http://schemas.microsoft.com/office/drawing/2014/main" id="{BD31E7E9-58E9-4CAA-2C2D-105B0DF9A27D}"/>
              </a:ext>
            </a:extLst>
          </p:cNvPr>
          <p:cNvSpPr/>
          <p:nvPr/>
        </p:nvSpPr>
        <p:spPr>
          <a:xfrm>
            <a:off x="10320183" y="6251005"/>
            <a:ext cx="1124712" cy="3200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Other…</a:t>
            </a:r>
          </a:p>
        </p:txBody>
      </p:sp>
      <p:sp>
        <p:nvSpPr>
          <p:cNvPr id="12" name="Rectangle: Rounded Corners 11">
            <a:extLst>
              <a:ext uri="{FF2B5EF4-FFF2-40B4-BE49-F238E27FC236}">
                <a16:creationId xmlns:a16="http://schemas.microsoft.com/office/drawing/2014/main" id="{EEE4033F-06AA-AECE-E2DB-F60B6F62EBC8}"/>
              </a:ext>
            </a:extLst>
          </p:cNvPr>
          <p:cNvSpPr/>
          <p:nvPr/>
        </p:nvSpPr>
        <p:spPr>
          <a:xfrm>
            <a:off x="3660245" y="554562"/>
            <a:ext cx="11430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U.S. Bank Circular" panose="020B0504010101010104" pitchFamily="34" charset="0"/>
                <a:ea typeface="+mn-ea"/>
                <a:cs typeface="U.S. Bank Circular" panose="020B0504010101010104" pitchFamily="34" charset="0"/>
              </a:rPr>
              <a:t>Auth</a:t>
            </a:r>
          </a:p>
        </p:txBody>
      </p:sp>
      <p:sp>
        <p:nvSpPr>
          <p:cNvPr id="13" name="Rectangle 12">
            <a:extLst>
              <a:ext uri="{FF2B5EF4-FFF2-40B4-BE49-F238E27FC236}">
                <a16:creationId xmlns:a16="http://schemas.microsoft.com/office/drawing/2014/main" id="{49C52BE7-A5B8-388B-77C1-64A703E43DE4}"/>
              </a:ext>
            </a:extLst>
          </p:cNvPr>
          <p:cNvSpPr/>
          <p:nvPr/>
        </p:nvSpPr>
        <p:spPr>
          <a:xfrm>
            <a:off x="1810313" y="6654365"/>
            <a:ext cx="199697" cy="19444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72B6CA-37E7-C181-6DBC-C9C1886DA92C}"/>
              </a:ext>
            </a:extLst>
          </p:cNvPr>
          <p:cNvSpPr/>
          <p:nvPr/>
        </p:nvSpPr>
        <p:spPr>
          <a:xfrm>
            <a:off x="5580408" y="6663559"/>
            <a:ext cx="199697" cy="1944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058FFF-5F37-A214-7B04-9B1BCF6B46FB}"/>
              </a:ext>
            </a:extLst>
          </p:cNvPr>
          <p:cNvSpPr/>
          <p:nvPr/>
        </p:nvSpPr>
        <p:spPr>
          <a:xfrm>
            <a:off x="3551429" y="6663558"/>
            <a:ext cx="199697" cy="19444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FC4CA5-4613-7374-3169-707153ECEBC3}"/>
              </a:ext>
            </a:extLst>
          </p:cNvPr>
          <p:cNvSpPr txBox="1"/>
          <p:nvPr/>
        </p:nvSpPr>
        <p:spPr>
          <a:xfrm>
            <a:off x="5772998" y="6660607"/>
            <a:ext cx="2481026" cy="261610"/>
          </a:xfrm>
          <a:prstGeom prst="rect">
            <a:avLst/>
          </a:prstGeom>
          <a:noFill/>
        </p:spPr>
        <p:txBody>
          <a:bodyPr wrap="square" rtlCol="0">
            <a:spAutoFit/>
          </a:bodyPr>
          <a:lstStyle/>
          <a:p>
            <a:r>
              <a:rPr lang="en-US" sz="1100"/>
              <a:t>Existing Horizontal Capabilities</a:t>
            </a:r>
          </a:p>
        </p:txBody>
      </p:sp>
      <p:sp>
        <p:nvSpPr>
          <p:cNvPr id="21" name="TextBox 20">
            <a:extLst>
              <a:ext uri="{FF2B5EF4-FFF2-40B4-BE49-F238E27FC236}">
                <a16:creationId xmlns:a16="http://schemas.microsoft.com/office/drawing/2014/main" id="{0C937E62-5CD7-171E-7980-89AB8C59A59B}"/>
              </a:ext>
            </a:extLst>
          </p:cNvPr>
          <p:cNvSpPr txBox="1"/>
          <p:nvPr/>
        </p:nvSpPr>
        <p:spPr>
          <a:xfrm>
            <a:off x="2010010" y="6629974"/>
            <a:ext cx="1773714" cy="261610"/>
          </a:xfrm>
          <a:prstGeom prst="rect">
            <a:avLst/>
          </a:prstGeom>
          <a:noFill/>
        </p:spPr>
        <p:txBody>
          <a:bodyPr wrap="square" rtlCol="0">
            <a:spAutoFit/>
          </a:bodyPr>
          <a:lstStyle/>
          <a:p>
            <a:r>
              <a:rPr lang="en-US" sz="1100"/>
              <a:t>Existing Capabilities</a:t>
            </a:r>
          </a:p>
        </p:txBody>
      </p:sp>
      <p:sp>
        <p:nvSpPr>
          <p:cNvPr id="22" name="TextBox 21">
            <a:extLst>
              <a:ext uri="{FF2B5EF4-FFF2-40B4-BE49-F238E27FC236}">
                <a16:creationId xmlns:a16="http://schemas.microsoft.com/office/drawing/2014/main" id="{71C0E1AD-F21A-DF66-B25A-7F2CB3843012}"/>
              </a:ext>
            </a:extLst>
          </p:cNvPr>
          <p:cNvSpPr txBox="1"/>
          <p:nvPr/>
        </p:nvSpPr>
        <p:spPr>
          <a:xfrm>
            <a:off x="3669880" y="6642845"/>
            <a:ext cx="2481026" cy="261610"/>
          </a:xfrm>
          <a:prstGeom prst="rect">
            <a:avLst/>
          </a:prstGeom>
          <a:noFill/>
        </p:spPr>
        <p:txBody>
          <a:bodyPr wrap="square" rtlCol="0">
            <a:spAutoFit/>
          </a:bodyPr>
          <a:lstStyle/>
          <a:p>
            <a:r>
              <a:rPr lang="en-US" sz="1100"/>
              <a:t>In Progress/On Roadmap</a:t>
            </a:r>
          </a:p>
        </p:txBody>
      </p:sp>
    </p:spTree>
    <p:extLst>
      <p:ext uri="{BB962C8B-B14F-4D97-AF65-F5344CB8AC3E}">
        <p14:creationId xmlns:p14="http://schemas.microsoft.com/office/powerpoint/2010/main" val="165776246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147021" y="1419204"/>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 </a:t>
            </a:r>
          </a:p>
          <a:p>
            <a:pPr marL="171450" indent="-171450">
              <a:buFont typeface="Arial" panose="020B0604020202020204" pitchFamily="34" charset="0"/>
              <a:buChar char="•"/>
            </a:pPr>
            <a:r>
              <a:rPr lang="en-US" sz="1200">
                <a:solidFill>
                  <a:srgbClr val="002060"/>
                </a:solidFill>
              </a:rPr>
              <a:t>Ability for non-technical users to write business rules</a:t>
            </a:r>
          </a:p>
          <a:p>
            <a:pPr marL="171450" indent="-171450">
              <a:buFont typeface="Arial" panose="020B0604020202020204" pitchFamily="34" charset="0"/>
              <a:buChar char="•"/>
            </a:pPr>
            <a:r>
              <a:rPr lang="en-US" sz="1200">
                <a:solidFill>
                  <a:srgbClr val="002060"/>
                </a:solidFill>
              </a:rPr>
              <a:t>Enterprise grade rule engine, supports complex decision implementation</a:t>
            </a:r>
          </a:p>
          <a:p>
            <a:pPr marL="171450" indent="-171450">
              <a:buFont typeface="Arial" panose="020B0604020202020204" pitchFamily="34" charset="0"/>
              <a:buChar char="•"/>
            </a:pPr>
            <a:r>
              <a:rPr lang="en-US" sz="1200">
                <a:solidFill>
                  <a:srgbClr val="002060"/>
                </a:solidFill>
              </a:rPr>
              <a:t>Built in testing/simulation and governance features</a:t>
            </a:r>
          </a:p>
          <a:p>
            <a:pPr marL="171450" indent="-171450">
              <a:buFont typeface="Arial" panose="020B0604020202020204" pitchFamily="34" charset="0"/>
              <a:buChar char="•"/>
            </a:pPr>
            <a:r>
              <a:rPr lang="en-US" sz="1200">
                <a:solidFill>
                  <a:srgbClr val="002060"/>
                </a:solidFill>
              </a:rPr>
              <a:t>Role based permission management</a:t>
            </a:r>
          </a:p>
          <a:p>
            <a:pPr marL="171450" indent="-171450">
              <a:buFont typeface="Arial" panose="020B0604020202020204" pitchFamily="34" charset="0"/>
              <a:buChar char="•"/>
            </a:pPr>
            <a:r>
              <a:rPr lang="en-US" sz="1200">
                <a:solidFill>
                  <a:srgbClr val="002060"/>
                </a:solidFill>
              </a:rPr>
              <a:t>Auditability</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a:t>
            </a:r>
          </a:p>
          <a:p>
            <a:r>
              <a:rPr lang="en-US" sz="1200">
                <a:solidFill>
                  <a:srgbClr val="002060"/>
                </a:solidFill>
              </a:rPr>
              <a:t>1000+ rules for onboarding use case</a:t>
            </a:r>
          </a:p>
          <a:p>
            <a:endParaRPr lang="en-US" sz="1200">
              <a:solidFill>
                <a:srgbClr val="002060"/>
              </a:solidFill>
            </a:endParaRPr>
          </a:p>
          <a:p>
            <a:r>
              <a:rPr lang="en-US" sz="1200" b="1">
                <a:solidFill>
                  <a:srgbClr val="002060"/>
                </a:solidFill>
              </a:rPr>
              <a:t>Roadmap</a:t>
            </a:r>
            <a:r>
              <a:rPr lang="en-US" sz="1200">
                <a:solidFill>
                  <a:srgbClr val="002060"/>
                </a:solidFill>
              </a:rPr>
              <a:t> – </a:t>
            </a:r>
          </a:p>
          <a:p>
            <a:endParaRPr lang="en-US" sz="1200">
              <a:solidFill>
                <a:srgbClr val="002060"/>
              </a:solidFill>
            </a:endParaRPr>
          </a:p>
          <a:p>
            <a:endParaRPr lang="en-US" sz="1200">
              <a:solidFill>
                <a:srgbClr val="002060"/>
              </a:solidFill>
            </a:endParaRPr>
          </a:p>
          <a:p>
            <a:endParaRPr lang="en-US" sz="8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It’s a plug and play tool to write new business rules</a:t>
            </a: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154657" y="805701"/>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Centralized Rule Engine</a:t>
            </a:r>
          </a:p>
        </p:txBody>
      </p:sp>
      <p:sp>
        <p:nvSpPr>
          <p:cNvPr id="9" name="Rounded Rectangle 8">
            <a:extLst>
              <a:ext uri="{FF2B5EF4-FFF2-40B4-BE49-F238E27FC236}">
                <a16:creationId xmlns:a16="http://schemas.microsoft.com/office/drawing/2014/main" id="{61DEBE96-C301-3C08-1B31-B1FE371262DF}"/>
              </a:ext>
            </a:extLst>
          </p:cNvPr>
          <p:cNvSpPr/>
          <p:nvPr/>
        </p:nvSpPr>
        <p:spPr>
          <a:xfrm>
            <a:off x="3499033" y="1419202"/>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create onboarding journeys using a web modeler</a:t>
            </a:r>
          </a:p>
          <a:p>
            <a:pPr marL="171450" indent="-171450">
              <a:buFont typeface="Arial" panose="020B0604020202020204" pitchFamily="34" charset="0"/>
              <a:buChar char="•"/>
            </a:pPr>
            <a:r>
              <a:rPr lang="en-US" sz="1200">
                <a:solidFill>
                  <a:srgbClr val="002060"/>
                </a:solidFill>
              </a:rPr>
              <a:t>Automate complex process flows across people and systems.</a:t>
            </a:r>
          </a:p>
          <a:p>
            <a:pPr marL="171450" indent="-171450">
              <a:buFont typeface="Arial" panose="020B0604020202020204" pitchFamily="34" charset="0"/>
              <a:buChar char="•"/>
            </a:pPr>
            <a:r>
              <a:rPr lang="en-US" sz="1200">
                <a:solidFill>
                  <a:srgbClr val="002060"/>
                </a:solidFill>
              </a:rPr>
              <a:t>Supports BPMN 2.0 specification – human activity, system activity, Integrations</a:t>
            </a:r>
          </a:p>
          <a:p>
            <a:pPr marL="171450" indent="-171450">
              <a:buFont typeface="Arial" panose="020B0604020202020204" pitchFamily="34" charset="0"/>
              <a:buChar char="•"/>
            </a:pPr>
            <a:r>
              <a:rPr lang="en-US" sz="1200">
                <a:solidFill>
                  <a:srgbClr val="002060"/>
                </a:solidFill>
              </a:rPr>
              <a:t>Flexible architecture to support API integration into any solution</a:t>
            </a: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FBO, DPG, FX</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 workflow tool to create new</a:t>
            </a:r>
          </a:p>
        </p:txBody>
      </p:sp>
      <p:sp>
        <p:nvSpPr>
          <p:cNvPr id="10" name="Round Same Side Corner Rectangle 9">
            <a:extLst>
              <a:ext uri="{FF2B5EF4-FFF2-40B4-BE49-F238E27FC236}">
                <a16:creationId xmlns:a16="http://schemas.microsoft.com/office/drawing/2014/main" id="{DDEA6CCE-B908-12B7-632E-C2B908D2BAC9}"/>
              </a:ext>
            </a:extLst>
          </p:cNvPr>
          <p:cNvSpPr/>
          <p:nvPr/>
        </p:nvSpPr>
        <p:spPr>
          <a:xfrm>
            <a:off x="3502587" y="805701"/>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Centralized Workflow Engine</a:t>
            </a:r>
          </a:p>
        </p:txBody>
      </p:sp>
      <p:sp>
        <p:nvSpPr>
          <p:cNvPr id="11" name="Rounded Rectangle 10">
            <a:extLst>
              <a:ext uri="{FF2B5EF4-FFF2-40B4-BE49-F238E27FC236}">
                <a16:creationId xmlns:a16="http://schemas.microsoft.com/office/drawing/2014/main" id="{2E2854EA-DDDD-76CE-61CC-9DA1382B942A}"/>
              </a:ext>
            </a:extLst>
          </p:cNvPr>
          <p:cNvSpPr/>
          <p:nvPr/>
        </p:nvSpPr>
        <p:spPr>
          <a:xfrm>
            <a:off x="6857721" y="1419201"/>
            <a:ext cx="3132416" cy="4466153"/>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keep the audit trail at workflow activity level as well as custom user defined events </a:t>
            </a:r>
          </a:p>
          <a:p>
            <a:pPr marL="171450" indent="-171450">
              <a:buFont typeface="Arial" panose="020B0604020202020204" pitchFamily="34" charset="0"/>
              <a:buChar char="•"/>
            </a:pPr>
            <a:r>
              <a:rPr lang="en-US" sz="1200">
                <a:solidFill>
                  <a:srgbClr val="002060"/>
                </a:solidFill>
              </a:rPr>
              <a:t>Data point level tracking and auditability feature</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 IT&amp;C, GCT, PT, Money Center, FX</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Enhance field level audit and reporting feature</a:t>
            </a:r>
          </a:p>
          <a:p>
            <a:endParaRPr lang="en-US" sz="12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Plug and play</a:t>
            </a:r>
            <a:endParaRPr lang="en-US" sz="1200" b="1">
              <a:solidFill>
                <a:srgbClr val="002060"/>
              </a:solidFill>
            </a:endParaRPr>
          </a:p>
        </p:txBody>
      </p:sp>
      <p:sp>
        <p:nvSpPr>
          <p:cNvPr id="12" name="Round Same Side Corner Rectangle 11">
            <a:extLst>
              <a:ext uri="{FF2B5EF4-FFF2-40B4-BE49-F238E27FC236}">
                <a16:creationId xmlns:a16="http://schemas.microsoft.com/office/drawing/2014/main" id="{404068BB-4948-8D3D-335A-E62C85A50822}"/>
              </a:ext>
            </a:extLst>
          </p:cNvPr>
          <p:cNvSpPr/>
          <p:nvPr/>
        </p:nvSpPr>
        <p:spPr>
          <a:xfrm>
            <a:off x="6861275" y="805701"/>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Auditability</a:t>
            </a:r>
          </a:p>
        </p:txBody>
      </p:sp>
      <p:sp>
        <p:nvSpPr>
          <p:cNvPr id="19" name="TextBox 18">
            <a:extLst>
              <a:ext uri="{FF2B5EF4-FFF2-40B4-BE49-F238E27FC236}">
                <a16:creationId xmlns:a16="http://schemas.microsoft.com/office/drawing/2014/main" id="{AA6E53D9-5E6C-19FD-9339-0871AF938302}"/>
              </a:ext>
            </a:extLst>
          </p:cNvPr>
          <p:cNvSpPr txBox="1"/>
          <p:nvPr/>
        </p:nvSpPr>
        <p:spPr>
          <a:xfrm>
            <a:off x="10367051" y="874455"/>
            <a:ext cx="1695171" cy="2554545"/>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pic>
        <p:nvPicPr>
          <p:cNvPr id="20" name="Graphic 19" descr="Badge 4 with solid fill">
            <a:extLst>
              <a:ext uri="{FF2B5EF4-FFF2-40B4-BE49-F238E27FC236}">
                <a16:creationId xmlns:a16="http://schemas.microsoft.com/office/drawing/2014/main" id="{2CED35A8-5BEE-0212-A358-34D6B3248C7C}"/>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1820" y="544121"/>
            <a:ext cx="235800" cy="235800"/>
          </a:xfrm>
          <a:prstGeom prst="rect">
            <a:avLst/>
          </a:prstGeom>
        </p:spPr>
      </p:pic>
      <p:pic>
        <p:nvPicPr>
          <p:cNvPr id="21" name="Graphic 20" descr="Badge 10 with solid fill">
            <a:extLst>
              <a:ext uri="{FF2B5EF4-FFF2-40B4-BE49-F238E27FC236}">
                <a16:creationId xmlns:a16="http://schemas.microsoft.com/office/drawing/2014/main" id="{6B33D04E-22E9-A817-B468-96A3E8782D6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09803" y="558591"/>
            <a:ext cx="235800" cy="235800"/>
          </a:xfrm>
          <a:prstGeom prst="rect">
            <a:avLst/>
          </a:prstGeom>
        </p:spPr>
      </p:pic>
      <p:pic>
        <p:nvPicPr>
          <p:cNvPr id="22" name="Graphic 21" descr="Badge 3 with solid fill">
            <a:extLst>
              <a:ext uri="{FF2B5EF4-FFF2-40B4-BE49-F238E27FC236}">
                <a16:creationId xmlns:a16="http://schemas.microsoft.com/office/drawing/2014/main" id="{0E259C0D-DF3B-9CD7-1553-B5C89CB40A30}"/>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0579" y="551539"/>
            <a:ext cx="235800" cy="235800"/>
          </a:xfrm>
          <a:prstGeom prst="rect">
            <a:avLst/>
          </a:prstGeom>
        </p:spPr>
      </p:pic>
    </p:spTree>
    <p:extLst>
      <p:ext uri="{BB962C8B-B14F-4D97-AF65-F5344CB8AC3E}">
        <p14:creationId xmlns:p14="http://schemas.microsoft.com/office/powerpoint/2010/main" val="2035071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147021" y="1551419"/>
            <a:ext cx="3132416" cy="4224914"/>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trigger periodic/on-demand reviews </a:t>
            </a:r>
          </a:p>
          <a:p>
            <a:pPr marL="171450" indent="-171450">
              <a:buFont typeface="Arial" panose="020B0604020202020204" pitchFamily="34" charset="0"/>
              <a:buChar char="•"/>
            </a:pPr>
            <a:r>
              <a:rPr lang="en-US" sz="1200">
                <a:solidFill>
                  <a:srgbClr val="002060"/>
                </a:solidFill>
              </a:rPr>
              <a:t>It can be a scheduled based or Event based e.g. address change  </a:t>
            </a:r>
          </a:p>
          <a:p>
            <a:pPr marL="171450" indent="-171450">
              <a:buFont typeface="Arial" panose="020B0604020202020204" pitchFamily="34" charset="0"/>
              <a:buChar char="•"/>
            </a:pPr>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a:t>
            </a:r>
          </a:p>
          <a:p>
            <a:r>
              <a:rPr lang="en-US" sz="1200">
                <a:solidFill>
                  <a:srgbClr val="002060"/>
                </a:solidFill>
              </a:rPr>
              <a:t>GCT - Address change flow</a:t>
            </a:r>
          </a:p>
          <a:p>
            <a:r>
              <a:rPr lang="en-US" sz="1200">
                <a:solidFill>
                  <a:srgbClr val="002060"/>
                </a:solidFill>
              </a:rPr>
              <a:t>Alerts/Notifications to complete onboarding tasks</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 </a:t>
            </a:r>
          </a:p>
          <a:p>
            <a:r>
              <a:rPr lang="en-US" sz="1200">
                <a:solidFill>
                  <a:srgbClr val="002060"/>
                </a:solidFill>
              </a:rPr>
              <a:t>Implement standard periodic review processes – e.g. Update KYC every 12 months</a:t>
            </a:r>
          </a:p>
          <a:p>
            <a:endParaRPr lang="en-US" sz="1200">
              <a:solidFill>
                <a:srgbClr val="002060"/>
              </a:solidFill>
            </a:endParaRPr>
          </a:p>
          <a:p>
            <a:endParaRPr lang="en-US" sz="800">
              <a:solidFill>
                <a:srgbClr val="002060"/>
              </a:solidFill>
            </a:endParaRPr>
          </a:p>
          <a:p>
            <a:r>
              <a:rPr lang="en-US" sz="1200" b="1">
                <a:solidFill>
                  <a:srgbClr val="002060"/>
                </a:solidFill>
              </a:rPr>
              <a:t>Level of reuse – </a:t>
            </a:r>
            <a:r>
              <a:rPr lang="en-US" sz="1200">
                <a:solidFill>
                  <a:srgbClr val="002060"/>
                </a:solidFill>
              </a:rPr>
              <a:t>High</a:t>
            </a:r>
            <a:r>
              <a:rPr lang="en-US" sz="1200" b="1">
                <a:solidFill>
                  <a:srgbClr val="002060"/>
                </a:solidFill>
              </a:rPr>
              <a:t> </a:t>
            </a:r>
          </a:p>
          <a:p>
            <a:r>
              <a:rPr lang="en-US" sz="1200" b="1">
                <a:solidFill>
                  <a:srgbClr val="002060"/>
                </a:solidFill>
              </a:rPr>
              <a:t>Type of reuse – </a:t>
            </a:r>
            <a:r>
              <a:rPr lang="en-US" sz="1200">
                <a:solidFill>
                  <a:srgbClr val="002060"/>
                </a:solidFill>
              </a:rPr>
              <a:t>It’s a plug and play tool to build forms</a:t>
            </a: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154657" y="937915"/>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Periodic/on-demand reviews</a:t>
            </a:r>
          </a:p>
        </p:txBody>
      </p:sp>
      <p:sp>
        <p:nvSpPr>
          <p:cNvPr id="9" name="Rounded Rectangle 8">
            <a:extLst>
              <a:ext uri="{FF2B5EF4-FFF2-40B4-BE49-F238E27FC236}">
                <a16:creationId xmlns:a16="http://schemas.microsoft.com/office/drawing/2014/main" id="{61DEBE96-C301-3C08-1B31-B1FE371262DF}"/>
              </a:ext>
            </a:extLst>
          </p:cNvPr>
          <p:cNvSpPr/>
          <p:nvPr/>
        </p:nvSpPr>
        <p:spPr>
          <a:xfrm>
            <a:off x="3521336" y="1551417"/>
            <a:ext cx="3132416" cy="4224914"/>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Ability to monitor transactions</a:t>
            </a:r>
          </a:p>
          <a:p>
            <a:endParaRPr lang="en-US" sz="9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a:t>
            </a:r>
          </a:p>
          <a:p>
            <a:r>
              <a:rPr lang="en-US" sz="1200">
                <a:solidFill>
                  <a:srgbClr val="002060"/>
                </a:solidFill>
              </a:rPr>
              <a:t>Generate review process for unpaid invoices after 90 days – Fee Setup (Entrata)</a:t>
            </a:r>
          </a:p>
          <a:p>
            <a:endParaRPr lang="en-US" sz="1200">
              <a:solidFill>
                <a:srgbClr val="002060"/>
              </a:solidFill>
            </a:endParaRPr>
          </a:p>
          <a:p>
            <a:endParaRPr lang="en-US" sz="1200">
              <a:solidFill>
                <a:srgbClr val="002060"/>
              </a:solidFill>
            </a:endParaRPr>
          </a:p>
          <a:p>
            <a:r>
              <a:rPr lang="en-US" sz="1200" b="1">
                <a:solidFill>
                  <a:srgbClr val="002060"/>
                </a:solidFill>
              </a:rPr>
              <a:t>Roadmap</a:t>
            </a:r>
            <a:r>
              <a:rPr lang="en-US" sz="1200">
                <a:solidFill>
                  <a:srgbClr val="002060"/>
                </a:solidFill>
              </a:rPr>
              <a:t> –</a:t>
            </a:r>
          </a:p>
          <a:p>
            <a:pPr marL="171450" indent="-171450">
              <a:buFont typeface="Arial" panose="020B0604020202020204" pitchFamily="34" charset="0"/>
              <a:buChar char="•"/>
            </a:pPr>
            <a:r>
              <a:rPr lang="en-US" sz="1200">
                <a:solidFill>
                  <a:srgbClr val="002060"/>
                </a:solidFill>
              </a:rPr>
              <a:t> </a:t>
            </a:r>
          </a:p>
          <a:p>
            <a:endParaRPr lang="en-US" sz="1200">
              <a:solidFill>
                <a:srgbClr val="002060"/>
              </a:solidFill>
            </a:endParaRPr>
          </a:p>
          <a:p>
            <a:endParaRPr lang="en-US" sz="1200">
              <a:solidFill>
                <a:srgbClr val="002060"/>
              </a:solidFill>
            </a:endParaRPr>
          </a:p>
          <a:p>
            <a:endParaRPr lang="en-US" sz="1200">
              <a:solidFill>
                <a:srgbClr val="002060"/>
              </a:solidFill>
            </a:endParaRPr>
          </a:p>
          <a:p>
            <a:r>
              <a:rPr lang="en-US" sz="1200" b="1">
                <a:solidFill>
                  <a:srgbClr val="002060"/>
                </a:solidFill>
              </a:rPr>
              <a:t>Level of reuse – </a:t>
            </a:r>
            <a:r>
              <a:rPr lang="en-US" sz="1200">
                <a:solidFill>
                  <a:srgbClr val="002060"/>
                </a:solidFill>
              </a:rPr>
              <a:t>High</a:t>
            </a:r>
          </a:p>
          <a:p>
            <a:r>
              <a:rPr lang="en-US" sz="1200" b="1">
                <a:solidFill>
                  <a:srgbClr val="002060"/>
                </a:solidFill>
              </a:rPr>
              <a:t>Type of reuse – </a:t>
            </a:r>
            <a:r>
              <a:rPr lang="en-US" sz="1200">
                <a:solidFill>
                  <a:srgbClr val="002060"/>
                </a:solidFill>
              </a:rPr>
              <a:t>Plug and play</a:t>
            </a:r>
          </a:p>
        </p:txBody>
      </p:sp>
      <p:sp>
        <p:nvSpPr>
          <p:cNvPr id="10" name="Round Same Side Corner Rectangle 9">
            <a:extLst>
              <a:ext uri="{FF2B5EF4-FFF2-40B4-BE49-F238E27FC236}">
                <a16:creationId xmlns:a16="http://schemas.microsoft.com/office/drawing/2014/main" id="{DDEA6CCE-B908-12B7-632E-C2B908D2BAC9}"/>
              </a:ext>
            </a:extLst>
          </p:cNvPr>
          <p:cNvSpPr/>
          <p:nvPr/>
        </p:nvSpPr>
        <p:spPr>
          <a:xfrm>
            <a:off x="3524890" y="937915"/>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Transaction Monitoring</a:t>
            </a:r>
          </a:p>
        </p:txBody>
      </p:sp>
      <p:pic>
        <p:nvPicPr>
          <p:cNvPr id="2" name="Graphic 1" descr="Badge 10 with solid fill">
            <a:extLst>
              <a:ext uri="{FF2B5EF4-FFF2-40B4-BE49-F238E27FC236}">
                <a16:creationId xmlns:a16="http://schemas.microsoft.com/office/drawing/2014/main" id="{E7ADD886-1C92-6964-2B5A-F39EB10E2697}"/>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9931" y="351080"/>
            <a:ext cx="235800" cy="235800"/>
          </a:xfrm>
          <a:prstGeom prst="rect">
            <a:avLst/>
          </a:prstGeom>
        </p:spPr>
      </p:pic>
      <p:pic>
        <p:nvPicPr>
          <p:cNvPr id="3" name="Graphic 2" descr="Badge 9 with solid fill">
            <a:extLst>
              <a:ext uri="{FF2B5EF4-FFF2-40B4-BE49-F238E27FC236}">
                <a16:creationId xmlns:a16="http://schemas.microsoft.com/office/drawing/2014/main" id="{3555B771-76BA-E9FA-F166-61EF480FE967}"/>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3462" y="348951"/>
            <a:ext cx="240059" cy="240059"/>
          </a:xfrm>
          <a:prstGeom prst="rect">
            <a:avLst/>
          </a:prstGeom>
        </p:spPr>
      </p:pic>
      <p:pic>
        <p:nvPicPr>
          <p:cNvPr id="5" name="Graphic 4" descr="Badge 8 with solid fill">
            <a:extLst>
              <a:ext uri="{FF2B5EF4-FFF2-40B4-BE49-F238E27FC236}">
                <a16:creationId xmlns:a16="http://schemas.microsoft.com/office/drawing/2014/main" id="{B68BF0A3-4C4D-15B3-5D22-109386CDC8E2}"/>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6992" y="348951"/>
            <a:ext cx="240059" cy="240059"/>
          </a:xfrm>
          <a:prstGeom prst="rect">
            <a:avLst/>
          </a:prstGeom>
        </p:spPr>
      </p:pic>
      <p:pic>
        <p:nvPicPr>
          <p:cNvPr id="8" name="Graphic 7" descr="Badge 7 with solid fill">
            <a:extLst>
              <a:ext uri="{FF2B5EF4-FFF2-40B4-BE49-F238E27FC236}">
                <a16:creationId xmlns:a16="http://schemas.microsoft.com/office/drawing/2014/main" id="{E3B7370F-26FA-9F8C-9306-94036513D0AF}"/>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0522" y="348951"/>
            <a:ext cx="240059" cy="240059"/>
          </a:xfrm>
          <a:prstGeom prst="rect">
            <a:avLst/>
          </a:prstGeom>
        </p:spPr>
      </p:pic>
      <p:pic>
        <p:nvPicPr>
          <p:cNvPr id="13" name="Graphic 12" descr="Badge 6 with solid fill">
            <a:extLst>
              <a:ext uri="{FF2B5EF4-FFF2-40B4-BE49-F238E27FC236}">
                <a16:creationId xmlns:a16="http://schemas.microsoft.com/office/drawing/2014/main" id="{9EAD420D-ADB4-2F81-C224-2D1FBD9829EA}"/>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34052" y="348951"/>
            <a:ext cx="240059" cy="240059"/>
          </a:xfrm>
          <a:prstGeom prst="rect">
            <a:avLst/>
          </a:prstGeom>
        </p:spPr>
      </p:pic>
      <p:pic>
        <p:nvPicPr>
          <p:cNvPr id="14" name="Graphic 13" descr="Badge 5 with solid fill">
            <a:extLst>
              <a:ext uri="{FF2B5EF4-FFF2-40B4-BE49-F238E27FC236}">
                <a16:creationId xmlns:a16="http://schemas.microsoft.com/office/drawing/2014/main" id="{20D1DC3B-F1F8-30A3-2945-D08D25770EB4}"/>
              </a:ext>
            </a:extLst>
          </p:cNvPr>
          <p:cNvPicPr>
            <a:picLocks noChangeAspect="1"/>
          </p:cNvPicPr>
          <p:nvPr/>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87582" y="348951"/>
            <a:ext cx="240059" cy="240059"/>
          </a:xfrm>
          <a:prstGeom prst="rect">
            <a:avLst/>
          </a:prstGeom>
        </p:spPr>
      </p:pic>
      <p:pic>
        <p:nvPicPr>
          <p:cNvPr id="15" name="Graphic 14" descr="Badge 3 with solid fill">
            <a:extLst>
              <a:ext uri="{FF2B5EF4-FFF2-40B4-BE49-F238E27FC236}">
                <a16:creationId xmlns:a16="http://schemas.microsoft.com/office/drawing/2014/main" id="{FFF1B152-FA4A-B05B-0FD6-49EE45711A68}"/>
              </a:ext>
            </a:extLst>
          </p:cNvPr>
          <p:cNvPicPr>
            <a:picLocks noChangeAspect="1"/>
          </p:cNvPicPr>
          <p:nvPr/>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03160" y="351080"/>
            <a:ext cx="235800" cy="235800"/>
          </a:xfrm>
          <a:prstGeom prst="rect">
            <a:avLst/>
          </a:prstGeom>
        </p:spPr>
      </p:pic>
      <p:pic>
        <p:nvPicPr>
          <p:cNvPr id="16" name="Graphic 15" descr="Badge with solid fill">
            <a:extLst>
              <a:ext uri="{FF2B5EF4-FFF2-40B4-BE49-F238E27FC236}">
                <a16:creationId xmlns:a16="http://schemas.microsoft.com/office/drawing/2014/main" id="{CEAED6A2-D0C7-0E7E-97F4-FF7F48C96DD8}"/>
              </a:ext>
            </a:extLst>
          </p:cNvPr>
          <p:cNvPicPr>
            <a:picLocks noChangeAspect="1"/>
          </p:cNvPicPr>
          <p:nvPr/>
        </p:nvPicPr>
        <p:blipFill>
          <a:blip r:embed="rId16" cstate="screen">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60949" y="351080"/>
            <a:ext cx="235800" cy="235800"/>
          </a:xfrm>
          <a:prstGeom prst="rect">
            <a:avLst/>
          </a:prstGeom>
        </p:spPr>
      </p:pic>
      <p:pic>
        <p:nvPicPr>
          <p:cNvPr id="17" name="Graphic 16" descr="Badge 1 with solid fill">
            <a:extLst>
              <a:ext uri="{FF2B5EF4-FFF2-40B4-BE49-F238E27FC236}">
                <a16:creationId xmlns:a16="http://schemas.microsoft.com/office/drawing/2014/main" id="{DC09F58B-FE0E-AC0E-07CD-01D5DBB060A8}"/>
              </a:ext>
            </a:extLst>
          </p:cNvPr>
          <p:cNvPicPr>
            <a:picLocks noChangeAspect="1"/>
          </p:cNvPicPr>
          <p:nvPr/>
        </p:nvPicPr>
        <p:blipFill>
          <a:blip r:embed="rId18" cstate="screen">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18738" y="351080"/>
            <a:ext cx="235800" cy="235800"/>
          </a:xfrm>
          <a:prstGeom prst="rect">
            <a:avLst/>
          </a:prstGeom>
        </p:spPr>
      </p:pic>
      <p:pic>
        <p:nvPicPr>
          <p:cNvPr id="18" name="Graphic 17" descr="Badge 4 with solid fill">
            <a:extLst>
              <a:ext uri="{FF2B5EF4-FFF2-40B4-BE49-F238E27FC236}">
                <a16:creationId xmlns:a16="http://schemas.microsoft.com/office/drawing/2014/main" id="{E55D3DAF-9E97-EA6F-FB15-190606F50FB1}"/>
              </a:ext>
            </a:extLst>
          </p:cNvPr>
          <p:cNvPicPr>
            <a:picLocks noChangeAspect="1"/>
          </p:cNvPicPr>
          <p:nvPr/>
        </p:nvPicPr>
        <p:blipFill>
          <a:blip r:embed="rId20" cstate="screen">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145371" y="351080"/>
            <a:ext cx="235800" cy="235800"/>
          </a:xfrm>
          <a:prstGeom prst="rect">
            <a:avLst/>
          </a:prstGeom>
        </p:spPr>
      </p:pic>
      <p:sp>
        <p:nvSpPr>
          <p:cNvPr id="19" name="TextBox 18">
            <a:extLst>
              <a:ext uri="{FF2B5EF4-FFF2-40B4-BE49-F238E27FC236}">
                <a16:creationId xmlns:a16="http://schemas.microsoft.com/office/drawing/2014/main" id="{AD48FBFA-2829-6BBF-9017-A8DEECF5A1BC}"/>
              </a:ext>
            </a:extLst>
          </p:cNvPr>
          <p:cNvSpPr txBox="1"/>
          <p:nvPr/>
        </p:nvSpPr>
        <p:spPr>
          <a:xfrm>
            <a:off x="10349808" y="1439909"/>
            <a:ext cx="1695171" cy="2554545"/>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pic>
        <p:nvPicPr>
          <p:cNvPr id="22" name="Graphic 21" descr="Badge 8 with solid fill">
            <a:extLst>
              <a:ext uri="{FF2B5EF4-FFF2-40B4-BE49-F238E27FC236}">
                <a16:creationId xmlns:a16="http://schemas.microsoft.com/office/drawing/2014/main" id="{799F8EDB-3147-7B77-E909-801B54587063}"/>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3170" y="697855"/>
            <a:ext cx="240059" cy="240059"/>
          </a:xfrm>
          <a:prstGeom prst="rect">
            <a:avLst/>
          </a:prstGeom>
        </p:spPr>
      </p:pic>
      <p:pic>
        <p:nvPicPr>
          <p:cNvPr id="23" name="Graphic 22" descr="Badge 9 with solid fill">
            <a:extLst>
              <a:ext uri="{FF2B5EF4-FFF2-40B4-BE49-F238E27FC236}">
                <a16:creationId xmlns:a16="http://schemas.microsoft.com/office/drawing/2014/main" id="{7A8D0455-784C-4597-BCBE-F5DD68982CB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6470" y="697854"/>
            <a:ext cx="240059" cy="240059"/>
          </a:xfrm>
          <a:prstGeom prst="rect">
            <a:avLst/>
          </a:prstGeom>
        </p:spPr>
      </p:pic>
    </p:spTree>
    <p:extLst>
      <p:ext uri="{BB962C8B-B14F-4D97-AF65-F5344CB8AC3E}">
        <p14:creationId xmlns:p14="http://schemas.microsoft.com/office/powerpoint/2010/main" val="3645605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Onboarding Capabilities Details</a:t>
            </a:r>
          </a:p>
        </p:txBody>
      </p:sp>
      <p:sp>
        <p:nvSpPr>
          <p:cNvPr id="6" name="Rounded Rectangle 5">
            <a:extLst>
              <a:ext uri="{FF2B5EF4-FFF2-40B4-BE49-F238E27FC236}">
                <a16:creationId xmlns:a16="http://schemas.microsoft.com/office/drawing/2014/main" id="{5BDE9500-C041-51FD-D7B2-659B349D1A5B}"/>
              </a:ext>
            </a:extLst>
          </p:cNvPr>
          <p:cNvSpPr/>
          <p:nvPr/>
        </p:nvSpPr>
        <p:spPr>
          <a:xfrm>
            <a:off x="631486" y="1764253"/>
            <a:ext cx="3118104" cy="3113907"/>
          </a:xfrm>
          <a:prstGeom prst="roundRect">
            <a:avLst>
              <a:gd name="adj" fmla="val 0"/>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a:solidFill>
                  <a:srgbClr val="002060"/>
                </a:solidFill>
              </a:rPr>
              <a:t>Now</a:t>
            </a:r>
            <a:r>
              <a:rPr lang="en-US" sz="1200">
                <a:solidFill>
                  <a:srgbClr val="002060"/>
                </a:solidFill>
              </a:rPr>
              <a:t> – </a:t>
            </a:r>
          </a:p>
          <a:p>
            <a:pPr marL="171450" indent="-171450">
              <a:buFont typeface="Arial" panose="020B0604020202020204" pitchFamily="34" charset="0"/>
              <a:buChar char="•"/>
            </a:pPr>
            <a:r>
              <a:rPr lang="en-US" sz="1200">
                <a:solidFill>
                  <a:srgbClr val="002060"/>
                </a:solidFill>
              </a:rPr>
              <a:t>A database driven capability to manage fee schedule</a:t>
            </a:r>
          </a:p>
          <a:p>
            <a:pPr marL="171450" indent="-171450">
              <a:buFont typeface="Arial" panose="020B0604020202020204" pitchFamily="34" charset="0"/>
              <a:buChar char="•"/>
            </a:pPr>
            <a:r>
              <a:rPr lang="en-US" sz="1200">
                <a:solidFill>
                  <a:srgbClr val="002060"/>
                </a:solidFill>
              </a:rPr>
              <a:t>Ability to fetch standard fee schedules and allow employees to make changes to cater to the needs of a given onboarding</a:t>
            </a:r>
          </a:p>
          <a:p>
            <a:pPr marL="171450" indent="-171450">
              <a:buFont typeface="Arial" panose="020B0604020202020204" pitchFamily="34" charset="0"/>
              <a:buChar char="•"/>
            </a:pPr>
            <a:r>
              <a:rPr lang="en-US" sz="1200">
                <a:solidFill>
                  <a:srgbClr val="002060"/>
                </a:solidFill>
              </a:rPr>
              <a:t>Ability to track changes. </a:t>
            </a:r>
          </a:p>
          <a:p>
            <a:endParaRPr lang="en-US" sz="1200">
              <a:solidFill>
                <a:srgbClr val="002060"/>
              </a:solidFill>
            </a:endParaRPr>
          </a:p>
          <a:p>
            <a:endParaRPr lang="en-US" sz="1200">
              <a:solidFill>
                <a:srgbClr val="002060"/>
              </a:solidFill>
            </a:endParaRPr>
          </a:p>
          <a:p>
            <a:r>
              <a:rPr lang="en-US" sz="1200" b="1">
                <a:solidFill>
                  <a:srgbClr val="002060"/>
                </a:solidFill>
              </a:rPr>
              <a:t>Usage</a:t>
            </a:r>
            <a:r>
              <a:rPr lang="en-US" sz="1200">
                <a:solidFill>
                  <a:srgbClr val="002060"/>
                </a:solidFill>
              </a:rPr>
              <a:t> – GFS</a:t>
            </a:r>
          </a:p>
          <a:p>
            <a:endParaRPr lang="en-US" sz="1200">
              <a:solidFill>
                <a:srgbClr val="002060"/>
              </a:solidFill>
            </a:endParaRPr>
          </a:p>
          <a:p>
            <a:r>
              <a:rPr lang="en-US" sz="1200" b="1">
                <a:solidFill>
                  <a:srgbClr val="002060"/>
                </a:solidFill>
              </a:rPr>
              <a:t>Roadmap</a:t>
            </a:r>
            <a:r>
              <a:rPr lang="en-US" sz="1200">
                <a:solidFill>
                  <a:srgbClr val="002060"/>
                </a:solidFill>
              </a:rPr>
              <a:t> – NA</a:t>
            </a:r>
          </a:p>
          <a:p>
            <a:endParaRPr lang="en-US" sz="1200">
              <a:solidFill>
                <a:srgbClr val="002060"/>
              </a:solidFill>
            </a:endParaRPr>
          </a:p>
          <a:p>
            <a:r>
              <a:rPr lang="en-US" sz="1200" b="1">
                <a:solidFill>
                  <a:srgbClr val="002060"/>
                </a:solidFill>
              </a:rPr>
              <a:t>Level of reuse – Medium </a:t>
            </a:r>
          </a:p>
          <a:p>
            <a:r>
              <a:rPr lang="en-US" sz="1200" b="1">
                <a:solidFill>
                  <a:srgbClr val="002060"/>
                </a:solidFill>
              </a:rPr>
              <a:t>Type of reuse – </a:t>
            </a:r>
            <a:r>
              <a:rPr lang="en-US" sz="1200">
                <a:solidFill>
                  <a:srgbClr val="002060"/>
                </a:solidFill>
              </a:rPr>
              <a:t>Reuse with coding</a:t>
            </a:r>
            <a:endParaRPr lang="en-US" sz="1200" b="1">
              <a:solidFill>
                <a:srgbClr val="002060"/>
              </a:solidFill>
            </a:endParaRPr>
          </a:p>
        </p:txBody>
      </p:sp>
      <p:sp>
        <p:nvSpPr>
          <p:cNvPr id="7" name="Round Same Side Corner Rectangle 6">
            <a:extLst>
              <a:ext uri="{FF2B5EF4-FFF2-40B4-BE49-F238E27FC236}">
                <a16:creationId xmlns:a16="http://schemas.microsoft.com/office/drawing/2014/main" id="{EA7FA5AC-9A0F-B3F7-5925-380F28C03AAC}"/>
              </a:ext>
            </a:extLst>
          </p:cNvPr>
          <p:cNvSpPr/>
          <p:nvPr/>
        </p:nvSpPr>
        <p:spPr>
          <a:xfrm>
            <a:off x="635040" y="1150750"/>
            <a:ext cx="3118104" cy="613504"/>
          </a:xfrm>
          <a:prstGeom prst="round2SameRect">
            <a:avLst>
              <a:gd name="adj1" fmla="val 0"/>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Fee Schedule Editor</a:t>
            </a:r>
          </a:p>
        </p:txBody>
      </p:sp>
      <p:sp>
        <p:nvSpPr>
          <p:cNvPr id="3" name="TextBox 2">
            <a:extLst>
              <a:ext uri="{FF2B5EF4-FFF2-40B4-BE49-F238E27FC236}">
                <a16:creationId xmlns:a16="http://schemas.microsoft.com/office/drawing/2014/main" id="{CE5F96D3-9163-8951-6286-6BEC59987003}"/>
              </a:ext>
            </a:extLst>
          </p:cNvPr>
          <p:cNvSpPr txBox="1"/>
          <p:nvPr/>
        </p:nvSpPr>
        <p:spPr>
          <a:xfrm>
            <a:off x="4879041" y="1150750"/>
            <a:ext cx="2756199" cy="1631216"/>
          </a:xfrm>
          <a:prstGeom prst="rect">
            <a:avLst/>
          </a:prstGeom>
          <a:noFill/>
        </p:spPr>
        <p:txBody>
          <a:bodyPr wrap="square">
            <a:spAutoFit/>
          </a:bodyPr>
          <a:lstStyle/>
          <a:p>
            <a:pPr marL="342900" indent="-342900">
              <a:buFont typeface="+mj-lt"/>
              <a:buAutoNum type="arabicPeriod"/>
            </a:pPr>
            <a:r>
              <a:rPr lang="en-US" sz="1000"/>
              <a:t>UX – Client/employee collaboration</a:t>
            </a:r>
          </a:p>
          <a:p>
            <a:pPr marL="342900" indent="-342900">
              <a:buFont typeface="+mj-lt"/>
              <a:buAutoNum type="arabicPeriod"/>
            </a:pPr>
            <a:r>
              <a:rPr lang="en-US" sz="1000"/>
              <a:t>Configurability</a:t>
            </a:r>
          </a:p>
          <a:p>
            <a:pPr marL="342900" indent="-342900">
              <a:buFont typeface="+mj-lt"/>
              <a:buAutoNum type="arabicPeriod"/>
            </a:pPr>
            <a:r>
              <a:rPr lang="en-US" sz="1000"/>
              <a:t>Centralized rule engine</a:t>
            </a:r>
          </a:p>
          <a:p>
            <a:pPr marL="342900" indent="-342900">
              <a:buFont typeface="+mj-lt"/>
              <a:buAutoNum type="arabicPeriod"/>
            </a:pPr>
            <a:r>
              <a:rPr lang="en-US" sz="1000"/>
              <a:t>Workflow Engine</a:t>
            </a:r>
          </a:p>
          <a:p>
            <a:pPr marL="342900" indent="-342900">
              <a:buFont typeface="+mj-lt"/>
              <a:buAutoNum type="arabicPeriod"/>
            </a:pPr>
            <a:r>
              <a:rPr lang="en-US" sz="1000"/>
              <a:t>User role/privileges</a:t>
            </a:r>
          </a:p>
          <a:p>
            <a:pPr marL="342900" indent="-342900">
              <a:buFont typeface="+mj-lt"/>
              <a:buAutoNum type="arabicPeriod"/>
            </a:pPr>
            <a:r>
              <a:rPr lang="en-US" sz="1000"/>
              <a:t>Segment/Product workflows</a:t>
            </a:r>
          </a:p>
          <a:p>
            <a:pPr marL="342900" indent="-342900">
              <a:buFont typeface="+mj-lt"/>
              <a:buAutoNum type="arabicPeriod"/>
            </a:pPr>
            <a:r>
              <a:rPr lang="en-US" sz="1000"/>
              <a:t>Global Jurisdictional</a:t>
            </a:r>
          </a:p>
          <a:p>
            <a:pPr marL="342900" indent="-342900">
              <a:buFont typeface="+mj-lt"/>
              <a:buAutoNum type="arabicPeriod"/>
            </a:pPr>
            <a:r>
              <a:rPr lang="en-US" sz="1000"/>
              <a:t>Periodic/on-demand reviews</a:t>
            </a:r>
          </a:p>
          <a:p>
            <a:pPr marL="342900" indent="-342900">
              <a:buFont typeface="+mj-lt"/>
              <a:buAutoNum type="arabicPeriod"/>
            </a:pPr>
            <a:r>
              <a:rPr lang="en-US" sz="1000"/>
              <a:t>Transaction monitoring</a:t>
            </a:r>
          </a:p>
          <a:p>
            <a:pPr marL="342900" indent="-342900">
              <a:buFont typeface="+mj-lt"/>
              <a:buAutoNum type="arabicPeriod"/>
            </a:pPr>
            <a:r>
              <a:rPr lang="en-US" sz="1000"/>
              <a:t>Auditability</a:t>
            </a:r>
          </a:p>
        </p:txBody>
      </p:sp>
    </p:spTree>
    <p:extLst>
      <p:ext uri="{BB962C8B-B14F-4D97-AF65-F5344CB8AC3E}">
        <p14:creationId xmlns:p14="http://schemas.microsoft.com/office/powerpoint/2010/main" val="1926303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9">
            <a:extLst>
              <a:ext uri="{FF2B5EF4-FFF2-40B4-BE49-F238E27FC236}">
                <a16:creationId xmlns:a16="http://schemas.microsoft.com/office/drawing/2014/main" id="{8B869983-419A-6889-C128-F1702E7D9EB3}"/>
              </a:ext>
            </a:extLst>
          </p:cNvPr>
          <p:cNvSpPr txBox="1">
            <a:spLocks noChangeArrowheads="1"/>
          </p:cNvSpPr>
          <p:nvPr/>
        </p:nvSpPr>
        <p:spPr bwMode="auto">
          <a:xfrm>
            <a:off x="396315" y="2859939"/>
            <a:ext cx="3675232" cy="260739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300"/>
              </a:spcAft>
              <a:buClrTx/>
              <a:buSzTx/>
              <a:buFontTx/>
              <a:buNone/>
              <a:tabLst/>
              <a:defRPr/>
            </a:pPr>
            <a:r>
              <a:rPr lang="en-US" sz="1400">
                <a:solidFill>
                  <a:srgbClr val="002060"/>
                </a:solidFill>
                <a:latin typeface="U.S. Bank Circular" panose="020B0504010101010104" pitchFamily="34" charset="0"/>
                <a:cs typeface="U.S. Bank Circular" panose="020B0504010101010104" pitchFamily="34" charset="0"/>
              </a:rPr>
              <a:t>Now</a:t>
            </a:r>
            <a:endParaRPr kumimoji="0" lang="en-US" sz="1400" b="0" i="0" u="none" strike="noStrike" kern="1200" cap="none" spc="0" normalizeH="0" baseline="0" noProof="0">
              <a:ln>
                <a:noFill/>
              </a:ln>
              <a:solidFill>
                <a:srgbClr val="002060"/>
              </a:solidFill>
              <a:effectLst/>
              <a:uLnTx/>
              <a:uFillTx/>
              <a:latin typeface="U.S. Bank Circular" panose="020B0504010101010104" pitchFamily="34" charset="0"/>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Define CORE &amp; Product acceptance criteria.</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For accepted products, set up new products in 2-4 months</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Create common employees experience</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Create common client experience</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Create common object model</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Extend the role management to support common objects</a:t>
            </a: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0" lvl="1">
              <a:spcBef>
                <a:spcPct val="0"/>
              </a:spcBef>
              <a:spcAft>
                <a:spcPts val="300"/>
              </a:spcAft>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0" lvl="1">
              <a:spcBef>
                <a:spcPct val="0"/>
              </a:spcBef>
              <a:spcAft>
                <a:spcPts val="300"/>
              </a:spcAft>
              <a:defRPr/>
            </a:pPr>
            <a:endParaRPr lang="en-US" altLang="en-US" sz="1000">
              <a:solidFill>
                <a:srgbClr val="2F5597"/>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a:ea typeface="Roboto Light"/>
              <a:cs typeface="Arial"/>
            </a:endParaRPr>
          </a:p>
          <a:p>
            <a:pPr lvl="1">
              <a:spcBef>
                <a:spcPct val="0"/>
              </a:spcBef>
              <a:spcAft>
                <a:spcPts val="300"/>
              </a:spcAft>
              <a:defRPr/>
            </a:pPr>
            <a:endParaRPr lang="en-US" altLang="en-US" sz="1000">
              <a:solidFill>
                <a:srgbClr val="2F5597"/>
              </a:solidFill>
              <a:latin typeface="Roboto Light"/>
              <a:ea typeface="Roboto Light"/>
              <a:cs typeface="Arial"/>
            </a:endParaRPr>
          </a:p>
          <a:p>
            <a:pPr>
              <a:spcBef>
                <a:spcPct val="0"/>
              </a:spcBef>
              <a:spcAft>
                <a:spcPts val="300"/>
              </a:spcAft>
              <a:defRPr/>
            </a:pPr>
            <a:endParaRPr lang="en-US" sz="1200">
              <a:solidFill>
                <a:srgbClr val="2F5597"/>
              </a:solidFill>
              <a:latin typeface="Roboto Light"/>
              <a:ea typeface="Roboto Light"/>
              <a:cs typeface="Arial"/>
            </a:endParaRPr>
          </a:p>
          <a:p>
            <a:pPr>
              <a:spcBef>
                <a:spcPct val="0"/>
              </a:spcBef>
              <a:spcAft>
                <a:spcPts val="300"/>
              </a:spcAft>
              <a:defRPr/>
            </a:pPr>
            <a:endParaRPr lang="en-US" sz="1200" b="1">
              <a:solidFill>
                <a:srgbClr val="2F5597"/>
              </a:solidFill>
              <a:latin typeface="Roboto Light"/>
              <a:ea typeface="Roboto Light"/>
              <a:cs typeface="Arial"/>
            </a:endParaRPr>
          </a:p>
          <a:p>
            <a:pPr>
              <a:spcBef>
                <a:spcPct val="0"/>
              </a:spcBef>
              <a:spcAft>
                <a:spcPts val="300"/>
              </a:spcAft>
              <a:defRPr/>
            </a:pPr>
            <a:endParaRPr lang="en-US" sz="1200" b="1">
              <a:solidFill>
                <a:srgbClr val="4472C4"/>
              </a:solidFill>
              <a:latin typeface="U.S. Bank Circular" panose="020B0504010101010104" pitchFamily="34" charset="0"/>
              <a:ea typeface="Roboto" panose="02000000000000000000" pitchFamily="2" charset="0"/>
              <a:cs typeface="U.S. Bank Circular" panose="020B0504010101010104" pitchFamily="34" charset="0"/>
            </a:endParaRPr>
          </a:p>
          <a:p>
            <a:pPr>
              <a:spcBef>
                <a:spcPct val="0"/>
              </a:spcBef>
              <a:spcAft>
                <a:spcPts val="300"/>
              </a:spcAft>
              <a:defRPr/>
            </a:pPr>
            <a:endParaRPr lang="en-US" sz="1000">
              <a:solidFill>
                <a:schemeClr val="accent1">
                  <a:lumMod val="75000"/>
                </a:schemeClr>
              </a:solidFill>
              <a:latin typeface="Roboto Light"/>
              <a:ea typeface="Roboto Light"/>
              <a:cs typeface="Arial"/>
            </a:endParaRPr>
          </a:p>
        </p:txBody>
      </p:sp>
      <p:sp>
        <p:nvSpPr>
          <p:cNvPr id="32" name="Text Box 9">
            <a:extLst>
              <a:ext uri="{FF2B5EF4-FFF2-40B4-BE49-F238E27FC236}">
                <a16:creationId xmlns:a16="http://schemas.microsoft.com/office/drawing/2014/main" id="{CE503C42-6BAB-B00C-2BD8-8D0090FB1A12}"/>
              </a:ext>
            </a:extLst>
          </p:cNvPr>
          <p:cNvSpPr txBox="1">
            <a:spLocks noChangeArrowheads="1"/>
          </p:cNvSpPr>
          <p:nvPr/>
        </p:nvSpPr>
        <p:spPr bwMode="auto">
          <a:xfrm>
            <a:off x="360598" y="5525638"/>
            <a:ext cx="11654103" cy="1253111"/>
          </a:xfrm>
          <a:prstGeom prst="rect">
            <a:avLst/>
          </a:prstGeom>
          <a:solidFill>
            <a:schemeClr val="bg1">
              <a:lumMod val="95000"/>
            </a:schemeClr>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a:spcBef>
                <a:spcPct val="0"/>
              </a:spcBef>
              <a:spcAft>
                <a:spcPts val="300"/>
              </a:spcAft>
              <a:defRPr/>
            </a:pPr>
            <a:r>
              <a:rPr lang="en-US" altLang="en-US" sz="1400">
                <a:solidFill>
                  <a:schemeClr val="accent1">
                    <a:lumMod val="50000"/>
                  </a:schemeClr>
                </a:solidFill>
                <a:latin typeface="U.S. Bank Circular" panose="020B0504010101010104" pitchFamily="34" charset="0"/>
                <a:ea typeface="Roboto Light"/>
                <a:cs typeface="U.S. Bank Circular" panose="020B0504010101010104" pitchFamily="34" charset="0"/>
              </a:rPr>
              <a:t>UO Core platform = MVP 1.0 available EOY 2023</a:t>
            </a:r>
          </a:p>
          <a:p>
            <a:pPr>
              <a:spcBef>
                <a:spcPct val="0"/>
              </a:spcBef>
              <a:spcAft>
                <a:spcPts val="300"/>
              </a:spcAft>
              <a:defRPr/>
            </a:pPr>
            <a:r>
              <a:rPr lang="en-US" altLang="en-US" sz="1400">
                <a:solidFill>
                  <a:schemeClr val="accent1">
                    <a:lumMod val="50000"/>
                  </a:schemeClr>
                </a:solidFill>
                <a:latin typeface="U.S. Bank Circular" panose="020B0504010101010104" pitchFamily="34" charset="0"/>
                <a:ea typeface="Roboto Light"/>
                <a:cs typeface="U.S. Bank Circular" panose="020B0504010101010104" pitchFamily="34" charset="0"/>
              </a:rPr>
              <a:t>UO Sales and Marketing to PO, UX designers, Dev teams– Training completed by Q1 2024</a:t>
            </a:r>
          </a:p>
          <a:p>
            <a:pPr>
              <a:spcBef>
                <a:spcPct val="0"/>
              </a:spcBef>
              <a:spcAft>
                <a:spcPts val="300"/>
              </a:spcAft>
              <a:defRPr/>
            </a:pPr>
            <a:r>
              <a:rPr lang="en-US" altLang="en-US" sz="1400">
                <a:solidFill>
                  <a:schemeClr val="accent1">
                    <a:lumMod val="50000"/>
                  </a:schemeClr>
                </a:solidFill>
                <a:latin typeface="U.S. Bank Circular" panose="020B0504010101010104" pitchFamily="34" charset="0"/>
                <a:ea typeface="Roboto Light"/>
                <a:cs typeface="U.S. Bank Circular" panose="020B0504010101010104" pitchFamily="34" charset="0"/>
              </a:rPr>
              <a:t>UO Onboarding use – CCB Digital Capex plans to use for Global trade  </a:t>
            </a:r>
          </a:p>
          <a:p>
            <a:pPr>
              <a:spcBef>
                <a:spcPct val="0"/>
              </a:spcBef>
              <a:spcAft>
                <a:spcPts val="300"/>
              </a:spcAft>
              <a:defRPr/>
            </a:pPr>
            <a:endParaRPr lang="en-US" sz="1000">
              <a:solidFill>
                <a:schemeClr val="accent1">
                  <a:lumMod val="75000"/>
                </a:schemeClr>
              </a:solidFill>
              <a:latin typeface="Roboto Light"/>
              <a:ea typeface="Roboto Light"/>
              <a:cs typeface="Roboto Light"/>
            </a:endParaRPr>
          </a:p>
        </p:txBody>
      </p:sp>
      <p:cxnSp>
        <p:nvCxnSpPr>
          <p:cNvPr id="34" name="Straight Connector 33">
            <a:extLst>
              <a:ext uri="{FF2B5EF4-FFF2-40B4-BE49-F238E27FC236}">
                <a16:creationId xmlns:a16="http://schemas.microsoft.com/office/drawing/2014/main" id="{B417C70F-F1C7-4B6C-8931-C396DFF20429}"/>
              </a:ext>
            </a:extLst>
          </p:cNvPr>
          <p:cNvCxnSpPr>
            <a:cxnSpLocks/>
          </p:cNvCxnSpPr>
          <p:nvPr/>
        </p:nvCxnSpPr>
        <p:spPr>
          <a:xfrm>
            <a:off x="8511882" y="3097265"/>
            <a:ext cx="0" cy="1907949"/>
          </a:xfrm>
          <a:prstGeom prst="line">
            <a:avLst/>
          </a:prstGeom>
          <a:noFill/>
          <a:ln w="12700" cap="flat" cmpd="sng" algn="ctr">
            <a:solidFill>
              <a:srgbClr val="003C84"/>
            </a:solidFill>
            <a:prstDash val="solid"/>
            <a:headEnd type="none"/>
            <a:tailEnd type="none"/>
          </a:ln>
          <a:effectLst/>
        </p:spPr>
      </p:cxnSp>
      <p:sp>
        <p:nvSpPr>
          <p:cNvPr id="38" name="Text Placeholder 2">
            <a:extLst>
              <a:ext uri="{FF2B5EF4-FFF2-40B4-BE49-F238E27FC236}">
                <a16:creationId xmlns:a16="http://schemas.microsoft.com/office/drawing/2014/main" id="{E16D0F7B-55B7-E1A8-DF9A-A37A048DA9E7}"/>
              </a:ext>
            </a:extLst>
          </p:cNvPr>
          <p:cNvSpPr txBox="1">
            <a:spLocks/>
          </p:cNvSpPr>
          <p:nvPr/>
        </p:nvSpPr>
        <p:spPr>
          <a:xfrm>
            <a:off x="360598" y="87363"/>
            <a:ext cx="11687343" cy="533400"/>
          </a:xfrm>
          <a:prstGeom prst="rect">
            <a:avLst/>
          </a:prstGeom>
        </p:spPr>
        <p:txBody>
          <a:bodyPr lIns="91440" tIns="45720" rIns="91440" bIns="45720" anchor="t"/>
          <a:lstStyle>
            <a:lvl1pPr marL="0">
              <a:defRPr sz="3000" b="0" i="0" baseline="0">
                <a:solidFill>
                  <a:srgbClr val="063161"/>
                </a:solidFill>
                <a:latin typeface="Georgia"/>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tabLst>
                <a:tab pos="11430000" algn="r"/>
              </a:tabLst>
              <a:defRPr/>
            </a:pPr>
            <a:r>
              <a:rPr lang="en-US" kern="0">
                <a:latin typeface="U.S. Bank Circular"/>
                <a:cs typeface="U.S. Bank Circular"/>
              </a:rPr>
              <a:t>Unified Onboarding Platform - Roadmap</a:t>
            </a:r>
            <a:r>
              <a:rPr kumimoji="0" lang="en-US" sz="3000" b="0" i="0" u="none" strike="noStrike" kern="0" cap="none" spc="0" normalizeH="0" baseline="0" noProof="0">
                <a:ln>
                  <a:noFill/>
                </a:ln>
                <a:solidFill>
                  <a:srgbClr val="063161"/>
                </a:solidFill>
                <a:effectLst/>
                <a:uLnTx/>
                <a:uFillTx/>
                <a:latin typeface="Roboto Light" panose="02000000000000000000"/>
                <a:ea typeface="+mn-ea"/>
                <a:cs typeface="+mn-cs"/>
              </a:rPr>
              <a:t>	</a:t>
            </a:r>
          </a:p>
        </p:txBody>
      </p:sp>
      <p:sp>
        <p:nvSpPr>
          <p:cNvPr id="52" name="Text Box 9">
            <a:extLst>
              <a:ext uri="{FF2B5EF4-FFF2-40B4-BE49-F238E27FC236}">
                <a16:creationId xmlns:a16="http://schemas.microsoft.com/office/drawing/2014/main" id="{F5AB1A34-9304-A586-8190-4D82DC9BF64F}"/>
              </a:ext>
            </a:extLst>
          </p:cNvPr>
          <p:cNvSpPr txBox="1">
            <a:spLocks noChangeArrowheads="1"/>
          </p:cNvSpPr>
          <p:nvPr/>
        </p:nvSpPr>
        <p:spPr bwMode="auto">
          <a:xfrm>
            <a:off x="4455871" y="2859940"/>
            <a:ext cx="3749439" cy="2389976"/>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300"/>
              </a:spcAft>
              <a:buClrTx/>
              <a:buSzTx/>
              <a:buFontTx/>
              <a:buNone/>
              <a:tabLst/>
              <a:defRPr/>
            </a:pPr>
            <a:r>
              <a:rPr kumimoji="0" lang="en-US" sz="1400" b="0" i="0" u="none" strike="noStrike" kern="1200" cap="none" spc="0" normalizeH="0" baseline="0" noProof="0">
                <a:ln>
                  <a:noFill/>
                </a:ln>
                <a:solidFill>
                  <a:srgbClr val="002060"/>
                </a:solidFill>
                <a:effectLst/>
                <a:uLnTx/>
                <a:uFillTx/>
                <a:latin typeface="U.S. Bank Circular" panose="020B0504010101010104" pitchFamily="34" charset="0"/>
                <a:cs typeface="U.S. Bank Circular" panose="020B0504010101010104" pitchFamily="34" charset="0"/>
              </a:rPr>
              <a:t>Next</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Determine if BL willing to adopt a common platform.  Test market the application.  Are custom enhancements required.</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Document the CORE product and cross train product, UX and dev teams.</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Create a new intake process to deploy CORE quickly</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Create a onboarding workflow</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Stand up </a:t>
            </a:r>
            <a:r>
              <a:rPr lang="en-US" altLang="en-US" sz="1200" err="1">
                <a:solidFill>
                  <a:schemeClr val="accent1">
                    <a:lumMod val="50000"/>
                  </a:schemeClr>
                </a:solidFill>
                <a:ea typeface="Roboto Light"/>
                <a:cs typeface="U.S. Bank Circular" panose="020B0504010101010104" pitchFamily="34" charset="0"/>
              </a:rPr>
              <a:t>sharepoint</a:t>
            </a:r>
            <a:r>
              <a:rPr lang="en-US" altLang="en-US" sz="1200">
                <a:solidFill>
                  <a:schemeClr val="accent1">
                    <a:lumMod val="50000"/>
                  </a:schemeClr>
                </a:solidFill>
                <a:ea typeface="Roboto Light"/>
                <a:cs typeface="U.S. Bank Circular" panose="020B0504010101010104" pitchFamily="34" charset="0"/>
              </a:rPr>
              <a:t> site to market benefits of CORE</a:t>
            </a:r>
          </a:p>
          <a:p>
            <a:pPr marL="171450" lvl="1" indent="-171450">
              <a:spcBef>
                <a:spcPct val="0"/>
              </a:spcBef>
              <a:spcAft>
                <a:spcPts val="300"/>
              </a:spcAft>
              <a:buFont typeface="Arial" panose="020B0604020202020204" pitchFamily="34" charset="0"/>
              <a:buChar char="•"/>
              <a:defRPr/>
            </a:pPr>
            <a:r>
              <a:rPr lang="en-US" altLang="en-US" sz="1200">
                <a:solidFill>
                  <a:schemeClr val="accent1">
                    <a:lumMod val="50000"/>
                  </a:schemeClr>
                </a:solidFill>
                <a:ea typeface="Roboto Light"/>
                <a:cs typeface="U.S. Bank Circular" panose="020B0504010101010104" pitchFamily="34" charset="0"/>
              </a:rPr>
              <a:t>Establish CORE team and Technical product owner</a:t>
            </a:r>
          </a:p>
          <a:p>
            <a:pPr marL="0" lvl="1">
              <a:spcBef>
                <a:spcPct val="0"/>
              </a:spcBef>
              <a:spcAft>
                <a:spcPts val="300"/>
              </a:spcAft>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0" lvl="1">
              <a:spcBef>
                <a:spcPct val="0"/>
              </a:spcBef>
              <a:spcAft>
                <a:spcPts val="300"/>
              </a:spcAft>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0" lvl="1">
              <a:spcBef>
                <a:spcPct val="0"/>
              </a:spcBef>
              <a:spcAft>
                <a:spcPts val="300"/>
              </a:spcAft>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a:ea typeface="Roboto Light"/>
              <a:cs typeface="Arial"/>
            </a:endParaRPr>
          </a:p>
          <a:p>
            <a:pPr marL="0" lvl="1">
              <a:spcBef>
                <a:spcPct val="0"/>
              </a:spcBef>
              <a:spcAft>
                <a:spcPts val="300"/>
              </a:spcAft>
              <a:defRPr/>
            </a:pPr>
            <a:endParaRPr lang="en-US" altLang="en-US" sz="1000">
              <a:solidFill>
                <a:srgbClr val="2F5597"/>
              </a:solidFill>
              <a:latin typeface="Roboto Light"/>
              <a:ea typeface="Roboto Light"/>
              <a:cs typeface="Arial"/>
            </a:endParaRPr>
          </a:p>
          <a:p>
            <a:pPr marL="0" lvl="1">
              <a:spcBef>
                <a:spcPct val="0"/>
              </a:spcBef>
              <a:defRPr/>
            </a:pPr>
            <a:endParaRPr lang="en-US" altLang="en-US" sz="1100" b="1">
              <a:solidFill>
                <a:srgbClr val="0C2074"/>
              </a:solidFill>
              <a:highlight>
                <a:srgbClr val="FFFFFF"/>
              </a:highlight>
              <a:latin typeface="Roboto Light"/>
              <a:ea typeface="Roboto Light"/>
              <a:cs typeface="Arial"/>
            </a:endParaRPr>
          </a:p>
          <a:p>
            <a:pPr marL="171450"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panose="02000000000000000000" pitchFamily="2" charset="0"/>
              <a:ea typeface="Roboto Light" panose="02000000000000000000" pitchFamily="2" charset="0"/>
              <a:cs typeface="Arial" panose="020B0604020202020204" pitchFamily="34" charset="0"/>
            </a:endParaRPr>
          </a:p>
          <a:p>
            <a:pPr marL="171450"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panose="02000000000000000000" pitchFamily="2" charset="0"/>
              <a:ea typeface="Roboto Light" panose="02000000000000000000" pitchFamily="2" charset="0"/>
              <a:cs typeface="Arial" panose="020B0604020202020204" pitchFamily="34" charset="0"/>
            </a:endParaRPr>
          </a:p>
          <a:p>
            <a:pPr marL="171450"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panose="02000000000000000000" pitchFamily="2" charset="0"/>
              <a:ea typeface="Roboto Light" panose="02000000000000000000" pitchFamily="2" charset="0"/>
              <a:cs typeface="Arial" panose="020B0604020202020204" pitchFamily="34" charset="0"/>
            </a:endParaRPr>
          </a:p>
          <a:p>
            <a:pPr eaLnBrk="0" fontAlgn="base" hangingPunct="0">
              <a:spcBef>
                <a:spcPct val="0"/>
              </a:spcBef>
              <a:spcAft>
                <a:spcPts val="300"/>
              </a:spcAft>
              <a:defRPr/>
            </a:pPr>
            <a:endParaRPr lang="en-US" altLang="en-US" sz="1000">
              <a:solidFill>
                <a:srgbClr val="2F5597"/>
              </a:solidFill>
              <a:latin typeface="Roboto Light" panose="02000000000000000000" pitchFamily="2" charset="0"/>
              <a:ea typeface="Roboto Light" panose="02000000000000000000" pitchFamily="2" charset="0"/>
              <a:cs typeface="Arial" panose="020B0604020202020204" pitchFamily="34" charset="0"/>
            </a:endParaRPr>
          </a:p>
          <a:p>
            <a:pPr lvl="1" eaLnBrk="0" fontAlgn="base" hangingPunct="0">
              <a:spcBef>
                <a:spcPct val="0"/>
              </a:spcBef>
              <a:defRPr/>
            </a:pPr>
            <a:endParaRPr lang="en-US" altLang="en-US" sz="1100">
              <a:solidFill>
                <a:srgbClr val="0C2074"/>
              </a:solidFill>
              <a:highlight>
                <a:srgbClr val="FFFFFF"/>
              </a:highlight>
              <a:latin typeface="Roboto Light" panose="02000000000000000000" pitchFamily="2" charset="0"/>
              <a:ea typeface="Roboto Light" panose="02000000000000000000" pitchFamily="2" charset="0"/>
              <a:cs typeface="Arial" panose="020B0604020202020204" pitchFamily="34" charset="0"/>
            </a:endParaRPr>
          </a:p>
          <a:p>
            <a:pPr marL="0" lvl="1" eaLnBrk="0" fontAlgn="base" hangingPunct="0">
              <a:spcBef>
                <a:spcPct val="0"/>
              </a:spcBef>
              <a:defRPr/>
            </a:pPr>
            <a:endParaRPr lang="en-US" altLang="en-US" sz="1100" b="1">
              <a:solidFill>
                <a:srgbClr val="0C2074"/>
              </a:solidFill>
              <a:highlight>
                <a:srgbClr val="FFFFFF"/>
              </a:highlight>
              <a:latin typeface="Roboto Light" panose="02000000000000000000" pitchFamily="2" charset="0"/>
              <a:ea typeface="Roboto Light" panose="02000000000000000000" pitchFamily="2" charset="0"/>
              <a:cs typeface="Arial" panose="020B0604020202020204" pitchFamily="34" charset="0"/>
            </a:endParaRPr>
          </a:p>
        </p:txBody>
      </p:sp>
      <p:cxnSp>
        <p:nvCxnSpPr>
          <p:cNvPr id="82" name="Straight Connector 81">
            <a:extLst>
              <a:ext uri="{FF2B5EF4-FFF2-40B4-BE49-F238E27FC236}">
                <a16:creationId xmlns:a16="http://schemas.microsoft.com/office/drawing/2014/main" id="{2AB99223-A153-2649-FA5D-B3FAD6494DBE}"/>
              </a:ext>
            </a:extLst>
          </p:cNvPr>
          <p:cNvCxnSpPr>
            <a:cxnSpLocks/>
          </p:cNvCxnSpPr>
          <p:nvPr/>
        </p:nvCxnSpPr>
        <p:spPr>
          <a:xfrm>
            <a:off x="4352923" y="3097265"/>
            <a:ext cx="0" cy="1907949"/>
          </a:xfrm>
          <a:prstGeom prst="line">
            <a:avLst/>
          </a:prstGeom>
          <a:noFill/>
          <a:ln w="12700" cap="flat" cmpd="sng" algn="ctr">
            <a:solidFill>
              <a:srgbClr val="003C84"/>
            </a:solidFill>
            <a:prstDash val="solid"/>
            <a:headEnd type="none"/>
            <a:tailEnd type="none"/>
          </a:ln>
          <a:effectLst/>
        </p:spPr>
      </p:cxnSp>
      <p:cxnSp>
        <p:nvCxnSpPr>
          <p:cNvPr id="47" name="Straight Connector 46">
            <a:extLst>
              <a:ext uri="{FF2B5EF4-FFF2-40B4-BE49-F238E27FC236}">
                <a16:creationId xmlns:a16="http://schemas.microsoft.com/office/drawing/2014/main" id="{531C53E3-8384-453B-AB65-C2D9773D7B77}"/>
              </a:ext>
            </a:extLst>
          </p:cNvPr>
          <p:cNvCxnSpPr>
            <a:cxnSpLocks/>
          </p:cNvCxnSpPr>
          <p:nvPr/>
        </p:nvCxnSpPr>
        <p:spPr>
          <a:xfrm flipH="1" flipV="1">
            <a:off x="785221" y="7455939"/>
            <a:ext cx="1" cy="1"/>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DFAFBE-214E-4E4D-8A99-92FBBC801123}"/>
              </a:ext>
            </a:extLst>
          </p:cNvPr>
          <p:cNvCxnSpPr>
            <a:cxnSpLocks/>
          </p:cNvCxnSpPr>
          <p:nvPr/>
        </p:nvCxnSpPr>
        <p:spPr>
          <a:xfrm flipH="1" flipV="1">
            <a:off x="11466575" y="1088995"/>
            <a:ext cx="3304" cy="334835"/>
          </a:xfrm>
          <a:prstGeom prst="line">
            <a:avLst/>
          </a:prstGeom>
          <a:noFill/>
          <a:ln w="25400" cap="flat" cmpd="sng" algn="ctr">
            <a:solidFill>
              <a:sysClr val="window" lastClr="FFFFFF">
                <a:lumMod val="85000"/>
              </a:sysClr>
            </a:solidFill>
            <a:prstDash val="solid"/>
          </a:ln>
          <a:effectLst/>
        </p:spPr>
      </p:cxnSp>
      <p:cxnSp>
        <p:nvCxnSpPr>
          <p:cNvPr id="17" name="Straight Connector 16">
            <a:extLst>
              <a:ext uri="{FF2B5EF4-FFF2-40B4-BE49-F238E27FC236}">
                <a16:creationId xmlns:a16="http://schemas.microsoft.com/office/drawing/2014/main" id="{1686E15E-D02D-4E91-9900-9FA6B16F8208}"/>
              </a:ext>
            </a:extLst>
          </p:cNvPr>
          <p:cNvCxnSpPr>
            <a:cxnSpLocks/>
          </p:cNvCxnSpPr>
          <p:nvPr/>
        </p:nvCxnSpPr>
        <p:spPr>
          <a:xfrm flipH="1" flipV="1">
            <a:off x="8115007" y="1074257"/>
            <a:ext cx="0" cy="301752"/>
          </a:xfrm>
          <a:prstGeom prst="line">
            <a:avLst/>
          </a:prstGeom>
          <a:noFill/>
          <a:ln w="25400" cap="flat" cmpd="sng" algn="ctr">
            <a:solidFill>
              <a:sysClr val="window" lastClr="FFFFFF">
                <a:lumMod val="85000"/>
              </a:sysClr>
            </a:solidFill>
            <a:prstDash val="solid"/>
          </a:ln>
          <a:effectLst/>
        </p:spPr>
      </p:cxnSp>
      <p:cxnSp>
        <p:nvCxnSpPr>
          <p:cNvPr id="18" name="Straight Connector 17">
            <a:extLst>
              <a:ext uri="{FF2B5EF4-FFF2-40B4-BE49-F238E27FC236}">
                <a16:creationId xmlns:a16="http://schemas.microsoft.com/office/drawing/2014/main" id="{F0A377B6-322A-4BD8-A4C4-57B5B97DB889}"/>
              </a:ext>
            </a:extLst>
          </p:cNvPr>
          <p:cNvCxnSpPr>
            <a:cxnSpLocks/>
          </p:cNvCxnSpPr>
          <p:nvPr/>
        </p:nvCxnSpPr>
        <p:spPr>
          <a:xfrm>
            <a:off x="951480" y="1074257"/>
            <a:ext cx="11081792" cy="0"/>
          </a:xfrm>
          <a:prstGeom prst="line">
            <a:avLst/>
          </a:prstGeom>
          <a:noFill/>
          <a:ln w="25400" cap="flat" cmpd="sng" algn="ctr">
            <a:solidFill>
              <a:sysClr val="window" lastClr="FFFFFF">
                <a:lumMod val="85000"/>
              </a:sysClr>
            </a:solidFill>
            <a:prstDash val="solid"/>
            <a:tailEnd type="arrow"/>
          </a:ln>
          <a:effectLst/>
        </p:spPr>
      </p:cxnSp>
      <p:grpSp>
        <p:nvGrpSpPr>
          <p:cNvPr id="19" name="Group 18">
            <a:extLst>
              <a:ext uri="{FF2B5EF4-FFF2-40B4-BE49-F238E27FC236}">
                <a16:creationId xmlns:a16="http://schemas.microsoft.com/office/drawing/2014/main" id="{75F96286-0492-4CF4-AC95-D073CC5A65E1}"/>
              </a:ext>
            </a:extLst>
          </p:cNvPr>
          <p:cNvGrpSpPr/>
          <p:nvPr/>
        </p:nvGrpSpPr>
        <p:grpSpPr>
          <a:xfrm>
            <a:off x="360598" y="882982"/>
            <a:ext cx="507810" cy="507810"/>
            <a:chOff x="596947" y="1747064"/>
            <a:chExt cx="507810" cy="507810"/>
          </a:xfrm>
        </p:grpSpPr>
        <p:sp>
          <p:nvSpPr>
            <p:cNvPr id="20" name="Oval 19">
              <a:extLst>
                <a:ext uri="{FF2B5EF4-FFF2-40B4-BE49-F238E27FC236}">
                  <a16:creationId xmlns:a16="http://schemas.microsoft.com/office/drawing/2014/main" id="{4312055C-94BD-443B-A267-0ADCAE94AAAD}"/>
                </a:ext>
              </a:extLst>
            </p:cNvPr>
            <p:cNvSpPr/>
            <p:nvPr/>
          </p:nvSpPr>
          <p:spPr>
            <a:xfrm>
              <a:off x="596947" y="1747064"/>
              <a:ext cx="507810" cy="507810"/>
            </a:xfrm>
            <a:prstGeom prst="ellipse">
              <a:avLst/>
            </a:prstGeom>
            <a:solidFill>
              <a:srgbClr val="67B2E8"/>
            </a:solidFill>
            <a:ln w="635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Roboto Light" panose="02000000000000000000"/>
                <a:ea typeface="+mn-ea"/>
                <a:cs typeface="+mn-cs"/>
              </a:endParaRPr>
            </a:p>
          </p:txBody>
        </p:sp>
        <p:sp>
          <p:nvSpPr>
            <p:cNvPr id="21" name="TextBox 20">
              <a:extLst>
                <a:ext uri="{FF2B5EF4-FFF2-40B4-BE49-F238E27FC236}">
                  <a16:creationId xmlns:a16="http://schemas.microsoft.com/office/drawing/2014/main" id="{A2C6866E-55FD-45F4-81F0-70C306A904A7}"/>
                </a:ext>
              </a:extLst>
            </p:cNvPr>
            <p:cNvSpPr txBox="1"/>
            <p:nvPr/>
          </p:nvSpPr>
          <p:spPr>
            <a:xfrm>
              <a:off x="606276" y="1885553"/>
              <a:ext cx="489153" cy="230832"/>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U.S. Bank Circular"/>
                  <a:cs typeface="U.S. Bank Circular"/>
                </a:rPr>
                <a:t>2020</a:t>
              </a:r>
              <a:endParaRPr lang="en-US" sz="900" b="0" i="0" u="none" strike="noStrike" kern="1200" cap="none" spc="0" normalizeH="0" baseline="0" noProof="0">
                <a:ln>
                  <a:noFill/>
                </a:ln>
                <a:solidFill>
                  <a:schemeClr val="bg1"/>
                </a:solidFill>
                <a:effectLst/>
                <a:uLnTx/>
                <a:uFillTx/>
                <a:latin typeface="U.S. Bank Circular" panose="020B0504010101010104" pitchFamily="34" charset="0"/>
                <a:cs typeface="U.S. Bank Circular" panose="020B0504010101010104" pitchFamily="34" charset="0"/>
              </a:endParaRPr>
            </a:p>
          </p:txBody>
        </p:sp>
      </p:grpSp>
      <p:grpSp>
        <p:nvGrpSpPr>
          <p:cNvPr id="22" name="Group 21">
            <a:extLst>
              <a:ext uri="{FF2B5EF4-FFF2-40B4-BE49-F238E27FC236}">
                <a16:creationId xmlns:a16="http://schemas.microsoft.com/office/drawing/2014/main" id="{4A2556CD-3B1C-4EF6-BAB3-71582B893652}"/>
              </a:ext>
            </a:extLst>
          </p:cNvPr>
          <p:cNvGrpSpPr/>
          <p:nvPr/>
        </p:nvGrpSpPr>
        <p:grpSpPr>
          <a:xfrm>
            <a:off x="3117045" y="893313"/>
            <a:ext cx="507810" cy="507810"/>
            <a:chOff x="2309081" y="1747064"/>
            <a:chExt cx="507810" cy="507810"/>
          </a:xfrm>
        </p:grpSpPr>
        <p:sp>
          <p:nvSpPr>
            <p:cNvPr id="23" name="Oval 22">
              <a:extLst>
                <a:ext uri="{FF2B5EF4-FFF2-40B4-BE49-F238E27FC236}">
                  <a16:creationId xmlns:a16="http://schemas.microsoft.com/office/drawing/2014/main" id="{BD92FD3A-D05A-4F43-AB80-EB0AED5362CE}"/>
                </a:ext>
              </a:extLst>
            </p:cNvPr>
            <p:cNvSpPr/>
            <p:nvPr/>
          </p:nvSpPr>
          <p:spPr>
            <a:xfrm>
              <a:off x="2309081" y="1747064"/>
              <a:ext cx="507810" cy="507810"/>
            </a:xfrm>
            <a:prstGeom prst="ellipse">
              <a:avLst/>
            </a:prstGeom>
            <a:solidFill>
              <a:srgbClr val="67B2E8"/>
            </a:solidFill>
            <a:ln w="635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Roboto Light" panose="02000000000000000000"/>
                <a:ea typeface="+mn-ea"/>
                <a:cs typeface="+mn-cs"/>
              </a:endParaRPr>
            </a:p>
          </p:txBody>
        </p:sp>
        <p:sp>
          <p:nvSpPr>
            <p:cNvPr id="24" name="TextBox 23">
              <a:extLst>
                <a:ext uri="{FF2B5EF4-FFF2-40B4-BE49-F238E27FC236}">
                  <a16:creationId xmlns:a16="http://schemas.microsoft.com/office/drawing/2014/main" id="{85A05F54-7F0C-492D-9CA0-41BC6930C2B7}"/>
                </a:ext>
              </a:extLst>
            </p:cNvPr>
            <p:cNvSpPr txBox="1"/>
            <p:nvPr/>
          </p:nvSpPr>
          <p:spPr>
            <a:xfrm>
              <a:off x="2314282" y="1885553"/>
              <a:ext cx="489153" cy="230832"/>
            </a:xfrm>
            <a:prstGeom prst="rect">
              <a:avLst/>
            </a:prstGeom>
            <a:noFill/>
          </p:spPr>
          <p:txBody>
            <a:bodyPr wrap="square" lIns="91440" tIns="45720" rIns="91440" bIns="45720" rtlCol="0" anchor="ctr">
              <a:spAutoFit/>
            </a:bodyPr>
            <a:lstStyle>
              <a:defPPr>
                <a:defRPr lang="en-US"/>
              </a:defPPr>
              <a:lvl1pPr algn="ctr">
                <a:defRPr sz="900">
                  <a:solidFill>
                    <a:prstClr val="white"/>
                  </a:solidFill>
                  <a:latin typeface="Roboto Light" panose="0200000000000000000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U.S. Bank Circular"/>
                  <a:cs typeface="U.S. Bank Circular"/>
                </a:rPr>
                <a:t>2021</a:t>
              </a:r>
              <a:endParaRPr lang="en-US" sz="900" b="0" i="0" u="none" strike="noStrike" kern="1200" cap="none" spc="0" normalizeH="0" baseline="0" noProof="0">
                <a:ln>
                  <a:noFill/>
                </a:ln>
                <a:effectLst/>
                <a:uLnTx/>
                <a:uFillTx/>
                <a:latin typeface="U.S. Bank Circular" panose="020B0504010101010104" pitchFamily="34" charset="0"/>
                <a:cs typeface="U.S. Bank Circular" panose="020B0504010101010104" pitchFamily="34" charset="0"/>
              </a:endParaRPr>
            </a:p>
          </p:txBody>
        </p:sp>
      </p:grpSp>
      <p:grpSp>
        <p:nvGrpSpPr>
          <p:cNvPr id="26" name="Group 25">
            <a:extLst>
              <a:ext uri="{FF2B5EF4-FFF2-40B4-BE49-F238E27FC236}">
                <a16:creationId xmlns:a16="http://schemas.microsoft.com/office/drawing/2014/main" id="{90A11ED0-BC0E-4EB2-B0A0-06E12C831275}"/>
              </a:ext>
            </a:extLst>
          </p:cNvPr>
          <p:cNvGrpSpPr/>
          <p:nvPr/>
        </p:nvGrpSpPr>
        <p:grpSpPr>
          <a:xfrm>
            <a:off x="5842095" y="854425"/>
            <a:ext cx="507810" cy="507810"/>
            <a:chOff x="2309081" y="1747064"/>
            <a:chExt cx="507810" cy="507810"/>
          </a:xfrm>
        </p:grpSpPr>
        <p:sp>
          <p:nvSpPr>
            <p:cNvPr id="27" name="Oval 26">
              <a:extLst>
                <a:ext uri="{FF2B5EF4-FFF2-40B4-BE49-F238E27FC236}">
                  <a16:creationId xmlns:a16="http://schemas.microsoft.com/office/drawing/2014/main" id="{0050E170-AB0F-453D-AC44-0A4C7034796D}"/>
                </a:ext>
              </a:extLst>
            </p:cNvPr>
            <p:cNvSpPr/>
            <p:nvPr/>
          </p:nvSpPr>
          <p:spPr>
            <a:xfrm>
              <a:off x="2309081" y="1747064"/>
              <a:ext cx="507810" cy="507810"/>
            </a:xfrm>
            <a:prstGeom prst="ellipse">
              <a:avLst/>
            </a:prstGeom>
            <a:solidFill>
              <a:srgbClr val="67B2E8"/>
            </a:solidFill>
            <a:ln w="635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Roboto Light" panose="02000000000000000000"/>
                <a:ea typeface="+mn-ea"/>
                <a:cs typeface="+mn-cs"/>
              </a:endParaRPr>
            </a:p>
          </p:txBody>
        </p:sp>
        <p:sp>
          <p:nvSpPr>
            <p:cNvPr id="28" name="TextBox 27">
              <a:extLst>
                <a:ext uri="{FF2B5EF4-FFF2-40B4-BE49-F238E27FC236}">
                  <a16:creationId xmlns:a16="http://schemas.microsoft.com/office/drawing/2014/main" id="{CDB2197A-6A76-4EFB-AF49-60063092272D}"/>
                </a:ext>
              </a:extLst>
            </p:cNvPr>
            <p:cNvSpPr txBox="1"/>
            <p:nvPr/>
          </p:nvSpPr>
          <p:spPr>
            <a:xfrm>
              <a:off x="2314282" y="1885553"/>
              <a:ext cx="489153" cy="230832"/>
            </a:xfrm>
            <a:prstGeom prst="rect">
              <a:avLst/>
            </a:prstGeom>
            <a:noFill/>
          </p:spPr>
          <p:txBody>
            <a:bodyPr wrap="square" lIns="91440" tIns="45720" rIns="91440" bIns="45720" rtlCol="0" anchor="ctr">
              <a:spAutoFit/>
            </a:bodyPr>
            <a:lstStyle>
              <a:defPPr>
                <a:defRPr lang="en-US"/>
              </a:defPPr>
              <a:lvl1pPr algn="ctr">
                <a:defRPr sz="900">
                  <a:solidFill>
                    <a:prstClr val="white"/>
                  </a:solidFill>
                  <a:latin typeface="Roboto Light" panose="0200000000000000000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U.S. Bank Circular"/>
                  <a:cs typeface="U.S. Bank Circular"/>
                </a:rPr>
                <a:t>2022</a:t>
              </a:r>
              <a:endParaRPr lang="en-US" sz="900" b="0" i="0" u="none" strike="noStrike" kern="1200" cap="none" spc="0" normalizeH="0" baseline="0" noProof="0">
                <a:ln>
                  <a:noFill/>
                </a:ln>
                <a:effectLst/>
                <a:uLnTx/>
                <a:uFillTx/>
                <a:latin typeface="U.S. Bank Circular" panose="020B0504010101010104" pitchFamily="34" charset="0"/>
                <a:cs typeface="U.S. Bank Circular" panose="020B0504010101010104" pitchFamily="34" charset="0"/>
              </a:endParaRPr>
            </a:p>
          </p:txBody>
        </p:sp>
      </p:grpSp>
      <p:grpSp>
        <p:nvGrpSpPr>
          <p:cNvPr id="29" name="Group 28">
            <a:extLst>
              <a:ext uri="{FF2B5EF4-FFF2-40B4-BE49-F238E27FC236}">
                <a16:creationId xmlns:a16="http://schemas.microsoft.com/office/drawing/2014/main" id="{B181E7D1-6773-42E9-928D-15BFE7819FDD}"/>
              </a:ext>
            </a:extLst>
          </p:cNvPr>
          <p:cNvGrpSpPr/>
          <p:nvPr/>
        </p:nvGrpSpPr>
        <p:grpSpPr>
          <a:xfrm>
            <a:off x="9876792" y="893313"/>
            <a:ext cx="507810" cy="507810"/>
            <a:chOff x="2309081" y="1747064"/>
            <a:chExt cx="507810" cy="507810"/>
          </a:xfrm>
        </p:grpSpPr>
        <p:sp>
          <p:nvSpPr>
            <p:cNvPr id="31" name="Oval 30">
              <a:extLst>
                <a:ext uri="{FF2B5EF4-FFF2-40B4-BE49-F238E27FC236}">
                  <a16:creationId xmlns:a16="http://schemas.microsoft.com/office/drawing/2014/main" id="{CF171468-DF24-4740-AAC6-B64D52A414EF}"/>
                </a:ext>
              </a:extLst>
            </p:cNvPr>
            <p:cNvSpPr/>
            <p:nvPr/>
          </p:nvSpPr>
          <p:spPr>
            <a:xfrm>
              <a:off x="2309081" y="1747064"/>
              <a:ext cx="507810" cy="507810"/>
            </a:xfrm>
            <a:prstGeom prst="ellipse">
              <a:avLst/>
            </a:prstGeom>
            <a:solidFill>
              <a:srgbClr val="67B2E8"/>
            </a:solidFill>
            <a:ln w="635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Roboto Light" panose="02000000000000000000"/>
                <a:ea typeface="+mn-ea"/>
                <a:cs typeface="+mn-cs"/>
              </a:endParaRPr>
            </a:p>
          </p:txBody>
        </p:sp>
        <p:sp>
          <p:nvSpPr>
            <p:cNvPr id="33" name="TextBox 32">
              <a:extLst>
                <a:ext uri="{FF2B5EF4-FFF2-40B4-BE49-F238E27FC236}">
                  <a16:creationId xmlns:a16="http://schemas.microsoft.com/office/drawing/2014/main" id="{96015D9A-34BC-4D85-B45E-A31D2B22F894}"/>
                </a:ext>
              </a:extLst>
            </p:cNvPr>
            <p:cNvSpPr txBox="1"/>
            <p:nvPr/>
          </p:nvSpPr>
          <p:spPr>
            <a:xfrm>
              <a:off x="2314282" y="1885553"/>
              <a:ext cx="489153" cy="230832"/>
            </a:xfrm>
            <a:prstGeom prst="rect">
              <a:avLst/>
            </a:prstGeom>
            <a:noFill/>
          </p:spPr>
          <p:txBody>
            <a:bodyPr wrap="square" lIns="91440" tIns="45720" rIns="91440" bIns="45720" rtlCol="0" anchor="ctr">
              <a:spAutoFit/>
            </a:bodyPr>
            <a:lstStyle>
              <a:defPPr>
                <a:defRPr lang="en-US"/>
              </a:defPPr>
              <a:lvl1pPr algn="ctr">
                <a:defRPr sz="900">
                  <a:solidFill>
                    <a:prstClr val="white"/>
                  </a:solidFill>
                  <a:latin typeface="Roboto Light" panose="02000000000000000000"/>
                </a:defRPr>
              </a:lvl1pPr>
            </a:lstStyle>
            <a:p>
              <a:pPr marL="0" marR="0" lvl="0" indent="0" algn="ctr" defTabSz="914400">
                <a:lnSpc>
                  <a:spcPct val="100000"/>
                </a:lnSpc>
                <a:spcBef>
                  <a:spcPts val="0"/>
                </a:spcBef>
                <a:spcAft>
                  <a:spcPts val="0"/>
                </a:spcAft>
                <a:buClrTx/>
                <a:buSzTx/>
                <a:buFontTx/>
                <a:buNone/>
                <a:tabLst/>
                <a:defRPr/>
              </a:pPr>
              <a:r>
                <a:rPr lang="en-US">
                  <a:latin typeface="U.S. Bank Circular"/>
                  <a:cs typeface="U.S. Bank Circular"/>
                </a:rPr>
                <a:t>2023</a:t>
              </a:r>
              <a:endParaRPr lang="en-US" sz="900" b="0" i="0" u="none" strike="noStrike" kern="1200" cap="none" spc="0" normalizeH="0" baseline="0" noProof="0">
                <a:ln>
                  <a:noFill/>
                </a:ln>
                <a:effectLst/>
                <a:uLnTx/>
                <a:uFillTx/>
                <a:latin typeface="U.S. Bank Circular" panose="020B0504010101010104" pitchFamily="34" charset="0"/>
                <a:cs typeface="U.S. Bank Circular" panose="020B0504010101010104" pitchFamily="34" charset="0"/>
              </a:endParaRPr>
            </a:p>
          </p:txBody>
        </p:sp>
      </p:grpSp>
      <p:sp>
        <p:nvSpPr>
          <p:cNvPr id="36" name="TextBox 35">
            <a:extLst>
              <a:ext uri="{FF2B5EF4-FFF2-40B4-BE49-F238E27FC236}">
                <a16:creationId xmlns:a16="http://schemas.microsoft.com/office/drawing/2014/main" id="{3A5193BE-4387-40B7-BFD6-3FA12111BCB2}"/>
              </a:ext>
            </a:extLst>
          </p:cNvPr>
          <p:cNvSpPr txBox="1"/>
          <p:nvPr/>
        </p:nvSpPr>
        <p:spPr>
          <a:xfrm>
            <a:off x="9334340" y="1345174"/>
            <a:ext cx="2713601" cy="1615827"/>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Arial"/>
              <a:buChar char="•"/>
              <a:defRPr/>
            </a:pPr>
            <a:r>
              <a:rPr lang="en-US" kern="0">
                <a:solidFill>
                  <a:schemeClr val="bg1">
                    <a:lumMod val="50000"/>
                  </a:schemeClr>
                </a:solidFill>
                <a:latin typeface="U.S. Bank Circular"/>
                <a:ea typeface="Calibri"/>
                <a:cs typeface="U.S. Bank Circular"/>
              </a:rPr>
              <a:t>Move to UO Core – product offering</a:t>
            </a:r>
            <a:endParaRPr lang="en-US" b="1" kern="0">
              <a:solidFill>
                <a:schemeClr val="bg1">
                  <a:lumMod val="50000"/>
                </a:schemeClr>
              </a:solidFill>
              <a:latin typeface="U.S. Bank Circular"/>
              <a:ea typeface="Calibri"/>
              <a:cs typeface="U.S. Bank Circular"/>
            </a:endParaRPr>
          </a:p>
          <a:p>
            <a:pPr marL="171450" indent="-171450" algn="l">
              <a:buFont typeface="Arial"/>
              <a:buChar char="•"/>
              <a:defRPr/>
            </a:pPr>
            <a:r>
              <a:rPr lang="en-US" kern="0">
                <a:solidFill>
                  <a:schemeClr val="bg1">
                    <a:lumMod val="50000"/>
                  </a:schemeClr>
                </a:solidFill>
                <a:latin typeface="U.S. Bank Circular"/>
                <a:ea typeface="Calibri"/>
                <a:cs typeface="U.S. Bank Circular"/>
              </a:rPr>
              <a:t>Standardize customer experience – Customer collaboration portal</a:t>
            </a:r>
            <a:endParaRPr lang="en-US" b="1" kern="0">
              <a:solidFill>
                <a:schemeClr val="bg1">
                  <a:lumMod val="50000"/>
                </a:schemeClr>
              </a:solidFill>
              <a:latin typeface="U.S. Bank Circular"/>
              <a:ea typeface="Calibri"/>
              <a:cs typeface="U.S. Bank Circular"/>
            </a:endParaRPr>
          </a:p>
          <a:p>
            <a:pPr marL="171450" indent="-171450" algn="l">
              <a:buFont typeface="Arial"/>
              <a:buChar char="•"/>
              <a:defRPr/>
            </a:pPr>
            <a:r>
              <a:rPr lang="en-US" kern="0">
                <a:solidFill>
                  <a:schemeClr val="bg1">
                    <a:lumMod val="50000"/>
                  </a:schemeClr>
                </a:solidFill>
                <a:latin typeface="U.S. Bank Circular"/>
                <a:ea typeface="Calibri"/>
                <a:cs typeface="U.S. Bank Circular"/>
              </a:rPr>
              <a:t>Standardize employee experience  – Employee collaboration portal</a:t>
            </a:r>
            <a:endParaRPr lang="en-US" b="1" kern="0">
              <a:solidFill>
                <a:schemeClr val="bg1">
                  <a:lumMod val="50000"/>
                </a:schemeClr>
              </a:solidFill>
              <a:latin typeface="U.S. Bank Circular"/>
              <a:ea typeface="Calibri"/>
              <a:cs typeface="U.S. Bank Circular"/>
            </a:endParaRPr>
          </a:p>
          <a:p>
            <a:pPr marL="171450" indent="-171450" algn="l">
              <a:buFont typeface="Arial"/>
              <a:buChar char="•"/>
              <a:defRPr/>
            </a:pPr>
            <a:r>
              <a:rPr lang="en-US" kern="0">
                <a:solidFill>
                  <a:schemeClr val="bg1">
                    <a:lumMod val="50000"/>
                  </a:schemeClr>
                </a:solidFill>
                <a:latin typeface="U.S. Bank Circular"/>
                <a:ea typeface="Calibri"/>
                <a:cs typeface="U.S. Bank Circular"/>
              </a:rPr>
              <a:t>Customized workflow and data capture</a:t>
            </a:r>
            <a:endParaRPr lang="en-US" b="1"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Arial"/>
              <a:buChar char="•"/>
              <a:defRPr/>
            </a:pPr>
            <a:r>
              <a:rPr lang="en-US" kern="0">
                <a:solidFill>
                  <a:schemeClr val="bg1">
                    <a:lumMod val="50000"/>
                  </a:schemeClr>
                </a:solidFill>
                <a:latin typeface="U.S. Bank Circular"/>
                <a:ea typeface="Calibri"/>
                <a:cs typeface="U.S. Bank Circular"/>
              </a:rPr>
              <a:t>Define common objects to maximize reuse</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Arial"/>
              <a:buChar char="•"/>
              <a:defRPr/>
            </a:pPr>
            <a:r>
              <a:rPr lang="en-US" kern="0">
                <a:solidFill>
                  <a:schemeClr val="bg1">
                    <a:lumMod val="50000"/>
                  </a:schemeClr>
                </a:solidFill>
                <a:latin typeface="U.S. Bank Circular"/>
                <a:ea typeface="Calibri"/>
                <a:cs typeface="U.S. Bank Circular"/>
              </a:rPr>
              <a:t>Introduce customer API to select bank customer early in the process</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algn="l">
              <a:defRPr/>
            </a:pP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algn="l">
              <a:defRPr/>
            </a:pPr>
            <a:endParaRPr lang="en-US" b="1" kern="0">
              <a:solidFill>
                <a:schemeClr val="bg1">
                  <a:lumMod val="50000"/>
                </a:schemeClr>
              </a:solidFill>
              <a:latin typeface="U.S. Bank Circular"/>
              <a:ea typeface="Calibri"/>
              <a:cs typeface="U.S. Bank Circular"/>
            </a:endParaRPr>
          </a:p>
        </p:txBody>
      </p:sp>
      <p:cxnSp>
        <p:nvCxnSpPr>
          <p:cNvPr id="40" name="Straight Connector 39">
            <a:extLst>
              <a:ext uri="{FF2B5EF4-FFF2-40B4-BE49-F238E27FC236}">
                <a16:creationId xmlns:a16="http://schemas.microsoft.com/office/drawing/2014/main" id="{211C6922-A34B-4C49-9031-2442B7101D1D}"/>
              </a:ext>
            </a:extLst>
          </p:cNvPr>
          <p:cNvCxnSpPr>
            <a:cxnSpLocks/>
          </p:cNvCxnSpPr>
          <p:nvPr/>
        </p:nvCxnSpPr>
        <p:spPr>
          <a:xfrm flipH="1" flipV="1">
            <a:off x="1943195" y="1148371"/>
            <a:ext cx="0" cy="301752"/>
          </a:xfrm>
          <a:prstGeom prst="line">
            <a:avLst/>
          </a:prstGeom>
          <a:noFill/>
          <a:ln w="25400" cap="flat" cmpd="sng" algn="ctr">
            <a:solidFill>
              <a:sysClr val="window" lastClr="FFFFFF">
                <a:lumMod val="85000"/>
              </a:sysClr>
            </a:solidFill>
            <a:prstDash val="solid"/>
          </a:ln>
          <a:effectLst/>
        </p:spPr>
      </p:cxnSp>
      <p:sp>
        <p:nvSpPr>
          <p:cNvPr id="41" name="TextBox 40">
            <a:extLst>
              <a:ext uri="{FF2B5EF4-FFF2-40B4-BE49-F238E27FC236}">
                <a16:creationId xmlns:a16="http://schemas.microsoft.com/office/drawing/2014/main" id="{C5AE3C57-97F6-4D4B-86F5-EBF7AD9C2D31}"/>
              </a:ext>
            </a:extLst>
          </p:cNvPr>
          <p:cNvSpPr txBox="1"/>
          <p:nvPr/>
        </p:nvSpPr>
        <p:spPr>
          <a:xfrm>
            <a:off x="1105466" y="1421550"/>
            <a:ext cx="2061445" cy="923330"/>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Business line specific requests</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Move away from BPM UX to using BPM UI &amp; Angular</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Wingdings" panose="05000000000000000000" pitchFamily="2" charset="2"/>
              <a:buChar char="ü"/>
              <a:defRPr/>
            </a:pPr>
            <a:r>
              <a:rPr lang="en-US" kern="0">
                <a:solidFill>
                  <a:schemeClr val="bg1">
                    <a:lumMod val="50000"/>
                  </a:schemeClr>
                </a:solidFill>
                <a:latin typeface="U.S. Bank Circular"/>
                <a:cs typeface="U.S. Bank Circular"/>
              </a:rPr>
              <a:t>Identify common patterns for re-use</a:t>
            </a: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Wingdings" panose="05000000000000000000" pitchFamily="2" charset="2"/>
              <a:buChar char="ü"/>
              <a:defRPr/>
            </a:pPr>
            <a:endParaRPr lang="en-US" kern="0">
              <a:solidFill>
                <a:schemeClr val="bg1">
                  <a:lumMod val="50000"/>
                </a:schemeClr>
              </a:solidFill>
              <a:latin typeface="U.S. Bank Circular" panose="020B0504010101010104" pitchFamily="34" charset="0"/>
              <a:ea typeface="Roboto Light"/>
              <a:cs typeface="U.S. Bank Circular" panose="020B0504010101010104" pitchFamily="34" charset="0"/>
            </a:endParaRPr>
          </a:p>
        </p:txBody>
      </p:sp>
      <p:sp>
        <p:nvSpPr>
          <p:cNvPr id="42" name="TextBox 41">
            <a:extLst>
              <a:ext uri="{FF2B5EF4-FFF2-40B4-BE49-F238E27FC236}">
                <a16:creationId xmlns:a16="http://schemas.microsoft.com/office/drawing/2014/main" id="{28519B9E-5463-492B-AC59-636E0EB57D66}"/>
              </a:ext>
            </a:extLst>
          </p:cNvPr>
          <p:cNvSpPr txBox="1"/>
          <p:nvPr/>
        </p:nvSpPr>
        <p:spPr>
          <a:xfrm>
            <a:off x="1419340" y="691635"/>
            <a:ext cx="1433698" cy="230832"/>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Wingdings" panose="05000000000000000000" pitchFamily="2" charset="2"/>
              <a:buChar char="ü"/>
              <a:defRPr/>
            </a:pPr>
            <a:r>
              <a:rPr lang="en-US" kern="0">
                <a:solidFill>
                  <a:schemeClr val="accent1">
                    <a:lumMod val="75000"/>
                  </a:schemeClr>
                </a:solidFill>
                <a:latin typeface="U.S. Bank Circular"/>
                <a:ea typeface="Calibri"/>
                <a:cs typeface="U.S. Bank Circular"/>
              </a:rPr>
              <a:t>UO MVP 1.0 </a:t>
            </a:r>
            <a:endParaRPr lang="en-US" i="0" u="none" strike="noStrike" kern="0" cap="none" spc="0" normalizeH="0" baseline="0" noProof="0">
              <a:ln>
                <a:noFill/>
              </a:ln>
              <a:solidFill>
                <a:schemeClr val="accent1">
                  <a:lumMod val="75000"/>
                </a:schemeClr>
              </a:solidFill>
              <a:effectLst/>
              <a:uLnTx/>
              <a:latin typeface="U.S. Bank Circular" panose="020B0504010101010104" pitchFamily="34" charset="0"/>
              <a:ea typeface="Calibri"/>
              <a:cs typeface="U.S. Bank Circular" panose="020B0504010101010104" pitchFamily="34" charset="0"/>
            </a:endParaRPr>
          </a:p>
        </p:txBody>
      </p:sp>
      <p:cxnSp>
        <p:nvCxnSpPr>
          <p:cNvPr id="44" name="Straight Connector 43">
            <a:extLst>
              <a:ext uri="{FF2B5EF4-FFF2-40B4-BE49-F238E27FC236}">
                <a16:creationId xmlns:a16="http://schemas.microsoft.com/office/drawing/2014/main" id="{6FA2E69B-1F50-4A08-9E95-A5CBF61BA483}"/>
              </a:ext>
            </a:extLst>
          </p:cNvPr>
          <p:cNvCxnSpPr>
            <a:cxnSpLocks/>
          </p:cNvCxnSpPr>
          <p:nvPr/>
        </p:nvCxnSpPr>
        <p:spPr>
          <a:xfrm flipH="1" flipV="1">
            <a:off x="4784951" y="1117130"/>
            <a:ext cx="0" cy="301752"/>
          </a:xfrm>
          <a:prstGeom prst="line">
            <a:avLst/>
          </a:prstGeom>
          <a:noFill/>
          <a:ln w="25400" cap="flat" cmpd="sng" algn="ctr">
            <a:solidFill>
              <a:sysClr val="window" lastClr="FFFFFF">
                <a:lumMod val="85000"/>
              </a:sysClr>
            </a:solidFill>
            <a:prstDash val="solid"/>
          </a:ln>
          <a:effectLst/>
        </p:spPr>
      </p:cxnSp>
      <p:sp>
        <p:nvSpPr>
          <p:cNvPr id="45" name="TextBox 44">
            <a:extLst>
              <a:ext uri="{FF2B5EF4-FFF2-40B4-BE49-F238E27FC236}">
                <a16:creationId xmlns:a16="http://schemas.microsoft.com/office/drawing/2014/main" id="{55D4E141-92D8-4A40-8817-5263699AE1D6}"/>
              </a:ext>
            </a:extLst>
          </p:cNvPr>
          <p:cNvSpPr txBox="1"/>
          <p:nvPr/>
        </p:nvSpPr>
        <p:spPr>
          <a:xfrm>
            <a:off x="3667470" y="1390660"/>
            <a:ext cx="2334259" cy="1615827"/>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Business line specific requests</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Wingdings" panose="05000000000000000000" pitchFamily="2" charset="2"/>
              <a:buChar char="ü"/>
              <a:defRPr/>
            </a:pPr>
            <a:r>
              <a:rPr lang="en-US" kern="0">
                <a:solidFill>
                  <a:schemeClr val="bg1">
                    <a:lumMod val="50000"/>
                  </a:schemeClr>
                </a:solidFill>
                <a:latin typeface="U.S. Bank Circular"/>
                <a:cs typeface="U.S. Bank Circular"/>
              </a:rPr>
              <a:t>Introduce React UI development</a:t>
            </a:r>
          </a:p>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Create Smart forms for data capture</a:t>
            </a:r>
          </a:p>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Create reusable templates library</a:t>
            </a:r>
          </a:p>
          <a:p>
            <a:pPr marL="171450" indent="-171450" algn="l">
              <a:buFont typeface="Wingdings" panose="05000000000000000000" pitchFamily="2" charset="2"/>
              <a:buChar char="ü"/>
              <a:defRPr/>
            </a:pPr>
            <a:r>
              <a:rPr lang="en-US" kern="0">
                <a:solidFill>
                  <a:schemeClr val="bg1">
                    <a:lumMod val="50000"/>
                  </a:schemeClr>
                </a:solidFill>
                <a:latin typeface="U.S. Bank Circular"/>
                <a:ea typeface="Calibri"/>
                <a:cs typeface="U.S. Bank Circular"/>
              </a:rPr>
              <a:t>Create dynamic data engine </a:t>
            </a:r>
          </a:p>
          <a:p>
            <a:pPr marL="171450" indent="-171450" algn="l">
              <a:buFont typeface="Wingdings" panose="05000000000000000000" pitchFamily="2" charset="2"/>
              <a:buChar char="ü"/>
              <a:defRPr/>
            </a:pPr>
            <a:r>
              <a:rPr lang="en-US" kern="0">
                <a:solidFill>
                  <a:schemeClr val="bg1">
                    <a:lumMod val="50000"/>
                  </a:schemeClr>
                </a:solidFill>
                <a:latin typeface="U.S. Bank Circular"/>
                <a:cs typeface="U.S. Bank Circular"/>
              </a:rPr>
              <a:t>Use BPM API's for events and workflow</a:t>
            </a: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Arial" panose="020B0604020202020204" pitchFamily="34" charset="0"/>
              <a:buChar char="•"/>
              <a:defRPr/>
            </a:pP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algn="l">
              <a:defRPr/>
            </a:pPr>
            <a:endParaRPr lang="en-US">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Wingdings" panose="05000000000000000000" pitchFamily="2" charset="2"/>
              <a:buChar char="ü"/>
              <a:defRPr/>
            </a:pP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Wingdings" panose="05000000000000000000" pitchFamily="2" charset="2"/>
              <a:buChar char="ü"/>
              <a:defRPr/>
            </a:pPr>
            <a:endParaRPr lang="en-US" kern="0">
              <a:solidFill>
                <a:schemeClr val="bg1">
                  <a:lumMod val="50000"/>
                </a:schemeClr>
              </a:solidFill>
              <a:latin typeface="Roboto Light" panose="02000000000000000000"/>
              <a:cs typeface="Calibri"/>
            </a:endParaRPr>
          </a:p>
        </p:txBody>
      </p:sp>
      <p:sp>
        <p:nvSpPr>
          <p:cNvPr id="2" name="TextBox 1">
            <a:extLst>
              <a:ext uri="{FF2B5EF4-FFF2-40B4-BE49-F238E27FC236}">
                <a16:creationId xmlns:a16="http://schemas.microsoft.com/office/drawing/2014/main" id="{DD4DF706-5D2C-A245-2A22-A03A5F7D00A6}"/>
              </a:ext>
            </a:extLst>
          </p:cNvPr>
          <p:cNvSpPr txBox="1"/>
          <p:nvPr/>
        </p:nvSpPr>
        <p:spPr>
          <a:xfrm>
            <a:off x="10496205" y="661610"/>
            <a:ext cx="1351633" cy="230832"/>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Wingdings" panose="05000000000000000000" pitchFamily="2" charset="2"/>
              <a:buChar char="§"/>
              <a:defRPr/>
            </a:pPr>
            <a:r>
              <a:rPr lang="en-US" kern="0">
                <a:solidFill>
                  <a:schemeClr val="accent6">
                    <a:lumMod val="75000"/>
                  </a:schemeClr>
                </a:solidFill>
                <a:latin typeface="U.S. Bank Circular"/>
                <a:cs typeface="U.S. Bank Circular"/>
              </a:rPr>
              <a:t>UO Core MVP 1.0</a:t>
            </a:r>
            <a:endParaRPr lang="en-US"/>
          </a:p>
        </p:txBody>
      </p:sp>
      <p:sp>
        <p:nvSpPr>
          <p:cNvPr id="3" name="Text Box 9">
            <a:extLst>
              <a:ext uri="{FF2B5EF4-FFF2-40B4-BE49-F238E27FC236}">
                <a16:creationId xmlns:a16="http://schemas.microsoft.com/office/drawing/2014/main" id="{AA1383E4-E269-15B2-2B63-886EFAF48E98}"/>
              </a:ext>
            </a:extLst>
          </p:cNvPr>
          <p:cNvSpPr txBox="1">
            <a:spLocks noChangeArrowheads="1"/>
          </p:cNvSpPr>
          <p:nvPr/>
        </p:nvSpPr>
        <p:spPr bwMode="auto">
          <a:xfrm>
            <a:off x="8601137" y="2859939"/>
            <a:ext cx="3432135" cy="1990691"/>
          </a:xfrm>
          <a:prstGeom prst="rect">
            <a:avLst/>
          </a:prstGeom>
          <a:noFill/>
          <a:ln w="25400" algn="ctr">
            <a:no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300"/>
              </a:spcAft>
              <a:buClrTx/>
              <a:buSzTx/>
              <a:buFontTx/>
              <a:buNone/>
              <a:tabLst/>
              <a:defRPr/>
            </a:pPr>
            <a:r>
              <a:rPr lang="en-US" sz="1400">
                <a:solidFill>
                  <a:srgbClr val="002060"/>
                </a:solidFill>
                <a:latin typeface="U.S. Bank Circular" panose="020B0504010101010104" pitchFamily="34" charset="0"/>
                <a:cs typeface="U.S. Bank Circular" panose="020B0504010101010104" pitchFamily="34" charset="0"/>
              </a:rPr>
              <a:t>Later</a:t>
            </a:r>
          </a:p>
          <a:p>
            <a:pPr marL="285750" marR="0" lvl="0" indent="-2857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accent1">
                    <a:lumMod val="50000"/>
                  </a:schemeClr>
                </a:solidFill>
                <a:effectLst/>
                <a:uLnTx/>
                <a:uFillTx/>
                <a:cs typeface="U.S. Bank Circular" panose="020B0504010101010104" pitchFamily="34" charset="0"/>
              </a:rPr>
              <a:t>Determine success criteria for C</a:t>
            </a:r>
            <a:r>
              <a:rPr lang="en-US" sz="1200">
                <a:solidFill>
                  <a:schemeClr val="accent1">
                    <a:lumMod val="50000"/>
                  </a:schemeClr>
                </a:solidFill>
                <a:cs typeface="U.S. Bank Circular" panose="020B0504010101010104" pitchFamily="34" charset="0"/>
              </a:rPr>
              <a:t>ORE</a:t>
            </a:r>
          </a:p>
          <a:p>
            <a:pPr marL="285750" marR="0" lvl="0" indent="-2857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accent1">
                    <a:lumMod val="50000"/>
                  </a:schemeClr>
                </a:solidFill>
                <a:effectLst/>
                <a:uLnTx/>
                <a:uFillTx/>
                <a:cs typeface="U.S. Bank Circular" panose="020B0504010101010104" pitchFamily="34" charset="0"/>
              </a:rPr>
              <a:t>Measure success or custom requirements</a:t>
            </a:r>
          </a:p>
          <a:p>
            <a:pPr marL="285750" marR="0" lvl="0" indent="-2857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defRPr/>
            </a:pPr>
            <a:r>
              <a:rPr lang="en-US" sz="1200">
                <a:solidFill>
                  <a:schemeClr val="accent1">
                    <a:lumMod val="50000"/>
                  </a:schemeClr>
                </a:solidFill>
                <a:cs typeface="U.S. Bank Circular" panose="020B0504010101010104" pitchFamily="34" charset="0"/>
              </a:rPr>
              <a:t>Extend core or drop Core (go back to custom reuse)</a:t>
            </a:r>
          </a:p>
          <a:p>
            <a:pPr marL="285750" marR="0" lvl="0" indent="-2857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2060"/>
              </a:solidFill>
              <a:effectLst/>
              <a:uLnTx/>
              <a:uFillTx/>
              <a:latin typeface="U.S. Bank Circular" panose="020B0504010101010104" pitchFamily="34" charset="0"/>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0" lvl="1">
              <a:spcBef>
                <a:spcPct val="0"/>
              </a:spcBef>
              <a:spcAft>
                <a:spcPts val="300"/>
              </a:spcAft>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U.S. Bank Circular" panose="020B0504010101010104" pitchFamily="34" charset="0"/>
              <a:ea typeface="Roboto Light"/>
              <a:cs typeface="U.S. Bank Circular" panose="020B0504010101010104" pitchFamily="34" charset="0"/>
            </a:endParaRPr>
          </a:p>
          <a:p>
            <a:pPr marL="0" lvl="1">
              <a:spcBef>
                <a:spcPct val="0"/>
              </a:spcBef>
              <a:spcAft>
                <a:spcPts val="300"/>
              </a:spcAft>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0" lvl="1">
              <a:spcBef>
                <a:spcPct val="0"/>
              </a:spcBef>
              <a:spcAft>
                <a:spcPts val="300"/>
              </a:spcAft>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a:ea typeface="Roboto Light"/>
              <a:cs typeface="Arial"/>
            </a:endParaRPr>
          </a:p>
          <a:p>
            <a:pPr marL="171450" lvl="1"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a:ea typeface="Roboto Light"/>
              <a:cs typeface="Arial"/>
            </a:endParaRPr>
          </a:p>
          <a:p>
            <a:pPr marL="0" lvl="1">
              <a:spcBef>
                <a:spcPct val="0"/>
              </a:spcBef>
              <a:spcAft>
                <a:spcPts val="300"/>
              </a:spcAft>
              <a:defRPr/>
            </a:pPr>
            <a:endParaRPr lang="en-US" altLang="en-US" sz="1000">
              <a:solidFill>
                <a:srgbClr val="2F5597"/>
              </a:solidFill>
              <a:latin typeface="Roboto Light"/>
              <a:ea typeface="Roboto Light"/>
              <a:cs typeface="Arial"/>
            </a:endParaRPr>
          </a:p>
          <a:p>
            <a:pPr marL="0" lvl="1">
              <a:spcBef>
                <a:spcPct val="0"/>
              </a:spcBef>
              <a:defRPr/>
            </a:pPr>
            <a:endParaRPr lang="en-US" altLang="en-US" sz="1100" b="1">
              <a:solidFill>
                <a:srgbClr val="0C2074"/>
              </a:solidFill>
              <a:highlight>
                <a:srgbClr val="FFFFFF"/>
              </a:highlight>
              <a:latin typeface="Roboto Light"/>
              <a:ea typeface="Roboto Light"/>
              <a:cs typeface="Arial"/>
            </a:endParaRPr>
          </a:p>
          <a:p>
            <a:pPr marL="171450"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panose="02000000000000000000" pitchFamily="2" charset="0"/>
              <a:ea typeface="Roboto Light" panose="02000000000000000000" pitchFamily="2" charset="0"/>
              <a:cs typeface="Arial" panose="020B0604020202020204" pitchFamily="34" charset="0"/>
            </a:endParaRPr>
          </a:p>
          <a:p>
            <a:pPr marL="171450" indent="-171450">
              <a:spcBef>
                <a:spcPct val="0"/>
              </a:spcBef>
              <a:spcAft>
                <a:spcPts val="300"/>
              </a:spcAft>
              <a:buFont typeface="Arial" panose="020B0604020202020204" pitchFamily="34" charset="0"/>
              <a:buChar char="•"/>
              <a:defRPr/>
            </a:pPr>
            <a:endParaRPr lang="en-US" altLang="en-US" sz="1000">
              <a:solidFill>
                <a:schemeClr val="accent1">
                  <a:lumMod val="75000"/>
                </a:schemeClr>
              </a:solidFill>
              <a:latin typeface="Roboto Light" panose="02000000000000000000" pitchFamily="2" charset="0"/>
              <a:ea typeface="Roboto Light" panose="02000000000000000000" pitchFamily="2" charset="0"/>
              <a:cs typeface="Arial" panose="020B0604020202020204" pitchFamily="34" charset="0"/>
            </a:endParaRPr>
          </a:p>
          <a:p>
            <a:pPr marL="171450" indent="-171450">
              <a:spcBef>
                <a:spcPct val="0"/>
              </a:spcBef>
              <a:spcAft>
                <a:spcPts val="300"/>
              </a:spcAft>
              <a:buFont typeface="Arial" panose="020B0604020202020204" pitchFamily="34" charset="0"/>
              <a:buChar char="•"/>
              <a:defRPr/>
            </a:pPr>
            <a:endParaRPr lang="en-US" altLang="en-US" sz="1000">
              <a:solidFill>
                <a:srgbClr val="2F5597"/>
              </a:solidFill>
              <a:latin typeface="Roboto Light" panose="02000000000000000000" pitchFamily="2" charset="0"/>
              <a:ea typeface="Roboto Light" panose="02000000000000000000" pitchFamily="2" charset="0"/>
              <a:cs typeface="Arial" panose="020B0604020202020204" pitchFamily="34" charset="0"/>
            </a:endParaRPr>
          </a:p>
          <a:p>
            <a:pPr eaLnBrk="0" fontAlgn="base" hangingPunct="0">
              <a:spcBef>
                <a:spcPct val="0"/>
              </a:spcBef>
              <a:spcAft>
                <a:spcPts val="300"/>
              </a:spcAft>
              <a:defRPr/>
            </a:pPr>
            <a:endParaRPr lang="en-US" altLang="en-US" sz="1000">
              <a:solidFill>
                <a:srgbClr val="2F5597"/>
              </a:solidFill>
              <a:latin typeface="Roboto Light" panose="02000000000000000000" pitchFamily="2" charset="0"/>
              <a:ea typeface="Roboto Light" panose="02000000000000000000" pitchFamily="2" charset="0"/>
              <a:cs typeface="Arial" panose="020B0604020202020204" pitchFamily="34" charset="0"/>
            </a:endParaRPr>
          </a:p>
          <a:p>
            <a:pPr lvl="1" eaLnBrk="0" fontAlgn="base" hangingPunct="0">
              <a:spcBef>
                <a:spcPct val="0"/>
              </a:spcBef>
              <a:defRPr/>
            </a:pPr>
            <a:endParaRPr lang="en-US" altLang="en-US" sz="1100">
              <a:solidFill>
                <a:srgbClr val="0C2074"/>
              </a:solidFill>
              <a:highlight>
                <a:srgbClr val="FFFFFF"/>
              </a:highlight>
              <a:latin typeface="Roboto Light" panose="02000000000000000000" pitchFamily="2" charset="0"/>
              <a:ea typeface="Roboto Light" panose="02000000000000000000" pitchFamily="2" charset="0"/>
              <a:cs typeface="Arial" panose="020B0604020202020204" pitchFamily="34" charset="0"/>
            </a:endParaRPr>
          </a:p>
          <a:p>
            <a:pPr marL="0" lvl="1" eaLnBrk="0" fontAlgn="base" hangingPunct="0">
              <a:spcBef>
                <a:spcPct val="0"/>
              </a:spcBef>
              <a:defRPr/>
            </a:pPr>
            <a:endParaRPr lang="en-US" altLang="en-US" sz="1100" b="1">
              <a:solidFill>
                <a:srgbClr val="0C2074"/>
              </a:solidFill>
              <a:highlight>
                <a:srgbClr val="FFFFFF"/>
              </a:highlight>
              <a:latin typeface="Roboto Light" panose="02000000000000000000" pitchFamily="2" charset="0"/>
              <a:ea typeface="Roboto Light" panose="02000000000000000000" pitchFamily="2" charset="0"/>
              <a:cs typeface="Arial" panose="020B0604020202020204" pitchFamily="34" charset="0"/>
            </a:endParaRPr>
          </a:p>
        </p:txBody>
      </p:sp>
      <p:sp>
        <p:nvSpPr>
          <p:cNvPr id="6" name="TextBox 5">
            <a:extLst>
              <a:ext uri="{FF2B5EF4-FFF2-40B4-BE49-F238E27FC236}">
                <a16:creationId xmlns:a16="http://schemas.microsoft.com/office/drawing/2014/main" id="{F424AF8A-6A82-0D7B-92AA-A25E66926148}"/>
              </a:ext>
            </a:extLst>
          </p:cNvPr>
          <p:cNvSpPr txBox="1"/>
          <p:nvPr/>
        </p:nvSpPr>
        <p:spPr>
          <a:xfrm>
            <a:off x="6587736" y="1391939"/>
            <a:ext cx="2390704" cy="1338828"/>
          </a:xfrm>
          <a:prstGeom prst="rect">
            <a:avLst/>
          </a:prstGeom>
          <a:noFill/>
          <a:ln>
            <a:noFill/>
          </a:ln>
        </p:spPr>
        <p:txBody>
          <a:bodyPr wrap="square" lIns="91440" tIns="45720" rIns="91440" bIns="45720" rtlCol="0" anchor="t">
            <a:spAutoFit/>
          </a:bodyPr>
          <a:lstStyle>
            <a:defPPr>
              <a:defRPr lang="en-US"/>
            </a:defPPr>
            <a:lvl1pPr algn="ctr">
              <a:defRPr sz="900">
                <a:solidFill>
                  <a:schemeClr val="tx2">
                    <a:lumMod val="75000"/>
                  </a:schemeClr>
                </a:solidFill>
                <a:latin typeface="+mj-lt"/>
                <a:ea typeface="Calibri" charset="0"/>
                <a:cs typeface="Calibri" charset="0"/>
              </a:defRPr>
            </a:lvl1pPr>
          </a:lstStyle>
          <a:p>
            <a:pPr marL="171450" indent="-171450" algn="l">
              <a:buFont typeface="Arial" panose="020B0604020202020204" pitchFamily="34" charset="0"/>
              <a:buChar char="•"/>
              <a:defRPr/>
            </a:pPr>
            <a:r>
              <a:rPr lang="en-US" kern="0">
                <a:solidFill>
                  <a:schemeClr val="bg1">
                    <a:lumMod val="50000"/>
                  </a:schemeClr>
                </a:solidFill>
                <a:latin typeface="U.S. Bank Circular"/>
                <a:cs typeface="U.S. Bank Circular"/>
              </a:rPr>
              <a:t>Business line specific requests</a:t>
            </a:r>
            <a:endParaRPr lang="en-US">
              <a:solidFill>
                <a:schemeClr val="bg1">
                  <a:lumMod val="50000"/>
                </a:schemeClr>
              </a:solidFill>
            </a:endParaRPr>
          </a:p>
          <a:p>
            <a:pPr marL="171450" indent="-171450" algn="l">
              <a:buFont typeface="Arial" panose="020B0604020202020204" pitchFamily="34" charset="0"/>
              <a:buChar char="•"/>
              <a:defRPr/>
            </a:pPr>
            <a:r>
              <a:rPr lang="en-US" kern="0">
                <a:solidFill>
                  <a:schemeClr val="bg1">
                    <a:lumMod val="50000"/>
                  </a:schemeClr>
                </a:solidFill>
                <a:latin typeface="U.S. Bank Circular"/>
                <a:ea typeface="Calibri"/>
                <a:cs typeface="U.S. Bank Circular"/>
              </a:rPr>
              <a:t>Introduce Camunda as open source workflow engine</a:t>
            </a:r>
            <a:endParaRPr lang="en-US" kern="0">
              <a:solidFill>
                <a:schemeClr val="bg1">
                  <a:lumMod val="50000"/>
                </a:schemeClr>
              </a:solidFill>
              <a:latin typeface="U.S. Bank Circular" panose="020B0504010101010104" pitchFamily="34" charset="0"/>
              <a:ea typeface="Calibri"/>
              <a:cs typeface="U.S. Bank Circular" panose="020B0504010101010104" pitchFamily="34" charset="0"/>
            </a:endParaRPr>
          </a:p>
          <a:p>
            <a:pPr marL="171450" indent="-171450" algn="l">
              <a:buFont typeface="Arial" panose="020B0604020202020204" pitchFamily="34" charset="0"/>
              <a:buChar char="•"/>
              <a:defRPr/>
            </a:pPr>
            <a:r>
              <a:rPr lang="en-US" kern="0">
                <a:solidFill>
                  <a:schemeClr val="bg1">
                    <a:lumMod val="50000"/>
                  </a:schemeClr>
                </a:solidFill>
                <a:latin typeface="U.S. Bank Circular"/>
                <a:cs typeface="U.S. Bank Circular"/>
              </a:rPr>
              <a:t>Use BAW headless as workflow engine</a:t>
            </a: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Arial" panose="020B0604020202020204" pitchFamily="34" charset="0"/>
              <a:buChar char="•"/>
              <a:defRPr/>
            </a:pPr>
            <a:r>
              <a:rPr lang="en-US" kern="0">
                <a:solidFill>
                  <a:schemeClr val="bg1">
                    <a:lumMod val="50000"/>
                  </a:schemeClr>
                </a:solidFill>
                <a:latin typeface="U.S. Bank Circular"/>
                <a:cs typeface="U.S. Bank Circular"/>
              </a:rPr>
              <a:t>Create reusable templates for KYC </a:t>
            </a: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Arial" panose="020B0604020202020204" pitchFamily="34" charset="0"/>
              <a:buChar char="•"/>
              <a:defRPr/>
            </a:pPr>
            <a:r>
              <a:rPr lang="en-US" kern="0">
                <a:solidFill>
                  <a:schemeClr val="bg1">
                    <a:lumMod val="50000"/>
                  </a:schemeClr>
                </a:solidFill>
                <a:latin typeface="U.S. Bank Circular"/>
                <a:cs typeface="U.S. Bank Circular"/>
              </a:rPr>
              <a:t>Expand Smart forms capabilities</a:t>
            </a: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algn="l">
              <a:defRPr/>
            </a:pPr>
            <a:endParaRPr lang="en-US">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Wingdings" panose="05000000000000000000" pitchFamily="2" charset="2"/>
              <a:buChar char="ü"/>
              <a:defRPr/>
            </a:pPr>
            <a:endParaRPr lang="en-US" kern="0">
              <a:solidFill>
                <a:schemeClr val="bg1">
                  <a:lumMod val="50000"/>
                </a:schemeClr>
              </a:solidFill>
              <a:latin typeface="U.S. Bank Circular" panose="020B0504010101010104" pitchFamily="34" charset="0"/>
              <a:cs typeface="U.S. Bank Circular" panose="020B0504010101010104" pitchFamily="34" charset="0"/>
            </a:endParaRPr>
          </a:p>
          <a:p>
            <a:pPr marL="171450" indent="-171450" algn="l">
              <a:buFont typeface="Wingdings" panose="05000000000000000000" pitchFamily="2" charset="2"/>
              <a:buChar char="ü"/>
              <a:defRPr/>
            </a:pPr>
            <a:endParaRPr lang="en-US" kern="0">
              <a:solidFill>
                <a:schemeClr val="bg1">
                  <a:lumMod val="50000"/>
                </a:schemeClr>
              </a:solidFill>
              <a:latin typeface="Roboto Light" panose="02000000000000000000"/>
              <a:cs typeface="Calibri"/>
            </a:endParaRPr>
          </a:p>
        </p:txBody>
      </p:sp>
    </p:spTree>
    <p:extLst>
      <p:ext uri="{BB962C8B-B14F-4D97-AF65-F5344CB8AC3E}">
        <p14:creationId xmlns:p14="http://schemas.microsoft.com/office/powerpoint/2010/main" val="3417084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CF9E-26C6-42CA-F20B-C69BA742D029}"/>
              </a:ext>
            </a:extLst>
          </p:cNvPr>
          <p:cNvSpPr>
            <a:spLocks noGrp="1"/>
          </p:cNvSpPr>
          <p:nvPr>
            <p:ph type="title"/>
          </p:nvPr>
        </p:nvSpPr>
        <p:spPr/>
        <p:txBody>
          <a:bodyPr/>
          <a:lstStyle/>
          <a:p>
            <a:r>
              <a:rPr lang="en-US"/>
              <a:t>Appendix -  OLD version do not USE</a:t>
            </a:r>
          </a:p>
        </p:txBody>
      </p:sp>
    </p:spTree>
    <p:extLst>
      <p:ext uri="{BB962C8B-B14F-4D97-AF65-F5344CB8AC3E}">
        <p14:creationId xmlns:p14="http://schemas.microsoft.com/office/powerpoint/2010/main" val="3990043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1192-E0E9-EFFC-0866-7E42D7190E5A}"/>
              </a:ext>
            </a:extLst>
          </p:cNvPr>
          <p:cNvSpPr>
            <a:spLocks noGrp="1"/>
          </p:cNvSpPr>
          <p:nvPr>
            <p:ph type="title"/>
          </p:nvPr>
        </p:nvSpPr>
        <p:spPr>
          <a:xfrm>
            <a:off x="75823" y="114795"/>
            <a:ext cx="10972800" cy="539496"/>
          </a:xfrm>
        </p:spPr>
        <p:txBody>
          <a:bodyPr/>
          <a:lstStyle/>
          <a:p>
            <a:r>
              <a:rPr lang="en-US"/>
              <a:t>CORE MVP Roadmap</a:t>
            </a:r>
          </a:p>
        </p:txBody>
      </p:sp>
      <p:sp>
        <p:nvSpPr>
          <p:cNvPr id="3" name="Rectangle: Rounded Corners 2">
            <a:extLst>
              <a:ext uri="{FF2B5EF4-FFF2-40B4-BE49-F238E27FC236}">
                <a16:creationId xmlns:a16="http://schemas.microsoft.com/office/drawing/2014/main" id="{7FBFC602-6E3A-8752-9DDA-3B2FB8320EC4}"/>
              </a:ext>
            </a:extLst>
          </p:cNvPr>
          <p:cNvSpPr/>
          <p:nvPr/>
        </p:nvSpPr>
        <p:spPr>
          <a:xfrm>
            <a:off x="120147" y="758605"/>
            <a:ext cx="1766133" cy="264508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Employee Dashboard</a:t>
            </a:r>
          </a:p>
          <a:p>
            <a:pPr algn="ctr"/>
            <a:endParaRPr lang="en-US" sz="1000" b="1">
              <a:solidFill>
                <a:schemeClr val="tx1"/>
              </a:solidFill>
            </a:endParaRPr>
          </a:p>
          <a:p>
            <a:pPr marL="171450" indent="-171450" algn="ctr">
              <a:buFont typeface="Wingdings" panose="05000000000000000000" pitchFamily="2" charset="2"/>
              <a:buChar char="ü"/>
            </a:pPr>
            <a:r>
              <a:rPr lang="en-US" sz="900">
                <a:solidFill>
                  <a:schemeClr val="tx1"/>
                </a:solidFill>
              </a:rPr>
              <a:t>Roles</a:t>
            </a:r>
          </a:p>
          <a:p>
            <a:pPr marL="171450" indent="-171450" algn="ctr">
              <a:buFont typeface="Wingdings" panose="05000000000000000000" pitchFamily="2" charset="2"/>
              <a:buChar char="ü"/>
            </a:pPr>
            <a:r>
              <a:rPr lang="en-US" sz="900">
                <a:solidFill>
                  <a:schemeClr val="tx1"/>
                </a:solidFill>
              </a:rPr>
              <a:t>Sales, FO, MO, BO </a:t>
            </a:r>
          </a:p>
          <a:p>
            <a:pPr marL="171450" indent="-171450" algn="ctr">
              <a:buFont typeface="Wingdings" panose="05000000000000000000" pitchFamily="2" charset="2"/>
              <a:buChar char="ü"/>
            </a:pPr>
            <a:r>
              <a:rPr lang="en-US" sz="900">
                <a:solidFill>
                  <a:schemeClr val="tx1"/>
                </a:solidFill>
              </a:rPr>
              <a:t>Data Filtering</a:t>
            </a:r>
          </a:p>
          <a:p>
            <a:pPr marL="171450" indent="-171450" algn="ctr">
              <a:buFont typeface="Wingdings" panose="05000000000000000000" pitchFamily="2" charset="2"/>
              <a:buChar char="ü"/>
            </a:pPr>
            <a:r>
              <a:rPr lang="en-US" sz="900">
                <a:solidFill>
                  <a:schemeClr val="tx1"/>
                </a:solidFill>
              </a:rPr>
              <a:t>Standard View by Role</a:t>
            </a:r>
          </a:p>
          <a:p>
            <a:pPr marL="171450" indent="-171450" algn="ctr">
              <a:buFont typeface="Wingdings" panose="05000000000000000000" pitchFamily="2" charset="2"/>
              <a:buChar char="ü"/>
            </a:pPr>
            <a:r>
              <a:rPr lang="en-US" sz="900">
                <a:solidFill>
                  <a:schemeClr val="tx1"/>
                </a:solidFill>
              </a:rPr>
              <a:t>Milestone View</a:t>
            </a:r>
          </a:p>
          <a:p>
            <a:pPr algn="ctr"/>
            <a:r>
              <a:rPr lang="en-US" sz="900">
                <a:solidFill>
                  <a:schemeClr val="tx1"/>
                </a:solidFill>
              </a:rPr>
              <a:t>Tasks</a:t>
            </a:r>
          </a:p>
          <a:p>
            <a:pPr marL="171450" indent="-171450" algn="ctr">
              <a:buFont typeface="Wingdings" panose="05000000000000000000" pitchFamily="2" charset="2"/>
              <a:buChar char="ü"/>
            </a:pPr>
            <a:r>
              <a:rPr lang="en-US" sz="900">
                <a:solidFill>
                  <a:schemeClr val="tx1"/>
                </a:solidFill>
              </a:rPr>
              <a:t>Common all BL</a:t>
            </a:r>
          </a:p>
          <a:p>
            <a:pPr marL="171450" indent="-171450" algn="ctr">
              <a:buFont typeface="Wingdings" panose="05000000000000000000" pitchFamily="2" charset="2"/>
              <a:buChar char="v"/>
            </a:pPr>
            <a:r>
              <a:rPr lang="en-US" sz="900">
                <a:solidFill>
                  <a:schemeClr val="tx1"/>
                </a:solidFill>
              </a:rPr>
              <a:t>Common Roles</a:t>
            </a:r>
          </a:p>
          <a:p>
            <a:pPr marL="171450" indent="-171450" algn="ctr">
              <a:buFont typeface="Wingdings" panose="05000000000000000000" pitchFamily="2" charset="2"/>
              <a:buChar char="ü"/>
            </a:pPr>
            <a:r>
              <a:rPr lang="en-US" sz="900">
                <a:solidFill>
                  <a:schemeClr val="tx1"/>
                </a:solidFill>
              </a:rPr>
              <a:t>Common Objects</a:t>
            </a:r>
          </a:p>
          <a:p>
            <a:pPr marL="171450" indent="-171450" algn="ctr">
              <a:buFont typeface="Wingdings" panose="05000000000000000000" pitchFamily="2" charset="2"/>
              <a:buChar char="q"/>
            </a:pPr>
            <a:r>
              <a:rPr lang="en-US" sz="900">
                <a:solidFill>
                  <a:schemeClr val="tx1"/>
                </a:solidFill>
              </a:rPr>
              <a:t>Configure by PM by Roles</a:t>
            </a:r>
          </a:p>
          <a:p>
            <a:pPr marL="171450" indent="-171450" algn="ctr">
              <a:buFont typeface="Wingdings" panose="05000000000000000000" pitchFamily="2" charset="2"/>
              <a:buChar char="ü"/>
            </a:pPr>
            <a:r>
              <a:rPr lang="en-US" sz="900">
                <a:solidFill>
                  <a:schemeClr val="tx1"/>
                </a:solidFill>
              </a:rPr>
              <a:t>Common Api’s</a:t>
            </a:r>
          </a:p>
          <a:p>
            <a:pPr algn="ctr"/>
            <a:endParaRPr lang="en-US" sz="900">
              <a:solidFill>
                <a:schemeClr val="tx1"/>
              </a:solidFill>
            </a:endParaRPr>
          </a:p>
          <a:p>
            <a:pPr algn="ctr"/>
            <a:endParaRPr lang="en-US" sz="1000"/>
          </a:p>
        </p:txBody>
      </p:sp>
      <p:sp>
        <p:nvSpPr>
          <p:cNvPr id="5" name="Rectangle: Rounded Corners 4">
            <a:extLst>
              <a:ext uri="{FF2B5EF4-FFF2-40B4-BE49-F238E27FC236}">
                <a16:creationId xmlns:a16="http://schemas.microsoft.com/office/drawing/2014/main" id="{683D05E0-778C-8CAE-6FBC-3F6FC060C1D0}"/>
              </a:ext>
            </a:extLst>
          </p:cNvPr>
          <p:cNvSpPr/>
          <p:nvPr/>
        </p:nvSpPr>
        <p:spPr>
          <a:xfrm>
            <a:off x="1937320" y="781589"/>
            <a:ext cx="1635963" cy="264508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endParaRPr>
          </a:p>
          <a:p>
            <a:pPr algn="ctr"/>
            <a:r>
              <a:rPr lang="en-US" sz="1000" b="1">
                <a:solidFill>
                  <a:schemeClr val="tx1"/>
                </a:solidFill>
              </a:rPr>
              <a:t>Event Details</a:t>
            </a:r>
          </a:p>
          <a:p>
            <a:pPr algn="ctr"/>
            <a:endParaRPr lang="en-US" sz="1000" b="1">
              <a:solidFill>
                <a:schemeClr val="tx1"/>
              </a:solidFill>
            </a:endParaRPr>
          </a:p>
          <a:p>
            <a:pPr marL="171450" indent="-171450" algn="ctr">
              <a:buFont typeface="Wingdings" panose="05000000000000000000" pitchFamily="2" charset="2"/>
              <a:buChar char="ü"/>
            </a:pPr>
            <a:r>
              <a:rPr lang="en-US" sz="900">
                <a:solidFill>
                  <a:schemeClr val="tx1"/>
                </a:solidFill>
              </a:rPr>
              <a:t>Static list of tabs</a:t>
            </a:r>
          </a:p>
          <a:p>
            <a:pPr marL="171450" indent="-171450" algn="ctr">
              <a:buFont typeface="Wingdings" panose="05000000000000000000" pitchFamily="2" charset="2"/>
              <a:buChar char="ü"/>
            </a:pPr>
            <a:r>
              <a:rPr lang="en-US" sz="900">
                <a:solidFill>
                  <a:schemeClr val="tx1"/>
                </a:solidFill>
              </a:rPr>
              <a:t>Details</a:t>
            </a:r>
          </a:p>
          <a:p>
            <a:pPr marL="171450" indent="-171450" algn="ctr">
              <a:buFont typeface="Wingdings" panose="05000000000000000000" pitchFamily="2" charset="2"/>
              <a:buChar char="ü"/>
            </a:pPr>
            <a:r>
              <a:rPr lang="en-US" sz="900">
                <a:solidFill>
                  <a:schemeClr val="tx1"/>
                </a:solidFill>
              </a:rPr>
              <a:t>Tasks</a:t>
            </a:r>
          </a:p>
          <a:p>
            <a:pPr marL="171450" indent="-171450" algn="ctr">
              <a:buFont typeface="Wingdings" panose="05000000000000000000" pitchFamily="2" charset="2"/>
              <a:buChar char="ü"/>
            </a:pPr>
            <a:r>
              <a:rPr lang="en-US" sz="900">
                <a:solidFill>
                  <a:schemeClr val="tx1"/>
                </a:solidFill>
              </a:rPr>
              <a:t>Documents</a:t>
            </a:r>
          </a:p>
          <a:p>
            <a:pPr marL="171450" indent="-171450" algn="ctr">
              <a:buFont typeface="Wingdings" panose="05000000000000000000" pitchFamily="2" charset="2"/>
              <a:buChar char="ü"/>
            </a:pPr>
            <a:r>
              <a:rPr lang="en-US" sz="900">
                <a:solidFill>
                  <a:schemeClr val="tx1"/>
                </a:solidFill>
              </a:rPr>
              <a:t>Client Connect Access</a:t>
            </a:r>
          </a:p>
          <a:p>
            <a:pPr marL="171450" indent="-171450" algn="ctr">
              <a:buFont typeface="Wingdings" panose="05000000000000000000" pitchFamily="2" charset="2"/>
              <a:buChar char="ü"/>
            </a:pPr>
            <a:r>
              <a:rPr lang="en-US" sz="900">
                <a:solidFill>
                  <a:schemeClr val="tx1"/>
                </a:solidFill>
              </a:rPr>
              <a:t>History</a:t>
            </a:r>
          </a:p>
          <a:p>
            <a:pPr marL="171450" indent="-171450" algn="ctr">
              <a:buFont typeface="Wingdings" panose="05000000000000000000" pitchFamily="2" charset="2"/>
              <a:buChar char="q"/>
            </a:pPr>
            <a:r>
              <a:rPr lang="en-US" sz="900">
                <a:solidFill>
                  <a:schemeClr val="tx1"/>
                </a:solidFill>
              </a:rPr>
              <a:t>Dynamic BL defined tabs</a:t>
            </a:r>
          </a:p>
          <a:p>
            <a:pPr marL="171450" indent="-171450" algn="ctr">
              <a:buFont typeface="Wingdings" panose="05000000000000000000" pitchFamily="2" charset="2"/>
              <a:buChar char="q"/>
            </a:pPr>
            <a:r>
              <a:rPr lang="en-US" sz="900">
                <a:solidFill>
                  <a:schemeClr val="tx1"/>
                </a:solidFill>
              </a:rPr>
              <a:t>Configurable by PM by user</a:t>
            </a:r>
          </a:p>
          <a:p>
            <a:pPr marL="171450" indent="-171450" algn="ctr">
              <a:buFont typeface="Wingdings" panose="05000000000000000000" pitchFamily="2" charset="2"/>
              <a:buChar char="q"/>
            </a:pPr>
            <a:r>
              <a:rPr lang="en-US" sz="900">
                <a:solidFill>
                  <a:schemeClr val="tx1"/>
                </a:solidFill>
              </a:rPr>
              <a:t>Configurable by PM by role</a:t>
            </a:r>
          </a:p>
          <a:p>
            <a:pPr algn="ctr"/>
            <a:endParaRPr lang="en-US" sz="900">
              <a:solidFill>
                <a:schemeClr val="tx1"/>
              </a:solidFill>
            </a:endParaRPr>
          </a:p>
          <a:p>
            <a:pPr algn="ctr"/>
            <a:endParaRPr lang="en-US" sz="1000" b="1">
              <a:solidFill>
                <a:schemeClr val="tx1"/>
              </a:solidFill>
            </a:endParaRPr>
          </a:p>
          <a:p>
            <a:pPr algn="ctr"/>
            <a:endParaRPr lang="en-US" sz="1000" b="1">
              <a:solidFill>
                <a:schemeClr val="tx1"/>
              </a:solidFill>
            </a:endParaRPr>
          </a:p>
        </p:txBody>
      </p:sp>
      <p:sp>
        <p:nvSpPr>
          <p:cNvPr id="6" name="Rectangle: Rounded Corners 5">
            <a:extLst>
              <a:ext uri="{FF2B5EF4-FFF2-40B4-BE49-F238E27FC236}">
                <a16:creationId xmlns:a16="http://schemas.microsoft.com/office/drawing/2014/main" id="{6A3DD3E6-1615-B5D4-C233-52AE9730BEA4}"/>
              </a:ext>
            </a:extLst>
          </p:cNvPr>
          <p:cNvSpPr/>
          <p:nvPr/>
        </p:nvSpPr>
        <p:spPr>
          <a:xfrm>
            <a:off x="3628965" y="768096"/>
            <a:ext cx="1558652" cy="264508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USBNA Customer Dashboard</a:t>
            </a:r>
          </a:p>
          <a:p>
            <a:pPr algn="ctr"/>
            <a:endParaRPr lang="en-US" sz="1000" b="1">
              <a:solidFill>
                <a:schemeClr val="tx1"/>
              </a:solidFill>
            </a:endParaRPr>
          </a:p>
          <a:p>
            <a:pPr marL="171450" indent="-171450" algn="ctr">
              <a:buFont typeface="Wingdings" panose="05000000000000000000" pitchFamily="2" charset="2"/>
              <a:buChar char="ü"/>
            </a:pPr>
            <a:r>
              <a:rPr lang="en-US" sz="900">
                <a:solidFill>
                  <a:schemeClr val="tx1"/>
                </a:solidFill>
              </a:rPr>
              <a:t>Customer OB Events</a:t>
            </a:r>
          </a:p>
          <a:p>
            <a:pPr marL="171450" indent="-171450" algn="ctr">
              <a:buFont typeface="Wingdings" panose="05000000000000000000" pitchFamily="2" charset="2"/>
              <a:buChar char="ü"/>
            </a:pPr>
            <a:r>
              <a:rPr lang="en-US" sz="900">
                <a:solidFill>
                  <a:schemeClr val="tx1"/>
                </a:solidFill>
              </a:rPr>
              <a:t>Milestone tracker</a:t>
            </a:r>
          </a:p>
          <a:p>
            <a:pPr marL="171450" indent="-171450" algn="ctr">
              <a:buFont typeface="Wingdings" panose="05000000000000000000" pitchFamily="2" charset="2"/>
              <a:buChar char="ü"/>
            </a:pPr>
            <a:r>
              <a:rPr lang="en-US" sz="900">
                <a:solidFill>
                  <a:schemeClr val="tx1"/>
                </a:solidFill>
              </a:rPr>
              <a:t>USB Contacts</a:t>
            </a:r>
          </a:p>
          <a:p>
            <a:pPr marL="171450" indent="-171450" algn="ctr">
              <a:buFont typeface="Wingdings" panose="05000000000000000000" pitchFamily="2" charset="2"/>
              <a:buChar char="ü"/>
            </a:pPr>
            <a:r>
              <a:rPr lang="en-US" sz="900">
                <a:solidFill>
                  <a:schemeClr val="tx1"/>
                </a:solidFill>
              </a:rPr>
              <a:t>Task list</a:t>
            </a:r>
          </a:p>
          <a:p>
            <a:pPr marL="171450" indent="-171450" algn="ctr">
              <a:buFont typeface="Wingdings" panose="05000000000000000000" pitchFamily="2" charset="2"/>
              <a:buChar char="ü"/>
            </a:pPr>
            <a:r>
              <a:rPr lang="en-US" sz="900">
                <a:solidFill>
                  <a:schemeClr val="tx1"/>
                </a:solidFill>
              </a:rPr>
              <a:t>Client e-mail</a:t>
            </a:r>
          </a:p>
          <a:p>
            <a:pPr marL="171450" indent="-171450" algn="ctr">
              <a:buFont typeface="Wingdings" panose="05000000000000000000" pitchFamily="2" charset="2"/>
              <a:buChar char="q"/>
            </a:pPr>
            <a:r>
              <a:rPr lang="en-US" sz="900">
                <a:solidFill>
                  <a:schemeClr val="tx1"/>
                </a:solidFill>
              </a:rPr>
              <a:t>Client OTP</a:t>
            </a:r>
          </a:p>
          <a:p>
            <a:pPr marL="171450" indent="-171450" algn="ctr">
              <a:buFont typeface="Wingdings" panose="05000000000000000000" pitchFamily="2" charset="2"/>
              <a:buChar char="ü"/>
            </a:pPr>
            <a:r>
              <a:rPr lang="en-US" sz="900">
                <a:solidFill>
                  <a:schemeClr val="tx1"/>
                </a:solidFill>
              </a:rPr>
              <a:t>Corp Connect</a:t>
            </a:r>
          </a:p>
          <a:p>
            <a:pPr marL="171450" indent="-171450" algn="ctr">
              <a:buFont typeface="Wingdings" panose="05000000000000000000" pitchFamily="2" charset="2"/>
              <a:buChar char="ü"/>
            </a:pPr>
            <a:endParaRPr lang="en-US" sz="900">
              <a:solidFill>
                <a:schemeClr val="tx1"/>
              </a:solidFill>
            </a:endParaRPr>
          </a:p>
          <a:p>
            <a:pPr marL="171450" indent="-171450" algn="ctr">
              <a:buFont typeface="Wingdings" panose="05000000000000000000" pitchFamily="2" charset="2"/>
              <a:buChar char="ü"/>
            </a:pPr>
            <a:endParaRPr lang="en-US" sz="900">
              <a:solidFill>
                <a:schemeClr val="tx1"/>
              </a:solidFill>
            </a:endParaRPr>
          </a:p>
          <a:p>
            <a:pPr algn="ctr"/>
            <a:r>
              <a:rPr lang="en-US" sz="900">
                <a:solidFill>
                  <a:schemeClr val="tx1"/>
                </a:solidFill>
              </a:rPr>
              <a:t> </a:t>
            </a:r>
          </a:p>
          <a:p>
            <a:pPr algn="ctr"/>
            <a:endParaRPr lang="en-US" sz="1000" b="1">
              <a:solidFill>
                <a:schemeClr val="tx1"/>
              </a:solidFill>
            </a:endParaRPr>
          </a:p>
        </p:txBody>
      </p:sp>
      <p:sp>
        <p:nvSpPr>
          <p:cNvPr id="7" name="Rectangle: Rounded Corners 6">
            <a:extLst>
              <a:ext uri="{FF2B5EF4-FFF2-40B4-BE49-F238E27FC236}">
                <a16:creationId xmlns:a16="http://schemas.microsoft.com/office/drawing/2014/main" id="{7E5FBA28-07B2-357F-2A7E-40F3A0D1DF3B}"/>
              </a:ext>
            </a:extLst>
          </p:cNvPr>
          <p:cNvSpPr/>
          <p:nvPr/>
        </p:nvSpPr>
        <p:spPr>
          <a:xfrm>
            <a:off x="5233364" y="791699"/>
            <a:ext cx="1616506" cy="266323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USB Customer</a:t>
            </a:r>
          </a:p>
          <a:p>
            <a:pPr algn="ctr"/>
            <a:r>
              <a:rPr lang="en-US" sz="1000" b="1">
                <a:solidFill>
                  <a:schemeClr val="tx1"/>
                </a:solidFill>
              </a:rPr>
              <a:t>Search/Prefill</a:t>
            </a:r>
          </a:p>
          <a:p>
            <a:pPr algn="ctr"/>
            <a:endParaRPr lang="en-US" sz="1000" b="1">
              <a:solidFill>
                <a:schemeClr val="tx1"/>
              </a:solidFill>
            </a:endParaRPr>
          </a:p>
          <a:p>
            <a:pPr marL="171450" indent="-171450" algn="ctr">
              <a:buFont typeface="Wingdings" panose="05000000000000000000" pitchFamily="2" charset="2"/>
              <a:buChar char="ü"/>
            </a:pPr>
            <a:r>
              <a:rPr lang="en-US" sz="1000">
                <a:solidFill>
                  <a:schemeClr val="tx1"/>
                </a:solidFill>
              </a:rPr>
              <a:t>USB Customer Search- Hogan CIS</a:t>
            </a:r>
          </a:p>
          <a:p>
            <a:pPr marL="171450" indent="-171450" algn="ctr">
              <a:buFont typeface="Wingdings" panose="05000000000000000000" pitchFamily="2" charset="2"/>
              <a:buChar char="ü"/>
            </a:pPr>
            <a:r>
              <a:rPr lang="en-US" sz="1000">
                <a:solidFill>
                  <a:schemeClr val="tx1"/>
                </a:solidFill>
              </a:rPr>
              <a:t>Global search GLIEF</a:t>
            </a:r>
          </a:p>
          <a:p>
            <a:pPr marL="171450" indent="-171450" algn="ctr">
              <a:buFont typeface="Wingdings" panose="05000000000000000000" pitchFamily="2" charset="2"/>
              <a:buChar char="q"/>
            </a:pPr>
            <a:r>
              <a:rPr lang="en-US" sz="1000">
                <a:solidFill>
                  <a:schemeClr val="tx1"/>
                </a:solidFill>
              </a:rPr>
              <a:t>Global Search D&amp;B</a:t>
            </a:r>
          </a:p>
          <a:p>
            <a:pPr marL="171450" indent="-171450" algn="ctr">
              <a:buFont typeface="Wingdings" panose="05000000000000000000" pitchFamily="2" charset="2"/>
              <a:buChar char="q"/>
            </a:pPr>
            <a:r>
              <a:rPr lang="en-US" sz="1000">
                <a:solidFill>
                  <a:schemeClr val="tx1"/>
                </a:solidFill>
              </a:rPr>
              <a:t>Customer data prefill GLEIF</a:t>
            </a:r>
          </a:p>
          <a:p>
            <a:pPr marL="171450" indent="-171450" algn="ctr">
              <a:buFont typeface="Wingdings" panose="05000000000000000000" pitchFamily="2" charset="2"/>
              <a:buChar char="q"/>
            </a:pPr>
            <a:r>
              <a:rPr lang="en-US" sz="1000">
                <a:solidFill>
                  <a:schemeClr val="tx1"/>
                </a:solidFill>
              </a:rPr>
              <a:t>Customer data prefill D&amp;B</a:t>
            </a:r>
          </a:p>
          <a:p>
            <a:pPr marL="171450" indent="-171450" algn="ctr">
              <a:buFont typeface="Wingdings" panose="05000000000000000000" pitchFamily="2" charset="2"/>
              <a:buChar char="v"/>
            </a:pPr>
            <a:r>
              <a:rPr lang="en-US" sz="1000">
                <a:solidFill>
                  <a:schemeClr val="tx1"/>
                </a:solidFill>
              </a:rPr>
              <a:t>Create customer in Hogan</a:t>
            </a:r>
          </a:p>
          <a:p>
            <a:pPr algn="ct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p:txBody>
      </p:sp>
      <p:sp>
        <p:nvSpPr>
          <p:cNvPr id="9" name="Rectangle: Rounded Corners 8">
            <a:extLst>
              <a:ext uri="{FF2B5EF4-FFF2-40B4-BE49-F238E27FC236}">
                <a16:creationId xmlns:a16="http://schemas.microsoft.com/office/drawing/2014/main" id="{CDCD0086-249F-BEB5-E3C0-7D73E10E7DCE}"/>
              </a:ext>
            </a:extLst>
          </p:cNvPr>
          <p:cNvSpPr/>
          <p:nvPr/>
        </p:nvSpPr>
        <p:spPr>
          <a:xfrm>
            <a:off x="6917209" y="768096"/>
            <a:ext cx="1274348" cy="267672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CIP</a:t>
            </a:r>
          </a:p>
          <a:p>
            <a:pPr algn="ctr"/>
            <a:endParaRPr lang="en-US" sz="1000" b="1">
              <a:solidFill>
                <a:schemeClr val="tx1"/>
              </a:solidFill>
            </a:endParaRPr>
          </a:p>
          <a:p>
            <a:pPr marL="171450" indent="-171450" algn="ctr">
              <a:buFont typeface="Wingdings" panose="05000000000000000000" pitchFamily="2" charset="2"/>
              <a:buChar char="ü"/>
            </a:pPr>
            <a:r>
              <a:rPr lang="en-US" sz="1000">
                <a:solidFill>
                  <a:schemeClr val="tx1"/>
                </a:solidFill>
              </a:rPr>
              <a:t>Common User experience</a:t>
            </a:r>
          </a:p>
          <a:p>
            <a:pPr marL="171450" indent="-171450" algn="ctr">
              <a:buFont typeface="Wingdings" panose="05000000000000000000" pitchFamily="2" charset="2"/>
              <a:buChar char="ü"/>
            </a:pPr>
            <a:r>
              <a:rPr lang="en-US" sz="1000">
                <a:solidFill>
                  <a:schemeClr val="tx1"/>
                </a:solidFill>
              </a:rPr>
              <a:t>Green scenario</a:t>
            </a:r>
          </a:p>
          <a:p>
            <a:pPr marL="171450" indent="-171450" algn="ctr">
              <a:buFont typeface="Wingdings" panose="05000000000000000000" pitchFamily="2" charset="2"/>
              <a:buChar char="ü"/>
            </a:pPr>
            <a:r>
              <a:rPr lang="en-US" sz="1000">
                <a:solidFill>
                  <a:schemeClr val="tx1"/>
                </a:solidFill>
              </a:rPr>
              <a:t>Amber </a:t>
            </a:r>
            <a:r>
              <a:rPr lang="en-US" sz="1000" err="1">
                <a:solidFill>
                  <a:schemeClr val="tx1"/>
                </a:solidFill>
              </a:rPr>
              <a:t>Mgmt</a:t>
            </a:r>
            <a:endParaRPr lang="en-US" sz="1000">
              <a:solidFill>
                <a:schemeClr val="tx1"/>
              </a:solidFill>
            </a:endParaRPr>
          </a:p>
          <a:p>
            <a:pPr marL="171450" indent="-171450" algn="ctr">
              <a:buFont typeface="Wingdings" panose="05000000000000000000" pitchFamily="2" charset="2"/>
              <a:buChar char="v"/>
            </a:pPr>
            <a:r>
              <a:rPr lang="en-US" sz="1000">
                <a:solidFill>
                  <a:schemeClr val="tx1"/>
                </a:solidFill>
              </a:rPr>
              <a:t>CIP Widget</a:t>
            </a:r>
          </a:p>
          <a:p>
            <a:pPr marL="171450" indent="-171450" algn="ctr">
              <a:buFont typeface="Wingdings" panose="05000000000000000000" pitchFamily="2" charset="2"/>
              <a:buChar char="ü"/>
            </a:pP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a:p>
            <a:pPr marL="171450" indent="-171450" algn="ctr">
              <a:buFont typeface="Wingdings" panose="05000000000000000000" pitchFamily="2" charset="2"/>
              <a:buChar char="ü"/>
            </a:pPr>
            <a:endParaRPr lang="en-US" sz="1000">
              <a:solidFill>
                <a:schemeClr val="tx1"/>
              </a:solidFill>
            </a:endParaRPr>
          </a:p>
          <a:p>
            <a:pPr algn="ctr"/>
            <a:endParaRPr lang="en-US" sz="1000">
              <a:solidFill>
                <a:schemeClr val="tx1"/>
              </a:solidFill>
            </a:endParaRPr>
          </a:p>
        </p:txBody>
      </p:sp>
      <p:sp>
        <p:nvSpPr>
          <p:cNvPr id="10" name="Rectangle: Rounded Corners 9">
            <a:extLst>
              <a:ext uri="{FF2B5EF4-FFF2-40B4-BE49-F238E27FC236}">
                <a16:creationId xmlns:a16="http://schemas.microsoft.com/office/drawing/2014/main" id="{7DEC35C5-1FD8-7D7B-4F45-6053359F8750}"/>
              </a:ext>
            </a:extLst>
          </p:cNvPr>
          <p:cNvSpPr/>
          <p:nvPr/>
        </p:nvSpPr>
        <p:spPr>
          <a:xfrm>
            <a:off x="8249511" y="778206"/>
            <a:ext cx="1616506" cy="267672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KYC</a:t>
            </a:r>
          </a:p>
          <a:p>
            <a:pPr algn="ctr"/>
            <a:endParaRPr lang="en-US" sz="1000" b="1">
              <a:solidFill>
                <a:schemeClr val="tx1"/>
              </a:solidFill>
            </a:endParaRPr>
          </a:p>
          <a:p>
            <a:pPr marL="171450" indent="-171450" algn="ctr">
              <a:buFont typeface="Wingdings" panose="05000000000000000000" pitchFamily="2" charset="2"/>
              <a:buChar char="ü"/>
            </a:pPr>
            <a:r>
              <a:rPr lang="en-US" sz="1000">
                <a:solidFill>
                  <a:schemeClr val="tx1"/>
                </a:solidFill>
              </a:rPr>
              <a:t>BL User Experience</a:t>
            </a:r>
          </a:p>
          <a:p>
            <a:pPr marL="171450" indent="-171450" algn="ctr">
              <a:buFont typeface="Wingdings" panose="05000000000000000000" pitchFamily="2" charset="2"/>
              <a:buChar char="ü"/>
            </a:pPr>
            <a:r>
              <a:rPr lang="en-US" sz="1000">
                <a:solidFill>
                  <a:schemeClr val="tx1"/>
                </a:solidFill>
              </a:rPr>
              <a:t>Search/Get KYC</a:t>
            </a:r>
          </a:p>
          <a:p>
            <a:pPr marL="171450" indent="-171450" algn="ctr">
              <a:buFont typeface="Wingdings" panose="05000000000000000000" pitchFamily="2" charset="2"/>
              <a:buChar char="ü"/>
            </a:pPr>
            <a:r>
              <a:rPr lang="en-US" sz="1000">
                <a:solidFill>
                  <a:schemeClr val="tx1"/>
                </a:solidFill>
              </a:rPr>
              <a:t>Update KYC – API</a:t>
            </a:r>
          </a:p>
          <a:p>
            <a:pPr marL="171450" indent="-171450" algn="ctr">
              <a:buFont typeface="Wingdings" panose="05000000000000000000" pitchFamily="2" charset="2"/>
              <a:buChar char="v"/>
            </a:pPr>
            <a:r>
              <a:rPr lang="en-US" sz="1000">
                <a:solidFill>
                  <a:schemeClr val="tx1"/>
                </a:solidFill>
              </a:rPr>
              <a:t>Update ad Create Corp KYC</a:t>
            </a:r>
          </a:p>
          <a:p>
            <a:pPr marL="171450" indent="-171450" algn="ctr">
              <a:buFont typeface="Wingdings" panose="05000000000000000000" pitchFamily="2" charset="2"/>
              <a:buChar char="v"/>
            </a:pPr>
            <a:r>
              <a:rPr lang="en-US" sz="1000">
                <a:solidFill>
                  <a:schemeClr val="tx1"/>
                </a:solidFill>
              </a:rPr>
              <a:t>Integrate KYC Policy API</a:t>
            </a:r>
          </a:p>
          <a:p>
            <a:pPr marL="171450" indent="-171450" algn="ctr">
              <a:buFont typeface="Wingdings" panose="05000000000000000000" pitchFamily="2" charset="2"/>
              <a:buChar char="q"/>
            </a:pPr>
            <a:r>
              <a:rPr lang="en-US" sz="1000">
                <a:solidFill>
                  <a:schemeClr val="tx1"/>
                </a:solidFill>
              </a:rPr>
              <a:t>Document collection based on Policy</a:t>
            </a:r>
          </a:p>
          <a:p>
            <a:pPr marL="171450" indent="-171450" algn="ctr">
              <a:buFont typeface="Wingdings" panose="05000000000000000000" pitchFamily="2" charset="2"/>
              <a:buChar char="v"/>
            </a:pPr>
            <a:r>
              <a:rPr lang="en-US" sz="1000">
                <a:solidFill>
                  <a:schemeClr val="tx1"/>
                </a:solidFill>
              </a:rPr>
              <a:t>KYC Widget</a:t>
            </a:r>
          </a:p>
          <a:p>
            <a:pPr algn="ctr"/>
            <a:endParaRPr lang="en-US" sz="1000">
              <a:solidFill>
                <a:schemeClr val="tx1"/>
              </a:solidFill>
            </a:endParaRPr>
          </a:p>
          <a:p>
            <a:pPr algn="ctr"/>
            <a:endParaRPr lang="en-US" sz="1000">
              <a:solidFill>
                <a:schemeClr val="tx1"/>
              </a:solidFill>
            </a:endParaRPr>
          </a:p>
        </p:txBody>
      </p:sp>
      <p:sp>
        <p:nvSpPr>
          <p:cNvPr id="11" name="Rectangle: Rounded Corners 10">
            <a:extLst>
              <a:ext uri="{FF2B5EF4-FFF2-40B4-BE49-F238E27FC236}">
                <a16:creationId xmlns:a16="http://schemas.microsoft.com/office/drawing/2014/main" id="{CA32A808-0436-6383-3F3C-8C04143F29C4}"/>
              </a:ext>
            </a:extLst>
          </p:cNvPr>
          <p:cNvSpPr/>
          <p:nvPr/>
        </p:nvSpPr>
        <p:spPr>
          <a:xfrm>
            <a:off x="9917615" y="786402"/>
            <a:ext cx="1149023" cy="2691217"/>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Corp Connect</a:t>
            </a:r>
          </a:p>
          <a:p>
            <a:pPr algn="ctr"/>
            <a:endParaRPr lang="en-US" sz="1000" b="1">
              <a:solidFill>
                <a:schemeClr val="tx1"/>
              </a:solidFill>
            </a:endParaRPr>
          </a:p>
          <a:p>
            <a:pPr marL="171450" indent="-171450" algn="ctr">
              <a:buFont typeface="Wingdings" panose="05000000000000000000" pitchFamily="2" charset="2"/>
              <a:buChar char="ü"/>
            </a:pPr>
            <a:r>
              <a:rPr lang="en-US" sz="1000">
                <a:solidFill>
                  <a:schemeClr val="tx1"/>
                </a:solidFill>
              </a:rPr>
              <a:t>USB Brand</a:t>
            </a:r>
          </a:p>
          <a:p>
            <a:pPr marL="171450" indent="-171450" algn="ctr">
              <a:buFont typeface="Wingdings" panose="05000000000000000000" pitchFamily="2" charset="2"/>
              <a:buChar char="ü"/>
            </a:pPr>
            <a:r>
              <a:rPr lang="en-US" sz="1000">
                <a:solidFill>
                  <a:schemeClr val="tx1"/>
                </a:solidFill>
              </a:rPr>
              <a:t>USB Acct List</a:t>
            </a:r>
          </a:p>
          <a:p>
            <a:pPr marL="171450" indent="-171450" algn="ctr">
              <a:buFont typeface="Wingdings" panose="05000000000000000000" pitchFamily="2" charset="2"/>
              <a:buChar char="q"/>
            </a:pPr>
            <a:r>
              <a:rPr lang="en-US" sz="1000">
                <a:solidFill>
                  <a:schemeClr val="tx1"/>
                </a:solidFill>
              </a:rPr>
              <a:t>OTP</a:t>
            </a:r>
          </a:p>
          <a:p>
            <a:pPr marL="171450" indent="-171450" algn="ctr">
              <a:buFont typeface="Wingdings" panose="05000000000000000000" pitchFamily="2" charset="2"/>
              <a:buChar char="ü"/>
            </a:pPr>
            <a:r>
              <a:rPr lang="en-US" sz="1000">
                <a:solidFill>
                  <a:schemeClr val="tx1"/>
                </a:solidFill>
              </a:rPr>
              <a:t>Onboarding Dashboard</a:t>
            </a: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a:p>
            <a:pPr algn="ctr"/>
            <a:endParaRPr lang="en-US" sz="1000" b="1">
              <a:solidFill>
                <a:schemeClr val="tx1"/>
              </a:solidFill>
            </a:endParaRPr>
          </a:p>
        </p:txBody>
      </p:sp>
      <p:sp>
        <p:nvSpPr>
          <p:cNvPr id="12" name="Rectangle: Rounded Corners 11">
            <a:extLst>
              <a:ext uri="{FF2B5EF4-FFF2-40B4-BE49-F238E27FC236}">
                <a16:creationId xmlns:a16="http://schemas.microsoft.com/office/drawing/2014/main" id="{C41DFC02-DD6B-BCB9-04A9-8A01457F179B}"/>
              </a:ext>
            </a:extLst>
          </p:cNvPr>
          <p:cNvSpPr/>
          <p:nvPr/>
        </p:nvSpPr>
        <p:spPr>
          <a:xfrm>
            <a:off x="84946" y="3429000"/>
            <a:ext cx="1766133"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MC, DPG/FX</a:t>
            </a:r>
          </a:p>
          <a:p>
            <a:pPr algn="ctr"/>
            <a:r>
              <a:rPr lang="en-US" sz="1000">
                <a:solidFill>
                  <a:schemeClr val="tx1"/>
                </a:solidFill>
              </a:rPr>
              <a:t>All new journeys – auto</a:t>
            </a:r>
          </a:p>
          <a:p>
            <a:pPr algn="ctr"/>
            <a:r>
              <a:rPr lang="en-US" sz="1000">
                <a:solidFill>
                  <a:schemeClr val="tx1"/>
                </a:solidFill>
              </a:rPr>
              <a:t>Create 1</a:t>
            </a:r>
            <a:r>
              <a:rPr lang="en-US" sz="1000" baseline="30000">
                <a:solidFill>
                  <a:schemeClr val="tx1"/>
                </a:solidFill>
              </a:rPr>
              <a:t>st</a:t>
            </a:r>
            <a:r>
              <a:rPr lang="en-US" sz="1000">
                <a:solidFill>
                  <a:schemeClr val="tx1"/>
                </a:solidFill>
              </a:rPr>
              <a:t> product e2e</a:t>
            </a:r>
          </a:p>
          <a:p>
            <a:pPr algn="ctr"/>
            <a:r>
              <a:rPr lang="en-US" sz="1000">
                <a:solidFill>
                  <a:schemeClr val="tx1"/>
                </a:solidFill>
              </a:rPr>
              <a:t> </a:t>
            </a:r>
          </a:p>
          <a:p>
            <a:pPr algn="ctr"/>
            <a:r>
              <a:rPr lang="en-US" sz="1000">
                <a:solidFill>
                  <a:schemeClr val="tx1"/>
                </a:solidFill>
              </a:rPr>
              <a:t> </a:t>
            </a:r>
          </a:p>
        </p:txBody>
      </p:sp>
      <p:sp>
        <p:nvSpPr>
          <p:cNvPr id="13" name="Rectangle: Rounded Corners 12">
            <a:extLst>
              <a:ext uri="{FF2B5EF4-FFF2-40B4-BE49-F238E27FC236}">
                <a16:creationId xmlns:a16="http://schemas.microsoft.com/office/drawing/2014/main" id="{5404742F-74B7-8CDD-65E0-740005ABCD79}"/>
              </a:ext>
            </a:extLst>
          </p:cNvPr>
          <p:cNvSpPr/>
          <p:nvPr/>
        </p:nvSpPr>
        <p:spPr>
          <a:xfrm>
            <a:off x="91510" y="4569922"/>
            <a:ext cx="1766133" cy="159286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r>
              <a:rPr lang="en-US" sz="1000">
                <a:solidFill>
                  <a:schemeClr val="tx1"/>
                </a:solidFill>
              </a:rPr>
              <a:t>Training</a:t>
            </a:r>
          </a:p>
          <a:p>
            <a:pPr algn="ctr"/>
            <a:r>
              <a:rPr lang="en-US" sz="1000" b="1">
                <a:solidFill>
                  <a:schemeClr val="tx1"/>
                </a:solidFill>
              </a:rPr>
              <a:t>Journey Teams</a:t>
            </a:r>
          </a:p>
          <a:p>
            <a:pPr algn="ctr"/>
            <a:r>
              <a:rPr lang="en-US" sz="1000">
                <a:solidFill>
                  <a:schemeClr val="tx1"/>
                </a:solidFill>
              </a:rPr>
              <a:t>Map roles</a:t>
            </a:r>
          </a:p>
          <a:p>
            <a:pPr algn="ctr"/>
            <a:r>
              <a:rPr lang="en-US" sz="1000">
                <a:solidFill>
                  <a:schemeClr val="tx1"/>
                </a:solidFill>
              </a:rPr>
              <a:t>Map Common Objects</a:t>
            </a:r>
          </a:p>
          <a:p>
            <a:pPr algn="ctr"/>
            <a:r>
              <a:rPr lang="en-US" sz="1000" b="1">
                <a:solidFill>
                  <a:schemeClr val="tx1"/>
                </a:solidFill>
              </a:rPr>
              <a:t>Product </a:t>
            </a:r>
          </a:p>
          <a:p>
            <a:pPr algn="ctr"/>
            <a:r>
              <a:rPr lang="en-US" sz="1000">
                <a:solidFill>
                  <a:schemeClr val="tx1"/>
                </a:solidFill>
              </a:rPr>
              <a:t>Gain adoption</a:t>
            </a:r>
          </a:p>
          <a:p>
            <a:pPr algn="ctr"/>
            <a:r>
              <a:rPr lang="en-US" sz="1000">
                <a:solidFill>
                  <a:schemeClr val="tx1"/>
                </a:solidFill>
              </a:rPr>
              <a:t>Map existing product to common objects</a:t>
            </a:r>
          </a:p>
        </p:txBody>
      </p:sp>
      <p:sp>
        <p:nvSpPr>
          <p:cNvPr id="14" name="Rectangle: Rounded Corners 13">
            <a:extLst>
              <a:ext uri="{FF2B5EF4-FFF2-40B4-BE49-F238E27FC236}">
                <a16:creationId xmlns:a16="http://schemas.microsoft.com/office/drawing/2014/main" id="{29454CD2-6722-584B-0CF2-CE5EE31FDF2A}"/>
              </a:ext>
            </a:extLst>
          </p:cNvPr>
          <p:cNvSpPr/>
          <p:nvPr/>
        </p:nvSpPr>
        <p:spPr>
          <a:xfrm>
            <a:off x="1937320" y="3426675"/>
            <a:ext cx="1635963"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Static List </a:t>
            </a:r>
          </a:p>
          <a:p>
            <a:pPr algn="ctr"/>
            <a:r>
              <a:rPr lang="en-US" sz="1000">
                <a:solidFill>
                  <a:schemeClr val="tx1"/>
                </a:solidFill>
              </a:rPr>
              <a:t>All new Journeys</a:t>
            </a:r>
          </a:p>
          <a:p>
            <a:pPr algn="ctr"/>
            <a:r>
              <a:rPr lang="en-US" sz="1000">
                <a:solidFill>
                  <a:schemeClr val="tx1"/>
                </a:solidFill>
              </a:rPr>
              <a:t>Create 1</a:t>
            </a:r>
            <a:r>
              <a:rPr lang="en-US" sz="1000" baseline="30000">
                <a:solidFill>
                  <a:schemeClr val="tx1"/>
                </a:solidFill>
              </a:rPr>
              <a:t>st</a:t>
            </a:r>
            <a:r>
              <a:rPr lang="en-US" sz="1000">
                <a:solidFill>
                  <a:schemeClr val="tx1"/>
                </a:solidFill>
              </a:rPr>
              <a:t> product e2e </a:t>
            </a:r>
          </a:p>
          <a:p>
            <a:pPr algn="ctr"/>
            <a:endParaRPr lang="en-US" sz="1000" b="1">
              <a:solidFill>
                <a:schemeClr val="tx1"/>
              </a:solidFill>
            </a:endParaRPr>
          </a:p>
          <a:p>
            <a:pPr algn="ctr"/>
            <a:r>
              <a:rPr lang="en-US" sz="1000">
                <a:solidFill>
                  <a:schemeClr val="tx1"/>
                </a:solidFill>
              </a:rPr>
              <a:t> </a:t>
            </a:r>
          </a:p>
        </p:txBody>
      </p:sp>
      <p:sp>
        <p:nvSpPr>
          <p:cNvPr id="15" name="Rectangle: Rounded Corners 14">
            <a:extLst>
              <a:ext uri="{FF2B5EF4-FFF2-40B4-BE49-F238E27FC236}">
                <a16:creationId xmlns:a16="http://schemas.microsoft.com/office/drawing/2014/main" id="{7E2C3E1B-7571-7890-BE46-6357511CAA5E}"/>
              </a:ext>
            </a:extLst>
          </p:cNvPr>
          <p:cNvSpPr/>
          <p:nvPr/>
        </p:nvSpPr>
        <p:spPr>
          <a:xfrm>
            <a:off x="3616757" y="3444819"/>
            <a:ext cx="1558653"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Client OTP</a:t>
            </a:r>
          </a:p>
          <a:p>
            <a:pPr algn="ctr"/>
            <a:r>
              <a:rPr lang="en-US" sz="1000">
                <a:solidFill>
                  <a:schemeClr val="tx1"/>
                </a:solidFill>
              </a:rPr>
              <a:t>All new Journey’s with Client experience</a:t>
            </a:r>
          </a:p>
          <a:p>
            <a:pPr algn="ctr"/>
            <a:r>
              <a:rPr lang="en-US" sz="1000">
                <a:solidFill>
                  <a:schemeClr val="tx1"/>
                </a:solidFill>
              </a:rPr>
              <a:t>Create 1</a:t>
            </a:r>
            <a:r>
              <a:rPr lang="en-US" sz="1000" baseline="30000">
                <a:solidFill>
                  <a:schemeClr val="tx1"/>
                </a:solidFill>
              </a:rPr>
              <a:t>st</a:t>
            </a:r>
            <a:r>
              <a:rPr lang="en-US" sz="1000">
                <a:solidFill>
                  <a:schemeClr val="tx1"/>
                </a:solidFill>
              </a:rPr>
              <a:t> e2e product</a:t>
            </a:r>
            <a:endParaRPr lang="en-US" sz="1000" b="1">
              <a:solidFill>
                <a:schemeClr val="tx1"/>
              </a:solidFill>
            </a:endParaRPr>
          </a:p>
          <a:p>
            <a:pPr algn="ctr"/>
            <a:r>
              <a:rPr lang="en-US" sz="1000">
                <a:solidFill>
                  <a:schemeClr val="tx1"/>
                </a:solidFill>
              </a:rPr>
              <a:t> </a:t>
            </a:r>
          </a:p>
        </p:txBody>
      </p:sp>
      <p:sp>
        <p:nvSpPr>
          <p:cNvPr id="16" name="Partial Circle 15">
            <a:extLst>
              <a:ext uri="{FF2B5EF4-FFF2-40B4-BE49-F238E27FC236}">
                <a16:creationId xmlns:a16="http://schemas.microsoft.com/office/drawing/2014/main" id="{B2E3CEDF-6D24-FB62-1D10-FE500A56406C}"/>
              </a:ext>
            </a:extLst>
          </p:cNvPr>
          <p:cNvSpPr/>
          <p:nvPr/>
        </p:nvSpPr>
        <p:spPr>
          <a:xfrm>
            <a:off x="5369289" y="3194892"/>
            <a:ext cx="220772" cy="200781"/>
          </a:xfrm>
          <a:prstGeom prst="pie">
            <a:avLst>
              <a:gd name="adj1" fmla="val 21244708"/>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artial Circle 16">
            <a:extLst>
              <a:ext uri="{FF2B5EF4-FFF2-40B4-BE49-F238E27FC236}">
                <a16:creationId xmlns:a16="http://schemas.microsoft.com/office/drawing/2014/main" id="{A1AFA887-672D-67E5-EEEB-06355B40A8F5}"/>
              </a:ext>
            </a:extLst>
          </p:cNvPr>
          <p:cNvSpPr/>
          <p:nvPr/>
        </p:nvSpPr>
        <p:spPr>
          <a:xfrm>
            <a:off x="258246" y="3156784"/>
            <a:ext cx="217221" cy="192096"/>
          </a:xfrm>
          <a:prstGeom prst="pie">
            <a:avLst>
              <a:gd name="adj1" fmla="val 18821195"/>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019BF2CF-D7D7-BBE8-19F9-A6396F5C81F7}"/>
              </a:ext>
            </a:extLst>
          </p:cNvPr>
          <p:cNvSpPr txBox="1"/>
          <p:nvPr/>
        </p:nvSpPr>
        <p:spPr>
          <a:xfrm>
            <a:off x="2227970" y="3160877"/>
            <a:ext cx="882953" cy="276999"/>
          </a:xfrm>
          <a:prstGeom prst="rect">
            <a:avLst/>
          </a:prstGeom>
          <a:noFill/>
        </p:spPr>
        <p:txBody>
          <a:bodyPr wrap="square" rtlCol="0">
            <a:spAutoFit/>
          </a:bodyPr>
          <a:lstStyle/>
          <a:p>
            <a:r>
              <a:rPr lang="en-US" sz="1200"/>
              <a:t>70%</a:t>
            </a:r>
          </a:p>
        </p:txBody>
      </p:sp>
      <p:sp>
        <p:nvSpPr>
          <p:cNvPr id="27" name="Partial Circle 26">
            <a:extLst>
              <a:ext uri="{FF2B5EF4-FFF2-40B4-BE49-F238E27FC236}">
                <a16:creationId xmlns:a16="http://schemas.microsoft.com/office/drawing/2014/main" id="{20B70D0E-A7C3-07A0-6D32-AB8E2718D3C3}"/>
              </a:ext>
            </a:extLst>
          </p:cNvPr>
          <p:cNvSpPr/>
          <p:nvPr/>
        </p:nvSpPr>
        <p:spPr>
          <a:xfrm>
            <a:off x="6993447" y="3212211"/>
            <a:ext cx="212782" cy="169062"/>
          </a:xfrm>
          <a:prstGeom prst="pie">
            <a:avLst>
              <a:gd name="adj1" fmla="val 18821195"/>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3DAFB47B-C4FE-4B07-774E-69D48AA5F2B7}"/>
              </a:ext>
            </a:extLst>
          </p:cNvPr>
          <p:cNvSpPr txBox="1"/>
          <p:nvPr/>
        </p:nvSpPr>
        <p:spPr>
          <a:xfrm>
            <a:off x="430611" y="3153988"/>
            <a:ext cx="519919" cy="276999"/>
          </a:xfrm>
          <a:prstGeom prst="rect">
            <a:avLst/>
          </a:prstGeom>
          <a:noFill/>
        </p:spPr>
        <p:txBody>
          <a:bodyPr wrap="square" rtlCol="0">
            <a:spAutoFit/>
          </a:bodyPr>
          <a:lstStyle/>
          <a:p>
            <a:r>
              <a:rPr lang="en-US" sz="1200"/>
              <a:t>90%</a:t>
            </a:r>
          </a:p>
        </p:txBody>
      </p:sp>
      <p:sp>
        <p:nvSpPr>
          <p:cNvPr id="30" name="TextBox 29">
            <a:extLst>
              <a:ext uri="{FF2B5EF4-FFF2-40B4-BE49-F238E27FC236}">
                <a16:creationId xmlns:a16="http://schemas.microsoft.com/office/drawing/2014/main" id="{C9065A7C-0DC2-2207-961D-2180A28AC382}"/>
              </a:ext>
            </a:extLst>
          </p:cNvPr>
          <p:cNvSpPr txBox="1"/>
          <p:nvPr/>
        </p:nvSpPr>
        <p:spPr>
          <a:xfrm>
            <a:off x="7171585" y="3189384"/>
            <a:ext cx="882953" cy="276999"/>
          </a:xfrm>
          <a:prstGeom prst="rect">
            <a:avLst/>
          </a:prstGeom>
          <a:noFill/>
        </p:spPr>
        <p:txBody>
          <a:bodyPr wrap="square" rtlCol="0">
            <a:spAutoFit/>
          </a:bodyPr>
          <a:lstStyle/>
          <a:p>
            <a:r>
              <a:rPr lang="en-US" sz="1200"/>
              <a:t>90%</a:t>
            </a:r>
          </a:p>
        </p:txBody>
      </p:sp>
      <p:sp>
        <p:nvSpPr>
          <p:cNvPr id="31" name="Partial Circle 30">
            <a:extLst>
              <a:ext uri="{FF2B5EF4-FFF2-40B4-BE49-F238E27FC236}">
                <a16:creationId xmlns:a16="http://schemas.microsoft.com/office/drawing/2014/main" id="{E4EF0C98-3C5B-2A34-B71D-A3116CFFDF54}"/>
              </a:ext>
            </a:extLst>
          </p:cNvPr>
          <p:cNvSpPr/>
          <p:nvPr/>
        </p:nvSpPr>
        <p:spPr>
          <a:xfrm>
            <a:off x="8384801" y="3227683"/>
            <a:ext cx="233546" cy="176008"/>
          </a:xfrm>
          <a:prstGeom prst="pie">
            <a:avLst>
              <a:gd name="adj1" fmla="val 5254533"/>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29815D89-211F-AC4A-1157-B292E99985BA}"/>
              </a:ext>
            </a:extLst>
          </p:cNvPr>
          <p:cNvSpPr txBox="1"/>
          <p:nvPr/>
        </p:nvSpPr>
        <p:spPr>
          <a:xfrm>
            <a:off x="8474278" y="3202193"/>
            <a:ext cx="882953" cy="276999"/>
          </a:xfrm>
          <a:prstGeom prst="rect">
            <a:avLst/>
          </a:prstGeom>
          <a:noFill/>
        </p:spPr>
        <p:txBody>
          <a:bodyPr wrap="square" rtlCol="0">
            <a:spAutoFit/>
          </a:bodyPr>
          <a:lstStyle/>
          <a:p>
            <a:r>
              <a:rPr lang="en-US" sz="1200"/>
              <a:t>50%</a:t>
            </a:r>
          </a:p>
        </p:txBody>
      </p:sp>
      <p:sp>
        <p:nvSpPr>
          <p:cNvPr id="33" name="Partial Circle 32">
            <a:extLst>
              <a:ext uri="{FF2B5EF4-FFF2-40B4-BE49-F238E27FC236}">
                <a16:creationId xmlns:a16="http://schemas.microsoft.com/office/drawing/2014/main" id="{1AAF8FB2-2767-74BB-448E-6255EF6FB072}"/>
              </a:ext>
            </a:extLst>
          </p:cNvPr>
          <p:cNvSpPr/>
          <p:nvPr/>
        </p:nvSpPr>
        <p:spPr>
          <a:xfrm>
            <a:off x="3731210" y="3173208"/>
            <a:ext cx="216454" cy="192428"/>
          </a:xfrm>
          <a:prstGeom prst="pie">
            <a:avLst>
              <a:gd name="adj1" fmla="val 18821195"/>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ACE06E70-44F4-071D-FE06-99495FC75FF9}"/>
              </a:ext>
            </a:extLst>
          </p:cNvPr>
          <p:cNvSpPr txBox="1"/>
          <p:nvPr/>
        </p:nvSpPr>
        <p:spPr>
          <a:xfrm>
            <a:off x="3945250" y="3149676"/>
            <a:ext cx="882953" cy="276999"/>
          </a:xfrm>
          <a:prstGeom prst="rect">
            <a:avLst/>
          </a:prstGeom>
          <a:noFill/>
        </p:spPr>
        <p:txBody>
          <a:bodyPr wrap="square" rtlCol="0">
            <a:spAutoFit/>
          </a:bodyPr>
          <a:lstStyle/>
          <a:p>
            <a:r>
              <a:rPr lang="en-US" sz="1200"/>
              <a:t>90%</a:t>
            </a:r>
          </a:p>
        </p:txBody>
      </p:sp>
      <p:sp>
        <p:nvSpPr>
          <p:cNvPr id="35" name="TextBox 34">
            <a:extLst>
              <a:ext uri="{FF2B5EF4-FFF2-40B4-BE49-F238E27FC236}">
                <a16:creationId xmlns:a16="http://schemas.microsoft.com/office/drawing/2014/main" id="{3E3E6645-AA38-16F5-9033-C7EDE7A3445E}"/>
              </a:ext>
            </a:extLst>
          </p:cNvPr>
          <p:cNvSpPr txBox="1"/>
          <p:nvPr/>
        </p:nvSpPr>
        <p:spPr>
          <a:xfrm>
            <a:off x="5547415" y="3193468"/>
            <a:ext cx="882953" cy="261610"/>
          </a:xfrm>
          <a:prstGeom prst="rect">
            <a:avLst/>
          </a:prstGeom>
          <a:noFill/>
        </p:spPr>
        <p:txBody>
          <a:bodyPr wrap="square" rtlCol="0">
            <a:spAutoFit/>
          </a:bodyPr>
          <a:lstStyle/>
          <a:p>
            <a:r>
              <a:rPr lang="en-US" sz="1100"/>
              <a:t>75%</a:t>
            </a:r>
          </a:p>
        </p:txBody>
      </p:sp>
      <p:sp>
        <p:nvSpPr>
          <p:cNvPr id="36" name="Partial Circle 35">
            <a:extLst>
              <a:ext uri="{FF2B5EF4-FFF2-40B4-BE49-F238E27FC236}">
                <a16:creationId xmlns:a16="http://schemas.microsoft.com/office/drawing/2014/main" id="{7F93C1CE-4C52-0700-585F-9E7C82B6F28D}"/>
              </a:ext>
            </a:extLst>
          </p:cNvPr>
          <p:cNvSpPr/>
          <p:nvPr/>
        </p:nvSpPr>
        <p:spPr>
          <a:xfrm>
            <a:off x="9990032" y="3257613"/>
            <a:ext cx="212782" cy="169062"/>
          </a:xfrm>
          <a:prstGeom prst="pie">
            <a:avLst>
              <a:gd name="adj1" fmla="val 18821195"/>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00512224-05B8-A1F5-33B0-7437C03BC8D2}"/>
              </a:ext>
            </a:extLst>
          </p:cNvPr>
          <p:cNvSpPr txBox="1"/>
          <p:nvPr/>
        </p:nvSpPr>
        <p:spPr>
          <a:xfrm>
            <a:off x="11066638" y="3134595"/>
            <a:ext cx="882953" cy="276999"/>
          </a:xfrm>
          <a:prstGeom prst="rect">
            <a:avLst/>
          </a:prstGeom>
          <a:noFill/>
        </p:spPr>
        <p:txBody>
          <a:bodyPr wrap="square" rtlCol="0">
            <a:spAutoFit/>
          </a:bodyPr>
          <a:lstStyle/>
          <a:p>
            <a:r>
              <a:rPr lang="en-US" sz="1200"/>
              <a:t>90%</a:t>
            </a:r>
          </a:p>
        </p:txBody>
      </p:sp>
      <p:sp>
        <p:nvSpPr>
          <p:cNvPr id="38" name="Rectangle: Rounded Corners 37">
            <a:extLst>
              <a:ext uri="{FF2B5EF4-FFF2-40B4-BE49-F238E27FC236}">
                <a16:creationId xmlns:a16="http://schemas.microsoft.com/office/drawing/2014/main" id="{392A7B86-5A0E-E12E-50F5-E665E1AA1A0C}"/>
              </a:ext>
            </a:extLst>
          </p:cNvPr>
          <p:cNvSpPr/>
          <p:nvPr/>
        </p:nvSpPr>
        <p:spPr>
          <a:xfrm>
            <a:off x="5236263" y="3483480"/>
            <a:ext cx="1616507" cy="108644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Client OTP</a:t>
            </a:r>
          </a:p>
          <a:p>
            <a:pPr algn="ctr"/>
            <a:r>
              <a:rPr lang="en-US" sz="1000">
                <a:solidFill>
                  <a:schemeClr val="tx1"/>
                </a:solidFill>
              </a:rPr>
              <a:t>All new Journey’s with Client experience</a:t>
            </a:r>
          </a:p>
          <a:p>
            <a:pPr algn="ctr"/>
            <a:r>
              <a:rPr lang="en-US" sz="1000">
                <a:solidFill>
                  <a:schemeClr val="tx1"/>
                </a:solidFill>
              </a:rPr>
              <a:t>Create 1</a:t>
            </a:r>
            <a:r>
              <a:rPr lang="en-US" sz="1000" baseline="30000">
                <a:solidFill>
                  <a:schemeClr val="tx1"/>
                </a:solidFill>
              </a:rPr>
              <a:t>st</a:t>
            </a:r>
            <a:r>
              <a:rPr lang="en-US" sz="1000">
                <a:solidFill>
                  <a:schemeClr val="tx1"/>
                </a:solidFill>
              </a:rPr>
              <a:t> e2e product</a:t>
            </a:r>
            <a:endParaRPr lang="en-US" sz="1000" b="1">
              <a:solidFill>
                <a:schemeClr val="tx1"/>
              </a:solidFill>
            </a:endParaRPr>
          </a:p>
          <a:p>
            <a:pPr algn="ctr"/>
            <a:r>
              <a:rPr lang="en-US" sz="1000">
                <a:solidFill>
                  <a:schemeClr val="tx1"/>
                </a:solidFill>
              </a:rPr>
              <a:t> </a:t>
            </a:r>
          </a:p>
        </p:txBody>
      </p:sp>
      <p:sp>
        <p:nvSpPr>
          <p:cNvPr id="39" name="Rectangle: Rounded Corners 38">
            <a:extLst>
              <a:ext uri="{FF2B5EF4-FFF2-40B4-BE49-F238E27FC236}">
                <a16:creationId xmlns:a16="http://schemas.microsoft.com/office/drawing/2014/main" id="{D91C59DD-435A-984E-BFB9-469247026972}"/>
              </a:ext>
            </a:extLst>
          </p:cNvPr>
          <p:cNvSpPr/>
          <p:nvPr/>
        </p:nvSpPr>
        <p:spPr>
          <a:xfrm>
            <a:off x="6933741" y="3483480"/>
            <a:ext cx="1274348"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All new Journey’s </a:t>
            </a:r>
          </a:p>
          <a:p>
            <a:pPr algn="ctr"/>
            <a:r>
              <a:rPr lang="en-US" sz="1000">
                <a:solidFill>
                  <a:schemeClr val="tx1"/>
                </a:solidFill>
              </a:rPr>
              <a:t>Create 1</a:t>
            </a:r>
            <a:r>
              <a:rPr lang="en-US" sz="1000" baseline="30000">
                <a:solidFill>
                  <a:schemeClr val="tx1"/>
                </a:solidFill>
              </a:rPr>
              <a:t>st</a:t>
            </a:r>
            <a:r>
              <a:rPr lang="en-US" sz="1000">
                <a:solidFill>
                  <a:schemeClr val="tx1"/>
                </a:solidFill>
              </a:rPr>
              <a:t> e2e product</a:t>
            </a:r>
            <a:endParaRPr lang="en-US" sz="1000" b="1">
              <a:solidFill>
                <a:schemeClr val="tx1"/>
              </a:solidFill>
            </a:endParaRPr>
          </a:p>
          <a:p>
            <a:pPr algn="ctr"/>
            <a:r>
              <a:rPr lang="en-US" sz="1000">
                <a:solidFill>
                  <a:schemeClr val="tx1"/>
                </a:solidFill>
              </a:rPr>
              <a:t> </a:t>
            </a:r>
          </a:p>
        </p:txBody>
      </p:sp>
      <p:sp>
        <p:nvSpPr>
          <p:cNvPr id="40" name="Rectangle: Rounded Corners 39">
            <a:extLst>
              <a:ext uri="{FF2B5EF4-FFF2-40B4-BE49-F238E27FC236}">
                <a16:creationId xmlns:a16="http://schemas.microsoft.com/office/drawing/2014/main" id="{D36C45A9-0733-1348-B47D-F0DA75726ABD}"/>
              </a:ext>
            </a:extLst>
          </p:cNvPr>
          <p:cNvSpPr/>
          <p:nvPr/>
        </p:nvSpPr>
        <p:spPr>
          <a:xfrm>
            <a:off x="8270582" y="3488397"/>
            <a:ext cx="1616506"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900">
                <a:solidFill>
                  <a:schemeClr val="tx1"/>
                </a:solidFill>
              </a:rPr>
              <a:t>Create KYC Widget </a:t>
            </a:r>
          </a:p>
          <a:p>
            <a:pPr algn="ctr"/>
            <a:r>
              <a:rPr lang="en-US" sz="900">
                <a:solidFill>
                  <a:schemeClr val="tx1"/>
                </a:solidFill>
              </a:rPr>
              <a:t>Create KYC</a:t>
            </a:r>
          </a:p>
          <a:p>
            <a:pPr algn="ctr"/>
            <a:r>
              <a:rPr lang="en-US" sz="900">
                <a:solidFill>
                  <a:schemeClr val="tx1"/>
                </a:solidFill>
              </a:rPr>
              <a:t>Policy API</a:t>
            </a:r>
          </a:p>
          <a:p>
            <a:pPr algn="ctr"/>
            <a:r>
              <a:rPr lang="en-US" sz="900">
                <a:solidFill>
                  <a:schemeClr val="tx1"/>
                </a:solidFill>
              </a:rPr>
              <a:t>BL Rollout</a:t>
            </a:r>
          </a:p>
          <a:p>
            <a:pPr algn="ctr"/>
            <a:r>
              <a:rPr lang="en-US" sz="900">
                <a:solidFill>
                  <a:schemeClr val="tx1"/>
                </a:solidFill>
              </a:rPr>
              <a:t>All new Journey’s Create 1</a:t>
            </a:r>
            <a:r>
              <a:rPr lang="en-US" sz="900" baseline="30000">
                <a:solidFill>
                  <a:schemeClr val="tx1"/>
                </a:solidFill>
              </a:rPr>
              <a:t>st</a:t>
            </a:r>
            <a:r>
              <a:rPr lang="en-US" sz="900">
                <a:solidFill>
                  <a:schemeClr val="tx1"/>
                </a:solidFill>
              </a:rPr>
              <a:t> e2e product</a:t>
            </a:r>
            <a:endParaRPr lang="en-US" sz="900" b="1">
              <a:solidFill>
                <a:schemeClr val="tx1"/>
              </a:solidFill>
            </a:endParaRPr>
          </a:p>
          <a:p>
            <a:pPr algn="ctr"/>
            <a:r>
              <a:rPr lang="en-US" sz="1000">
                <a:solidFill>
                  <a:schemeClr val="tx1"/>
                </a:solidFill>
              </a:rPr>
              <a:t> </a:t>
            </a:r>
          </a:p>
        </p:txBody>
      </p:sp>
      <p:sp>
        <p:nvSpPr>
          <p:cNvPr id="41" name="Rectangle: Rounded Corners 40">
            <a:extLst>
              <a:ext uri="{FF2B5EF4-FFF2-40B4-BE49-F238E27FC236}">
                <a16:creationId xmlns:a16="http://schemas.microsoft.com/office/drawing/2014/main" id="{60AB86C6-FCEA-9703-6E26-E7E09834E068}"/>
              </a:ext>
            </a:extLst>
          </p:cNvPr>
          <p:cNvSpPr/>
          <p:nvPr/>
        </p:nvSpPr>
        <p:spPr>
          <a:xfrm>
            <a:off x="11129666" y="772910"/>
            <a:ext cx="988818" cy="2691217"/>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Messaging</a:t>
            </a:r>
          </a:p>
          <a:p>
            <a:pPr algn="ctr"/>
            <a:endParaRPr lang="en-US" sz="1000" b="1">
              <a:solidFill>
                <a:schemeClr val="tx1"/>
              </a:solidFill>
            </a:endParaRPr>
          </a:p>
          <a:p>
            <a:pPr marL="171450" indent="-171450" algn="ctr">
              <a:buFont typeface="Wingdings" panose="05000000000000000000" pitchFamily="2" charset="2"/>
              <a:buChar char="q"/>
            </a:pPr>
            <a:r>
              <a:rPr lang="en-US" sz="1000">
                <a:solidFill>
                  <a:schemeClr val="tx1"/>
                </a:solidFill>
              </a:rPr>
              <a:t>Message personas</a:t>
            </a: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algn="ct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marL="171450" indent="-171450" algn="ctr">
              <a:buFont typeface="Wingdings" panose="05000000000000000000" pitchFamily="2" charset="2"/>
              <a:buChar char="q"/>
            </a:pPr>
            <a:endParaRPr lang="en-US" sz="1000">
              <a:solidFill>
                <a:schemeClr val="tx1"/>
              </a:solidFill>
            </a:endParaRPr>
          </a:p>
          <a:p>
            <a:pPr algn="ctr"/>
            <a:endParaRPr lang="en-US" sz="1000">
              <a:solidFill>
                <a:schemeClr val="tx1"/>
              </a:solidFill>
            </a:endParaRPr>
          </a:p>
          <a:p>
            <a:pPr algn="ctr"/>
            <a:endParaRPr lang="en-US" sz="1000" b="1">
              <a:solidFill>
                <a:schemeClr val="tx1"/>
              </a:solidFill>
            </a:endParaRPr>
          </a:p>
        </p:txBody>
      </p:sp>
      <p:sp>
        <p:nvSpPr>
          <p:cNvPr id="42" name="Rectangle: Rounded Corners 41">
            <a:extLst>
              <a:ext uri="{FF2B5EF4-FFF2-40B4-BE49-F238E27FC236}">
                <a16:creationId xmlns:a16="http://schemas.microsoft.com/office/drawing/2014/main" id="{594B7022-FFD9-393C-7C20-23C865119F2C}"/>
              </a:ext>
            </a:extLst>
          </p:cNvPr>
          <p:cNvSpPr/>
          <p:nvPr/>
        </p:nvSpPr>
        <p:spPr>
          <a:xfrm>
            <a:off x="9949581" y="3523021"/>
            <a:ext cx="1124142"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BL Rollout</a:t>
            </a:r>
          </a:p>
          <a:p>
            <a:pPr algn="ctr"/>
            <a:r>
              <a:rPr lang="en-US" sz="1000">
                <a:solidFill>
                  <a:schemeClr val="tx1"/>
                </a:solidFill>
              </a:rPr>
              <a:t>All new Journey’s Create 1</a:t>
            </a:r>
            <a:r>
              <a:rPr lang="en-US" sz="1000" baseline="30000">
                <a:solidFill>
                  <a:schemeClr val="tx1"/>
                </a:solidFill>
              </a:rPr>
              <a:t>st</a:t>
            </a:r>
            <a:r>
              <a:rPr lang="en-US" sz="1000">
                <a:solidFill>
                  <a:schemeClr val="tx1"/>
                </a:solidFill>
              </a:rPr>
              <a:t> e2e product</a:t>
            </a:r>
            <a:endParaRPr lang="en-US" sz="1000" b="1">
              <a:solidFill>
                <a:schemeClr val="tx1"/>
              </a:solidFill>
            </a:endParaRPr>
          </a:p>
          <a:p>
            <a:pPr algn="ctr"/>
            <a:r>
              <a:rPr lang="en-US" sz="1000">
                <a:solidFill>
                  <a:schemeClr val="tx1"/>
                </a:solidFill>
              </a:rPr>
              <a:t> </a:t>
            </a:r>
          </a:p>
        </p:txBody>
      </p:sp>
      <p:sp>
        <p:nvSpPr>
          <p:cNvPr id="43" name="TextBox 42">
            <a:extLst>
              <a:ext uri="{FF2B5EF4-FFF2-40B4-BE49-F238E27FC236}">
                <a16:creationId xmlns:a16="http://schemas.microsoft.com/office/drawing/2014/main" id="{41A11607-52CF-221E-2519-3A2926C0AAD4}"/>
              </a:ext>
            </a:extLst>
          </p:cNvPr>
          <p:cNvSpPr txBox="1"/>
          <p:nvPr/>
        </p:nvSpPr>
        <p:spPr>
          <a:xfrm>
            <a:off x="10134761" y="3215164"/>
            <a:ext cx="882953" cy="276999"/>
          </a:xfrm>
          <a:prstGeom prst="rect">
            <a:avLst/>
          </a:prstGeom>
          <a:noFill/>
        </p:spPr>
        <p:txBody>
          <a:bodyPr wrap="square" rtlCol="0">
            <a:spAutoFit/>
          </a:bodyPr>
          <a:lstStyle/>
          <a:p>
            <a:r>
              <a:rPr lang="en-US" sz="1200"/>
              <a:t>90%</a:t>
            </a:r>
          </a:p>
        </p:txBody>
      </p:sp>
      <p:sp>
        <p:nvSpPr>
          <p:cNvPr id="44" name="TextBox 43">
            <a:extLst>
              <a:ext uri="{FF2B5EF4-FFF2-40B4-BE49-F238E27FC236}">
                <a16:creationId xmlns:a16="http://schemas.microsoft.com/office/drawing/2014/main" id="{F10FFDE9-EB20-6D9A-4F35-008D400A7F96}"/>
              </a:ext>
            </a:extLst>
          </p:cNvPr>
          <p:cNvSpPr txBox="1"/>
          <p:nvPr/>
        </p:nvSpPr>
        <p:spPr>
          <a:xfrm>
            <a:off x="11313910" y="3219135"/>
            <a:ext cx="793144" cy="276999"/>
          </a:xfrm>
          <a:prstGeom prst="rect">
            <a:avLst/>
          </a:prstGeom>
          <a:noFill/>
        </p:spPr>
        <p:txBody>
          <a:bodyPr wrap="square" rtlCol="0">
            <a:spAutoFit/>
          </a:bodyPr>
          <a:lstStyle/>
          <a:p>
            <a:r>
              <a:rPr lang="en-US" sz="1200"/>
              <a:t>00%</a:t>
            </a:r>
          </a:p>
        </p:txBody>
      </p:sp>
      <p:sp>
        <p:nvSpPr>
          <p:cNvPr id="45" name="Flowchart: Connector 44">
            <a:extLst>
              <a:ext uri="{FF2B5EF4-FFF2-40B4-BE49-F238E27FC236}">
                <a16:creationId xmlns:a16="http://schemas.microsoft.com/office/drawing/2014/main" id="{C9ABEC4E-0881-B5EA-C476-2751A4F8A0E7}"/>
              </a:ext>
            </a:extLst>
          </p:cNvPr>
          <p:cNvSpPr/>
          <p:nvPr/>
        </p:nvSpPr>
        <p:spPr>
          <a:xfrm>
            <a:off x="11189435" y="3266341"/>
            <a:ext cx="174525" cy="145253"/>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E7172F9E-D8F0-DDC9-A559-C37D78E8146F}"/>
              </a:ext>
            </a:extLst>
          </p:cNvPr>
          <p:cNvSpPr/>
          <p:nvPr/>
        </p:nvSpPr>
        <p:spPr>
          <a:xfrm>
            <a:off x="11159427" y="3528141"/>
            <a:ext cx="988818" cy="112510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2024</a:t>
            </a:r>
          </a:p>
          <a:p>
            <a:pPr algn="ctr"/>
            <a:r>
              <a:rPr lang="en-US" sz="1000">
                <a:solidFill>
                  <a:schemeClr val="tx1"/>
                </a:solidFill>
              </a:rPr>
              <a:t>Create Messaging</a:t>
            </a:r>
          </a:p>
          <a:p>
            <a:pPr algn="ctr"/>
            <a:r>
              <a:rPr lang="en-US" sz="1000">
                <a:solidFill>
                  <a:schemeClr val="tx1"/>
                </a:solidFill>
              </a:rPr>
              <a:t>BL Rollout</a:t>
            </a:r>
          </a:p>
          <a:p>
            <a:pPr algn="ctr"/>
            <a:r>
              <a:rPr lang="en-US" sz="1000">
                <a:solidFill>
                  <a:schemeClr val="tx1"/>
                </a:solidFill>
              </a:rPr>
              <a:t>Create 1</a:t>
            </a:r>
            <a:r>
              <a:rPr lang="en-US" sz="1000" baseline="30000">
                <a:solidFill>
                  <a:schemeClr val="tx1"/>
                </a:solidFill>
              </a:rPr>
              <a:t>st</a:t>
            </a:r>
            <a:r>
              <a:rPr lang="en-US" sz="1000">
                <a:solidFill>
                  <a:schemeClr val="tx1"/>
                </a:solidFill>
              </a:rPr>
              <a:t> e2e product</a:t>
            </a:r>
            <a:endParaRPr lang="en-US" sz="1000" b="1">
              <a:solidFill>
                <a:schemeClr val="tx1"/>
              </a:solidFill>
            </a:endParaRPr>
          </a:p>
          <a:p>
            <a:pPr algn="ctr"/>
            <a:r>
              <a:rPr lang="en-US" sz="1000">
                <a:solidFill>
                  <a:schemeClr val="tx1"/>
                </a:solidFill>
              </a:rPr>
              <a:t> </a:t>
            </a:r>
          </a:p>
        </p:txBody>
      </p:sp>
      <p:sp>
        <p:nvSpPr>
          <p:cNvPr id="47" name="Rectangle: Rounded Corners 46">
            <a:extLst>
              <a:ext uri="{FF2B5EF4-FFF2-40B4-BE49-F238E27FC236}">
                <a16:creationId xmlns:a16="http://schemas.microsoft.com/office/drawing/2014/main" id="{8704E20B-CD17-2062-CD3A-97C3C16BB02B}"/>
              </a:ext>
            </a:extLst>
          </p:cNvPr>
          <p:cNvSpPr/>
          <p:nvPr/>
        </p:nvSpPr>
        <p:spPr>
          <a:xfrm>
            <a:off x="1918496" y="4583416"/>
            <a:ext cx="1698261" cy="156431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b="1">
                <a:solidFill>
                  <a:schemeClr val="tx1"/>
                </a:solidFill>
              </a:rPr>
              <a:t>Journey Teams</a:t>
            </a:r>
          </a:p>
          <a:p>
            <a:pPr algn="ctr"/>
            <a:r>
              <a:rPr lang="en-US" sz="1000">
                <a:solidFill>
                  <a:schemeClr val="tx1"/>
                </a:solidFill>
              </a:rPr>
              <a:t>Map roles</a:t>
            </a:r>
          </a:p>
          <a:p>
            <a:pPr algn="ctr"/>
            <a:r>
              <a:rPr lang="en-US" sz="1000">
                <a:solidFill>
                  <a:schemeClr val="tx1"/>
                </a:solidFill>
              </a:rPr>
              <a:t>Map Common Objects</a:t>
            </a:r>
          </a:p>
          <a:p>
            <a:pPr algn="ctr"/>
            <a:r>
              <a:rPr lang="en-US" sz="1000" b="1">
                <a:solidFill>
                  <a:schemeClr val="tx1"/>
                </a:solidFill>
              </a:rPr>
              <a:t>Product </a:t>
            </a:r>
          </a:p>
          <a:p>
            <a:pPr algn="ctr"/>
            <a:r>
              <a:rPr lang="en-US" sz="1000">
                <a:solidFill>
                  <a:schemeClr val="tx1"/>
                </a:solidFill>
              </a:rPr>
              <a:t>Gain adoption</a:t>
            </a:r>
          </a:p>
          <a:p>
            <a:pPr algn="ctr"/>
            <a:r>
              <a:rPr lang="en-US" sz="1000">
                <a:solidFill>
                  <a:schemeClr val="tx1"/>
                </a:solidFill>
              </a:rPr>
              <a:t>Map existing product to common objects</a:t>
            </a:r>
          </a:p>
        </p:txBody>
      </p:sp>
      <p:sp>
        <p:nvSpPr>
          <p:cNvPr id="48" name="Rectangle: Rounded Corners 47">
            <a:extLst>
              <a:ext uri="{FF2B5EF4-FFF2-40B4-BE49-F238E27FC236}">
                <a16:creationId xmlns:a16="http://schemas.microsoft.com/office/drawing/2014/main" id="{7B42F008-B67C-813C-5FBA-978874838251}"/>
              </a:ext>
            </a:extLst>
          </p:cNvPr>
          <p:cNvSpPr/>
          <p:nvPr/>
        </p:nvSpPr>
        <p:spPr>
          <a:xfrm>
            <a:off x="3677445" y="4598474"/>
            <a:ext cx="1532096" cy="156431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b="1">
                <a:solidFill>
                  <a:schemeClr val="tx1"/>
                </a:solidFill>
              </a:rPr>
              <a:t>Journey Teams</a:t>
            </a:r>
          </a:p>
          <a:p>
            <a:pPr algn="ctr"/>
            <a:r>
              <a:rPr lang="en-US" sz="1000">
                <a:solidFill>
                  <a:schemeClr val="tx1"/>
                </a:solidFill>
              </a:rPr>
              <a:t>Map roles</a:t>
            </a:r>
          </a:p>
          <a:p>
            <a:pPr algn="ctr"/>
            <a:r>
              <a:rPr lang="en-US" sz="1000">
                <a:solidFill>
                  <a:schemeClr val="tx1"/>
                </a:solidFill>
              </a:rPr>
              <a:t>Map Common Objects</a:t>
            </a:r>
          </a:p>
          <a:p>
            <a:pPr algn="ctr"/>
            <a:r>
              <a:rPr lang="en-US" sz="1000" b="1">
                <a:solidFill>
                  <a:schemeClr val="tx1"/>
                </a:solidFill>
              </a:rPr>
              <a:t>Product </a:t>
            </a:r>
          </a:p>
          <a:p>
            <a:pPr algn="ctr"/>
            <a:r>
              <a:rPr lang="en-US" sz="1000">
                <a:solidFill>
                  <a:schemeClr val="tx1"/>
                </a:solidFill>
              </a:rPr>
              <a:t>Gain adoption</a:t>
            </a:r>
          </a:p>
          <a:p>
            <a:pPr algn="ctr"/>
            <a:r>
              <a:rPr lang="en-US" sz="1000">
                <a:solidFill>
                  <a:schemeClr val="tx1"/>
                </a:solidFill>
              </a:rPr>
              <a:t>Map existing product to common objects</a:t>
            </a:r>
          </a:p>
        </p:txBody>
      </p:sp>
      <p:sp>
        <p:nvSpPr>
          <p:cNvPr id="49" name="Rectangle: Rounded Corners 48">
            <a:extLst>
              <a:ext uri="{FF2B5EF4-FFF2-40B4-BE49-F238E27FC236}">
                <a16:creationId xmlns:a16="http://schemas.microsoft.com/office/drawing/2014/main" id="{3869D81A-2651-B807-9B73-830929E00A86}"/>
              </a:ext>
            </a:extLst>
          </p:cNvPr>
          <p:cNvSpPr/>
          <p:nvPr/>
        </p:nvSpPr>
        <p:spPr>
          <a:xfrm>
            <a:off x="5278194" y="4608584"/>
            <a:ext cx="1559495" cy="1555738"/>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b="1">
                <a:solidFill>
                  <a:schemeClr val="tx1"/>
                </a:solidFill>
              </a:rPr>
              <a:t>Create Hogan CIS</a:t>
            </a:r>
          </a:p>
          <a:p>
            <a:pPr algn="ctr"/>
            <a:r>
              <a:rPr lang="en-US" sz="1000" b="1">
                <a:solidFill>
                  <a:schemeClr val="tx1"/>
                </a:solidFill>
              </a:rPr>
              <a:t>API for all requirements </a:t>
            </a:r>
          </a:p>
        </p:txBody>
      </p:sp>
      <p:sp>
        <p:nvSpPr>
          <p:cNvPr id="50" name="Rectangle: Rounded Corners 49">
            <a:extLst>
              <a:ext uri="{FF2B5EF4-FFF2-40B4-BE49-F238E27FC236}">
                <a16:creationId xmlns:a16="http://schemas.microsoft.com/office/drawing/2014/main" id="{663B4379-A809-C382-A9B3-E6C4343F17A7}"/>
              </a:ext>
            </a:extLst>
          </p:cNvPr>
          <p:cNvSpPr/>
          <p:nvPr/>
        </p:nvSpPr>
        <p:spPr>
          <a:xfrm>
            <a:off x="6913807" y="4613501"/>
            <a:ext cx="1322476" cy="154357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a:solidFill>
                  <a:schemeClr val="tx1"/>
                </a:solidFill>
              </a:rPr>
              <a:t>Amber Design</a:t>
            </a:r>
          </a:p>
          <a:p>
            <a:pPr algn="ctr"/>
            <a:r>
              <a:rPr lang="en-US" sz="1000">
                <a:solidFill>
                  <a:schemeClr val="tx1"/>
                </a:solidFill>
              </a:rPr>
              <a:t>Workflow</a:t>
            </a:r>
          </a:p>
        </p:txBody>
      </p:sp>
      <p:sp>
        <p:nvSpPr>
          <p:cNvPr id="51" name="Rectangle: Rounded Corners 50">
            <a:extLst>
              <a:ext uri="{FF2B5EF4-FFF2-40B4-BE49-F238E27FC236}">
                <a16:creationId xmlns:a16="http://schemas.microsoft.com/office/drawing/2014/main" id="{CEA32AC5-7FDD-1454-1F2D-4825A4DA9AB8}"/>
              </a:ext>
            </a:extLst>
          </p:cNvPr>
          <p:cNvSpPr/>
          <p:nvPr/>
        </p:nvSpPr>
        <p:spPr>
          <a:xfrm>
            <a:off x="8315326" y="4628559"/>
            <a:ext cx="1599956" cy="152851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a:solidFill>
                  <a:schemeClr val="tx1"/>
                </a:solidFill>
              </a:rPr>
              <a:t>UX Design</a:t>
            </a:r>
          </a:p>
          <a:p>
            <a:pPr algn="ctr"/>
            <a:r>
              <a:rPr lang="en-US" sz="1000">
                <a:solidFill>
                  <a:schemeClr val="tx1"/>
                </a:solidFill>
              </a:rPr>
              <a:t>Workflow</a:t>
            </a:r>
          </a:p>
          <a:p>
            <a:pPr algn="ctr"/>
            <a:r>
              <a:rPr lang="en-US" sz="1000">
                <a:solidFill>
                  <a:schemeClr val="tx1"/>
                </a:solidFill>
              </a:rPr>
              <a:t>Policy</a:t>
            </a:r>
          </a:p>
          <a:p>
            <a:pPr algn="ctr"/>
            <a:r>
              <a:rPr lang="en-US" sz="1000">
                <a:solidFill>
                  <a:schemeClr val="tx1"/>
                </a:solidFill>
              </a:rPr>
              <a:t>Stories</a:t>
            </a:r>
          </a:p>
        </p:txBody>
      </p:sp>
      <p:sp>
        <p:nvSpPr>
          <p:cNvPr id="52" name="Rectangle: Rounded Corners 51">
            <a:extLst>
              <a:ext uri="{FF2B5EF4-FFF2-40B4-BE49-F238E27FC236}">
                <a16:creationId xmlns:a16="http://schemas.microsoft.com/office/drawing/2014/main" id="{AD49975E-F66F-C5A4-C10C-D3321D2580C3}"/>
              </a:ext>
            </a:extLst>
          </p:cNvPr>
          <p:cNvSpPr/>
          <p:nvPr/>
        </p:nvSpPr>
        <p:spPr>
          <a:xfrm>
            <a:off x="9949581" y="4664361"/>
            <a:ext cx="1180085" cy="151345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a:solidFill>
                  <a:schemeClr val="tx1"/>
                </a:solidFill>
              </a:rPr>
              <a:t>Corp Connect</a:t>
            </a:r>
          </a:p>
          <a:p>
            <a:pPr algn="ctr"/>
            <a:r>
              <a:rPr lang="en-US" sz="1000">
                <a:solidFill>
                  <a:schemeClr val="tx1"/>
                </a:solidFill>
              </a:rPr>
              <a:t>Authentication</a:t>
            </a:r>
          </a:p>
          <a:p>
            <a:pPr algn="ctr"/>
            <a:r>
              <a:rPr lang="en-US" sz="1000">
                <a:solidFill>
                  <a:schemeClr val="tx1"/>
                </a:solidFill>
              </a:rPr>
              <a:t>Stories</a:t>
            </a:r>
          </a:p>
          <a:p>
            <a:pPr algn="ctr"/>
            <a:endParaRPr lang="en-US" sz="1000">
              <a:solidFill>
                <a:schemeClr val="tx1"/>
              </a:solidFill>
            </a:endParaRPr>
          </a:p>
        </p:txBody>
      </p:sp>
      <p:sp>
        <p:nvSpPr>
          <p:cNvPr id="53" name="Rectangle: Rounded Corners 52">
            <a:extLst>
              <a:ext uri="{FF2B5EF4-FFF2-40B4-BE49-F238E27FC236}">
                <a16:creationId xmlns:a16="http://schemas.microsoft.com/office/drawing/2014/main" id="{FD17E155-277F-7799-F481-5B3EC20B749D}"/>
              </a:ext>
            </a:extLst>
          </p:cNvPr>
          <p:cNvSpPr/>
          <p:nvPr/>
        </p:nvSpPr>
        <p:spPr>
          <a:xfrm>
            <a:off x="11159427" y="4692855"/>
            <a:ext cx="959057" cy="1484961"/>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Dependencies</a:t>
            </a:r>
          </a:p>
          <a:p>
            <a:pPr algn="ctr"/>
            <a:endParaRPr lang="en-US" sz="1000">
              <a:solidFill>
                <a:schemeClr val="tx1"/>
              </a:solidFill>
            </a:endParaRPr>
          </a:p>
          <a:p>
            <a:pPr algn="ctr"/>
            <a:r>
              <a:rPr lang="en-US" sz="1000">
                <a:solidFill>
                  <a:schemeClr val="tx1"/>
                </a:solidFill>
              </a:rPr>
              <a:t>Stories</a:t>
            </a:r>
          </a:p>
          <a:p>
            <a:pPr algn="ctr"/>
            <a:r>
              <a:rPr lang="en-US" sz="1000" err="1">
                <a:solidFill>
                  <a:schemeClr val="tx1"/>
                </a:solidFill>
              </a:rPr>
              <a:t>Prioirty</a:t>
            </a:r>
            <a:endParaRPr lang="en-US" sz="1000">
              <a:solidFill>
                <a:schemeClr val="tx1"/>
              </a:solidFill>
            </a:endParaRPr>
          </a:p>
        </p:txBody>
      </p:sp>
      <p:sp>
        <p:nvSpPr>
          <p:cNvPr id="54" name="TextBox 53">
            <a:extLst>
              <a:ext uri="{FF2B5EF4-FFF2-40B4-BE49-F238E27FC236}">
                <a16:creationId xmlns:a16="http://schemas.microsoft.com/office/drawing/2014/main" id="{132F0057-2D3C-49CA-F713-5685E11CA005}"/>
              </a:ext>
            </a:extLst>
          </p:cNvPr>
          <p:cNvSpPr txBox="1"/>
          <p:nvPr/>
        </p:nvSpPr>
        <p:spPr>
          <a:xfrm>
            <a:off x="1035020" y="3157267"/>
            <a:ext cx="742919" cy="276999"/>
          </a:xfrm>
          <a:prstGeom prst="rect">
            <a:avLst/>
          </a:prstGeom>
          <a:noFill/>
        </p:spPr>
        <p:txBody>
          <a:bodyPr wrap="square" rtlCol="0">
            <a:spAutoFit/>
          </a:bodyPr>
          <a:lstStyle/>
          <a:p>
            <a:r>
              <a:rPr lang="en-US" sz="1200"/>
              <a:t>   1 </a:t>
            </a:r>
            <a:r>
              <a:rPr lang="en-US" sz="1200" err="1"/>
              <a:t>Qtr</a:t>
            </a:r>
            <a:endParaRPr lang="en-US" sz="1200"/>
          </a:p>
        </p:txBody>
      </p:sp>
      <p:sp>
        <p:nvSpPr>
          <p:cNvPr id="55" name="TextBox 54">
            <a:extLst>
              <a:ext uri="{FF2B5EF4-FFF2-40B4-BE49-F238E27FC236}">
                <a16:creationId xmlns:a16="http://schemas.microsoft.com/office/drawing/2014/main" id="{280CEBF8-5DF7-CAAC-3F28-654498D9BF30}"/>
              </a:ext>
            </a:extLst>
          </p:cNvPr>
          <p:cNvSpPr txBox="1"/>
          <p:nvPr/>
        </p:nvSpPr>
        <p:spPr>
          <a:xfrm>
            <a:off x="258246" y="6272742"/>
            <a:ext cx="3294492" cy="784830"/>
          </a:xfrm>
          <a:prstGeom prst="rect">
            <a:avLst/>
          </a:prstGeom>
          <a:noFill/>
        </p:spPr>
        <p:txBody>
          <a:bodyPr wrap="none" rtlCol="0">
            <a:spAutoFit/>
          </a:bodyPr>
          <a:lstStyle/>
          <a:p>
            <a:pPr marL="171450" indent="-171450">
              <a:buFont typeface="Wingdings" panose="05000000000000000000" pitchFamily="2" charset="2"/>
              <a:buChar char="ü"/>
            </a:pPr>
            <a:r>
              <a:rPr lang="en-US" sz="900"/>
              <a:t>MVP ready state</a:t>
            </a:r>
          </a:p>
          <a:p>
            <a:pPr marL="171450" indent="-171450">
              <a:buFont typeface="Wingdings" panose="05000000000000000000" pitchFamily="2" charset="2"/>
              <a:buChar char="v"/>
            </a:pPr>
            <a:r>
              <a:rPr lang="en-US" sz="900"/>
              <a:t>Required for MVP (included in time </a:t>
            </a:r>
            <a:r>
              <a:rPr lang="en-US" sz="900" err="1"/>
              <a:t>est</a:t>
            </a:r>
            <a:r>
              <a:rPr lang="en-US" sz="900"/>
              <a:t>)</a:t>
            </a:r>
          </a:p>
          <a:p>
            <a:pPr marL="171450" indent="-171450">
              <a:buFont typeface="Wingdings" panose="05000000000000000000" pitchFamily="2" charset="2"/>
              <a:buChar char="q"/>
            </a:pPr>
            <a:r>
              <a:rPr lang="en-US" sz="900"/>
              <a:t>Delivered later not in % Complete and not in MVP timeline</a:t>
            </a:r>
          </a:p>
          <a:p>
            <a:endParaRPr lang="en-US"/>
          </a:p>
        </p:txBody>
      </p:sp>
      <p:sp>
        <p:nvSpPr>
          <p:cNvPr id="56" name="TextBox 55">
            <a:extLst>
              <a:ext uri="{FF2B5EF4-FFF2-40B4-BE49-F238E27FC236}">
                <a16:creationId xmlns:a16="http://schemas.microsoft.com/office/drawing/2014/main" id="{7829FF43-F0E7-79C6-45E5-12DAC3953BF0}"/>
              </a:ext>
            </a:extLst>
          </p:cNvPr>
          <p:cNvSpPr txBox="1"/>
          <p:nvPr/>
        </p:nvSpPr>
        <p:spPr>
          <a:xfrm>
            <a:off x="2878084" y="3156784"/>
            <a:ext cx="618591" cy="276999"/>
          </a:xfrm>
          <a:prstGeom prst="rect">
            <a:avLst/>
          </a:prstGeom>
          <a:noFill/>
        </p:spPr>
        <p:txBody>
          <a:bodyPr wrap="square" rtlCol="0">
            <a:spAutoFit/>
          </a:bodyPr>
          <a:lstStyle/>
          <a:p>
            <a:r>
              <a:rPr lang="en-US" sz="1200"/>
              <a:t> 1 </a:t>
            </a:r>
            <a:r>
              <a:rPr lang="en-US" sz="1200" err="1"/>
              <a:t>Qtr</a:t>
            </a:r>
            <a:endParaRPr lang="en-US" sz="1200"/>
          </a:p>
        </p:txBody>
      </p:sp>
      <p:sp>
        <p:nvSpPr>
          <p:cNvPr id="57" name="Partial Circle 56">
            <a:extLst>
              <a:ext uri="{FF2B5EF4-FFF2-40B4-BE49-F238E27FC236}">
                <a16:creationId xmlns:a16="http://schemas.microsoft.com/office/drawing/2014/main" id="{C096A3FE-C8D2-3CD6-99FF-40B9C1C201EC}"/>
              </a:ext>
            </a:extLst>
          </p:cNvPr>
          <p:cNvSpPr/>
          <p:nvPr/>
        </p:nvSpPr>
        <p:spPr>
          <a:xfrm>
            <a:off x="2048731" y="3177046"/>
            <a:ext cx="217221" cy="192096"/>
          </a:xfrm>
          <a:prstGeom prst="pie">
            <a:avLst>
              <a:gd name="adj1" fmla="val 18821195"/>
              <a:gd name="adj2" fmla="val 162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B54AD886-2D2D-435C-5142-9884D97417F5}"/>
              </a:ext>
            </a:extLst>
          </p:cNvPr>
          <p:cNvSpPr txBox="1"/>
          <p:nvPr/>
        </p:nvSpPr>
        <p:spPr>
          <a:xfrm>
            <a:off x="4604300" y="3149676"/>
            <a:ext cx="618591" cy="276999"/>
          </a:xfrm>
          <a:prstGeom prst="rect">
            <a:avLst/>
          </a:prstGeom>
          <a:noFill/>
        </p:spPr>
        <p:txBody>
          <a:bodyPr wrap="square" rtlCol="0">
            <a:spAutoFit/>
          </a:bodyPr>
          <a:lstStyle/>
          <a:p>
            <a:r>
              <a:rPr lang="en-US" sz="1200"/>
              <a:t>1 Mo</a:t>
            </a:r>
          </a:p>
        </p:txBody>
      </p:sp>
      <p:sp>
        <p:nvSpPr>
          <p:cNvPr id="59" name="TextBox 58">
            <a:extLst>
              <a:ext uri="{FF2B5EF4-FFF2-40B4-BE49-F238E27FC236}">
                <a16:creationId xmlns:a16="http://schemas.microsoft.com/office/drawing/2014/main" id="{80512AE8-4D63-103A-C5B5-634EA7D41659}"/>
              </a:ext>
            </a:extLst>
          </p:cNvPr>
          <p:cNvSpPr txBox="1"/>
          <p:nvPr/>
        </p:nvSpPr>
        <p:spPr>
          <a:xfrm>
            <a:off x="6225484" y="3178458"/>
            <a:ext cx="618591" cy="276999"/>
          </a:xfrm>
          <a:prstGeom prst="rect">
            <a:avLst/>
          </a:prstGeom>
          <a:noFill/>
        </p:spPr>
        <p:txBody>
          <a:bodyPr wrap="square" rtlCol="0">
            <a:spAutoFit/>
          </a:bodyPr>
          <a:lstStyle/>
          <a:p>
            <a:r>
              <a:rPr lang="en-US" sz="1200"/>
              <a:t>3 Mo</a:t>
            </a:r>
          </a:p>
        </p:txBody>
      </p:sp>
      <p:sp>
        <p:nvSpPr>
          <p:cNvPr id="60" name="TextBox 59">
            <a:extLst>
              <a:ext uri="{FF2B5EF4-FFF2-40B4-BE49-F238E27FC236}">
                <a16:creationId xmlns:a16="http://schemas.microsoft.com/office/drawing/2014/main" id="{9FEB590E-8575-2F53-C706-BE93CF71416C}"/>
              </a:ext>
            </a:extLst>
          </p:cNvPr>
          <p:cNvSpPr txBox="1"/>
          <p:nvPr/>
        </p:nvSpPr>
        <p:spPr>
          <a:xfrm>
            <a:off x="7635310" y="3187915"/>
            <a:ext cx="618591" cy="276999"/>
          </a:xfrm>
          <a:prstGeom prst="rect">
            <a:avLst/>
          </a:prstGeom>
          <a:noFill/>
        </p:spPr>
        <p:txBody>
          <a:bodyPr wrap="square" rtlCol="0">
            <a:spAutoFit/>
          </a:bodyPr>
          <a:lstStyle/>
          <a:p>
            <a:r>
              <a:rPr lang="en-US" sz="1200"/>
              <a:t>1 Mo</a:t>
            </a:r>
          </a:p>
        </p:txBody>
      </p:sp>
      <p:sp>
        <p:nvSpPr>
          <p:cNvPr id="61" name="TextBox 60">
            <a:extLst>
              <a:ext uri="{FF2B5EF4-FFF2-40B4-BE49-F238E27FC236}">
                <a16:creationId xmlns:a16="http://schemas.microsoft.com/office/drawing/2014/main" id="{90781098-99B4-777F-A46E-5FCE7F2B0F2B}"/>
              </a:ext>
            </a:extLst>
          </p:cNvPr>
          <p:cNvSpPr txBox="1"/>
          <p:nvPr/>
        </p:nvSpPr>
        <p:spPr>
          <a:xfrm>
            <a:off x="9262259" y="3194664"/>
            <a:ext cx="618591" cy="276999"/>
          </a:xfrm>
          <a:prstGeom prst="rect">
            <a:avLst/>
          </a:prstGeom>
          <a:noFill/>
        </p:spPr>
        <p:txBody>
          <a:bodyPr wrap="square" rtlCol="0">
            <a:spAutoFit/>
          </a:bodyPr>
          <a:lstStyle/>
          <a:p>
            <a:r>
              <a:rPr lang="en-US" sz="1200"/>
              <a:t>6 Mo</a:t>
            </a:r>
          </a:p>
        </p:txBody>
      </p:sp>
      <p:sp>
        <p:nvSpPr>
          <p:cNvPr id="62" name="TextBox 61">
            <a:extLst>
              <a:ext uri="{FF2B5EF4-FFF2-40B4-BE49-F238E27FC236}">
                <a16:creationId xmlns:a16="http://schemas.microsoft.com/office/drawing/2014/main" id="{2CAA4F19-2271-4A1A-5933-597DC344F643}"/>
              </a:ext>
            </a:extLst>
          </p:cNvPr>
          <p:cNvSpPr txBox="1"/>
          <p:nvPr/>
        </p:nvSpPr>
        <p:spPr>
          <a:xfrm>
            <a:off x="10579209" y="3223282"/>
            <a:ext cx="618591" cy="276999"/>
          </a:xfrm>
          <a:prstGeom prst="rect">
            <a:avLst/>
          </a:prstGeom>
          <a:noFill/>
        </p:spPr>
        <p:txBody>
          <a:bodyPr wrap="square" rtlCol="0">
            <a:spAutoFit/>
          </a:bodyPr>
          <a:lstStyle/>
          <a:p>
            <a:r>
              <a:rPr lang="en-US" sz="1200"/>
              <a:t>3 Mo</a:t>
            </a:r>
          </a:p>
        </p:txBody>
      </p:sp>
      <p:sp>
        <p:nvSpPr>
          <p:cNvPr id="63" name="TextBox 62">
            <a:extLst>
              <a:ext uri="{FF2B5EF4-FFF2-40B4-BE49-F238E27FC236}">
                <a16:creationId xmlns:a16="http://schemas.microsoft.com/office/drawing/2014/main" id="{0CABFDE1-8DB2-D839-8E49-6F0EA17E1E97}"/>
              </a:ext>
            </a:extLst>
          </p:cNvPr>
          <p:cNvSpPr txBox="1"/>
          <p:nvPr/>
        </p:nvSpPr>
        <p:spPr>
          <a:xfrm>
            <a:off x="11689219" y="3215477"/>
            <a:ext cx="618591" cy="276999"/>
          </a:xfrm>
          <a:prstGeom prst="rect">
            <a:avLst/>
          </a:prstGeom>
          <a:noFill/>
        </p:spPr>
        <p:txBody>
          <a:bodyPr wrap="square" rtlCol="0">
            <a:spAutoFit/>
          </a:bodyPr>
          <a:lstStyle/>
          <a:p>
            <a:r>
              <a:rPr lang="en-US" sz="1200"/>
              <a:t>6 Mo</a:t>
            </a:r>
          </a:p>
        </p:txBody>
      </p:sp>
    </p:spTree>
    <p:extLst>
      <p:ext uri="{BB962C8B-B14F-4D97-AF65-F5344CB8AC3E}">
        <p14:creationId xmlns:p14="http://schemas.microsoft.com/office/powerpoint/2010/main" val="419780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EB61-2A13-FFC2-DB91-5FD09736BC7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43BBD7-4C31-9E15-6876-7D5C9E5CDD87}"/>
              </a:ext>
            </a:extLst>
          </p:cNvPr>
          <p:cNvPicPr>
            <a:picLocks noChangeAspect="1"/>
          </p:cNvPicPr>
          <p:nvPr/>
        </p:nvPicPr>
        <p:blipFill>
          <a:blip r:embed="rId2"/>
          <a:stretch>
            <a:fillRect/>
          </a:stretch>
        </p:blipFill>
        <p:spPr>
          <a:xfrm>
            <a:off x="1422649" y="1679139"/>
            <a:ext cx="6784259" cy="4758266"/>
          </a:xfrm>
          <a:prstGeom prst="rect">
            <a:avLst/>
          </a:prstGeom>
        </p:spPr>
      </p:pic>
    </p:spTree>
    <p:extLst>
      <p:ext uri="{BB962C8B-B14F-4D97-AF65-F5344CB8AC3E}">
        <p14:creationId xmlns:p14="http://schemas.microsoft.com/office/powerpoint/2010/main" val="359315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AB6B9C0-32E2-C8DF-ECE4-E405CBCA78C8}"/>
              </a:ext>
            </a:extLst>
          </p:cNvPr>
          <p:cNvGraphicFramePr>
            <a:graphicFrameLocks noGrp="1"/>
          </p:cNvGraphicFramePr>
          <p:nvPr>
            <p:ph idx="1"/>
          </p:nvPr>
        </p:nvGraphicFramePr>
        <p:xfrm>
          <a:off x="386441" y="1059943"/>
          <a:ext cx="11504310" cy="2297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63E6261-C673-C0BD-C49A-D55D456A649A}"/>
              </a:ext>
            </a:extLst>
          </p:cNvPr>
          <p:cNvSpPr>
            <a:spLocks noGrp="1"/>
          </p:cNvSpPr>
          <p:nvPr>
            <p:ph type="title"/>
          </p:nvPr>
        </p:nvSpPr>
        <p:spPr>
          <a:xfrm>
            <a:off x="227390" y="189895"/>
            <a:ext cx="10972800" cy="632581"/>
          </a:xfrm>
        </p:spPr>
        <p:txBody>
          <a:bodyPr>
            <a:normAutofit/>
          </a:bodyPr>
          <a:lstStyle/>
          <a:p>
            <a:r>
              <a:rPr lang="en-US" sz="3600"/>
              <a:t>Onboarding CORE Technical Taxonomy</a:t>
            </a:r>
          </a:p>
        </p:txBody>
      </p:sp>
      <p:sp>
        <p:nvSpPr>
          <p:cNvPr id="8" name="Rectangle: Rounded Corners 7">
            <a:extLst>
              <a:ext uri="{FF2B5EF4-FFF2-40B4-BE49-F238E27FC236}">
                <a16:creationId xmlns:a16="http://schemas.microsoft.com/office/drawing/2014/main" id="{F03ADDBC-2457-9C6F-4771-5A307B4F3BE7}"/>
              </a:ext>
            </a:extLst>
          </p:cNvPr>
          <p:cNvSpPr/>
          <p:nvPr/>
        </p:nvSpPr>
        <p:spPr>
          <a:xfrm>
            <a:off x="1783214"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Portals/Sites</a:t>
            </a:r>
          </a:p>
          <a:p>
            <a:pPr marL="171450" indent="-171450">
              <a:buFont typeface="Arial" panose="020B0604020202020204" pitchFamily="34" charset="0"/>
              <a:buChar char="•"/>
            </a:pPr>
            <a:r>
              <a:rPr lang="en-US" sz="800">
                <a:solidFill>
                  <a:schemeClr val="tx1"/>
                </a:solidFill>
              </a:rPr>
              <a:t>Corp Connect</a:t>
            </a:r>
          </a:p>
          <a:p>
            <a:pPr marL="628650" lvl="1" indent="-171450">
              <a:buFont typeface="Arial" panose="020B0604020202020204" pitchFamily="34" charset="0"/>
              <a:buChar char="•"/>
            </a:pPr>
            <a:r>
              <a:rPr lang="en-US" sz="800">
                <a:solidFill>
                  <a:schemeClr val="tx1"/>
                </a:solidFill>
              </a:rPr>
              <a:t>OTP</a:t>
            </a:r>
          </a:p>
          <a:p>
            <a:pPr marL="628650" lvl="1" indent="-171450">
              <a:buFont typeface="Arial" panose="020B0604020202020204" pitchFamily="34" charset="0"/>
              <a:buChar char="•"/>
            </a:pPr>
            <a:r>
              <a:rPr lang="en-US" sz="800">
                <a:solidFill>
                  <a:schemeClr val="tx1"/>
                </a:solidFill>
              </a:rPr>
              <a:t>Sign-in</a:t>
            </a:r>
          </a:p>
          <a:p>
            <a:pPr marL="171450" indent="-171450">
              <a:buFont typeface="Arial" panose="020B0604020202020204" pitchFamily="34" charset="0"/>
              <a:buChar char="•"/>
            </a:pPr>
            <a:r>
              <a:rPr lang="en-US" sz="800">
                <a:solidFill>
                  <a:schemeClr val="tx1"/>
                </a:solidFill>
              </a:rPr>
              <a:t>Pivot</a:t>
            </a:r>
          </a:p>
          <a:p>
            <a:pPr marL="171450" indent="-171450">
              <a:buFont typeface="Arial" panose="020B0604020202020204" pitchFamily="34" charset="0"/>
              <a:buChar char="•"/>
            </a:pPr>
            <a:r>
              <a:rPr lang="en-US" sz="800">
                <a:solidFill>
                  <a:schemeClr val="tx1"/>
                </a:solidFill>
              </a:rPr>
              <a:t>Dept Portal</a:t>
            </a:r>
          </a:p>
          <a:p>
            <a:pPr marL="171450" indent="-171450">
              <a:buFont typeface="Arial" panose="020B0604020202020204" pitchFamily="34" charset="0"/>
              <a:buChar char="•"/>
            </a:pPr>
            <a:r>
              <a:rPr lang="en-US" sz="800" err="1">
                <a:solidFill>
                  <a:schemeClr val="tx1"/>
                </a:solidFill>
              </a:rPr>
              <a:t>Onbase</a:t>
            </a:r>
            <a:endParaRPr lang="en-US" sz="800">
              <a:solidFill>
                <a:schemeClr val="tx1"/>
              </a:solidFill>
            </a:endParaRPr>
          </a:p>
          <a:p>
            <a:pPr marL="171450" indent="-171450">
              <a:buFont typeface="Arial" panose="020B0604020202020204" pitchFamily="34" charset="0"/>
              <a:buChar char="•"/>
            </a:pPr>
            <a:r>
              <a:rPr lang="en-US" sz="800" err="1">
                <a:solidFill>
                  <a:schemeClr val="tx1"/>
                </a:solidFill>
              </a:rPr>
              <a:t>Singlepoint</a:t>
            </a:r>
            <a:r>
              <a:rPr lang="en-US" sz="800">
                <a:solidFill>
                  <a:schemeClr val="tx1"/>
                </a:solidFill>
              </a:rPr>
              <a:t> </a:t>
            </a:r>
          </a:p>
          <a:p>
            <a:endParaRPr lang="en-US" sz="800"/>
          </a:p>
        </p:txBody>
      </p:sp>
      <p:sp>
        <p:nvSpPr>
          <p:cNvPr id="9" name="Rectangle: Rounded Corners 8">
            <a:extLst>
              <a:ext uri="{FF2B5EF4-FFF2-40B4-BE49-F238E27FC236}">
                <a16:creationId xmlns:a16="http://schemas.microsoft.com/office/drawing/2014/main" id="{10FBE652-F46A-4234-3976-93D56A05FAEE}"/>
              </a:ext>
            </a:extLst>
          </p:cNvPr>
          <p:cNvSpPr/>
          <p:nvPr/>
        </p:nvSpPr>
        <p:spPr>
          <a:xfrm>
            <a:off x="328194" y="3429000"/>
            <a:ext cx="1412421"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Initiate Onboarding </a:t>
            </a:r>
          </a:p>
          <a:p>
            <a:pPr marL="171450" indent="-171450">
              <a:buFont typeface="Arial" panose="020B0604020202020204" pitchFamily="34" charset="0"/>
              <a:buChar char="•"/>
            </a:pPr>
            <a:r>
              <a:rPr lang="en-US" sz="900">
                <a:solidFill>
                  <a:schemeClr val="tx1"/>
                </a:solidFill>
              </a:rPr>
              <a:t>Salesforce Push</a:t>
            </a:r>
          </a:p>
          <a:p>
            <a:pPr marL="171450" indent="-171450">
              <a:buFont typeface="Arial" panose="020B0604020202020204" pitchFamily="34" charset="0"/>
              <a:buChar char="•"/>
            </a:pPr>
            <a:r>
              <a:rPr lang="en-US" sz="900">
                <a:solidFill>
                  <a:schemeClr val="tx1"/>
                </a:solidFill>
              </a:rPr>
              <a:t>Public API </a:t>
            </a:r>
          </a:p>
          <a:p>
            <a:pPr marL="171450" indent="-171450">
              <a:buFont typeface="Arial" panose="020B0604020202020204" pitchFamily="34" charset="0"/>
              <a:buChar char="•"/>
            </a:pPr>
            <a:r>
              <a:rPr lang="en-US" sz="900">
                <a:solidFill>
                  <a:schemeClr val="tx1"/>
                </a:solidFill>
              </a:rPr>
              <a:t>Batch Upload</a:t>
            </a:r>
          </a:p>
          <a:p>
            <a:pPr marL="171450" indent="-171450">
              <a:buFont typeface="Arial" panose="020B0604020202020204" pitchFamily="34" charset="0"/>
              <a:buChar char="•"/>
            </a:pPr>
            <a:r>
              <a:rPr lang="en-US" sz="900">
                <a:solidFill>
                  <a:schemeClr val="tx1"/>
                </a:solidFill>
              </a:rPr>
              <a:t>Manual Entry</a:t>
            </a:r>
          </a:p>
        </p:txBody>
      </p:sp>
      <p:sp>
        <p:nvSpPr>
          <p:cNvPr id="10" name="Rectangle: Rounded Corners 9">
            <a:extLst>
              <a:ext uri="{FF2B5EF4-FFF2-40B4-BE49-F238E27FC236}">
                <a16:creationId xmlns:a16="http://schemas.microsoft.com/office/drawing/2014/main" id="{19E2BC0D-3A7C-62A2-A963-2C37508F119E}"/>
              </a:ext>
            </a:extLst>
          </p:cNvPr>
          <p:cNvSpPr/>
          <p:nvPr/>
        </p:nvSpPr>
        <p:spPr>
          <a:xfrm>
            <a:off x="3238235"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Additional Operations Teams</a:t>
            </a:r>
          </a:p>
          <a:p>
            <a:pPr marL="171450" indent="-171450">
              <a:buFont typeface="Arial" panose="020B0604020202020204" pitchFamily="34" charset="0"/>
              <a:buChar char="•"/>
            </a:pPr>
            <a:r>
              <a:rPr lang="en-US" sz="800">
                <a:solidFill>
                  <a:schemeClr val="tx1"/>
                </a:solidFill>
              </a:rPr>
              <a:t>Specific Dashboards</a:t>
            </a:r>
          </a:p>
          <a:p>
            <a:pPr marL="171450" indent="-171450">
              <a:buFont typeface="Arial" panose="020B0604020202020204" pitchFamily="34" charset="0"/>
              <a:buChar char="•"/>
            </a:pPr>
            <a:endParaRPr lang="en-US" sz="800">
              <a:solidFill>
                <a:schemeClr val="tx1"/>
              </a:solidFill>
            </a:endParaRPr>
          </a:p>
          <a:p>
            <a:endParaRPr lang="en-US" sz="800"/>
          </a:p>
        </p:txBody>
      </p:sp>
      <p:sp>
        <p:nvSpPr>
          <p:cNvPr id="11" name="Rectangle: Rounded Corners 10">
            <a:extLst>
              <a:ext uri="{FF2B5EF4-FFF2-40B4-BE49-F238E27FC236}">
                <a16:creationId xmlns:a16="http://schemas.microsoft.com/office/drawing/2014/main" id="{45BC1B34-8D71-5B44-ADAF-CBC24D3F416E}"/>
              </a:ext>
            </a:extLst>
          </p:cNvPr>
          <p:cNvSpPr/>
          <p:nvPr/>
        </p:nvSpPr>
        <p:spPr>
          <a:xfrm>
            <a:off x="6122949"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Workflow create</a:t>
            </a:r>
          </a:p>
          <a:p>
            <a:pPr marL="171450" indent="-171450">
              <a:buFont typeface="Arial" panose="020B0604020202020204" pitchFamily="34" charset="0"/>
              <a:buChar char="•"/>
            </a:pPr>
            <a:r>
              <a:rPr lang="en-US" sz="800">
                <a:solidFill>
                  <a:schemeClr val="tx1"/>
                </a:solidFill>
              </a:rPr>
              <a:t>Rules set up</a:t>
            </a:r>
          </a:p>
          <a:p>
            <a:endParaRPr lang="en-US" sz="800"/>
          </a:p>
        </p:txBody>
      </p:sp>
      <p:sp>
        <p:nvSpPr>
          <p:cNvPr id="12" name="Rectangle: Rounded Corners 11">
            <a:extLst>
              <a:ext uri="{FF2B5EF4-FFF2-40B4-BE49-F238E27FC236}">
                <a16:creationId xmlns:a16="http://schemas.microsoft.com/office/drawing/2014/main" id="{8A64B5E4-5190-A5BC-8A24-393105F05B55}"/>
              </a:ext>
            </a:extLst>
          </p:cNvPr>
          <p:cNvSpPr/>
          <p:nvPr/>
        </p:nvSpPr>
        <p:spPr>
          <a:xfrm>
            <a:off x="4693256" y="3429000"/>
            <a:ext cx="1387094"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Create Onboarding </a:t>
            </a:r>
          </a:p>
          <a:p>
            <a:pPr marL="171450" indent="-171450">
              <a:buFont typeface="Arial" panose="020B0604020202020204" pitchFamily="34" charset="0"/>
              <a:buChar char="•"/>
            </a:pPr>
            <a:r>
              <a:rPr lang="en-US" sz="800">
                <a:solidFill>
                  <a:schemeClr val="tx1"/>
                </a:solidFill>
              </a:rPr>
              <a:t>Rules set up</a:t>
            </a:r>
          </a:p>
          <a:p>
            <a:endParaRPr lang="en-US" sz="800"/>
          </a:p>
        </p:txBody>
      </p:sp>
      <p:sp>
        <p:nvSpPr>
          <p:cNvPr id="13" name="Rectangle: Rounded Corners 12">
            <a:extLst>
              <a:ext uri="{FF2B5EF4-FFF2-40B4-BE49-F238E27FC236}">
                <a16:creationId xmlns:a16="http://schemas.microsoft.com/office/drawing/2014/main" id="{6A79323C-144C-7171-70E6-63C7F22BB5BF}"/>
              </a:ext>
            </a:extLst>
          </p:cNvPr>
          <p:cNvSpPr/>
          <p:nvPr/>
        </p:nvSpPr>
        <p:spPr>
          <a:xfrm>
            <a:off x="7577970"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By Product</a:t>
            </a:r>
          </a:p>
          <a:p>
            <a:pPr marL="171450" indent="-171450">
              <a:buFont typeface="Arial" panose="020B0604020202020204" pitchFamily="34" charset="0"/>
              <a:buChar char="•"/>
            </a:pPr>
            <a:r>
              <a:rPr lang="en-US" sz="800">
                <a:solidFill>
                  <a:schemeClr val="tx1"/>
                </a:solidFill>
              </a:rPr>
              <a:t>By Client Type</a:t>
            </a:r>
          </a:p>
          <a:p>
            <a:pPr marL="171450" indent="-171450">
              <a:buFont typeface="Arial" panose="020B0604020202020204" pitchFamily="34" charset="0"/>
              <a:buChar char="•"/>
            </a:pPr>
            <a:r>
              <a:rPr lang="en-US" sz="800">
                <a:solidFill>
                  <a:schemeClr val="tx1"/>
                </a:solidFill>
              </a:rPr>
              <a:t>Document Listing</a:t>
            </a:r>
          </a:p>
          <a:p>
            <a:r>
              <a:rPr lang="en-US" sz="800">
                <a:solidFill>
                  <a:schemeClr val="tx1"/>
                </a:solidFill>
              </a:rPr>
              <a:t>         Disclosures</a:t>
            </a:r>
          </a:p>
          <a:p>
            <a:r>
              <a:rPr lang="en-US" sz="800">
                <a:solidFill>
                  <a:schemeClr val="tx1"/>
                </a:solidFill>
              </a:rPr>
              <a:t>         Doc to </a:t>
            </a:r>
            <a:r>
              <a:rPr lang="en-US" sz="800" err="1">
                <a:solidFill>
                  <a:schemeClr val="tx1"/>
                </a:solidFill>
              </a:rPr>
              <a:t>esign</a:t>
            </a:r>
            <a:endParaRPr lang="en-US" sz="800">
              <a:solidFill>
                <a:schemeClr val="tx1"/>
              </a:solidFill>
            </a:endParaRPr>
          </a:p>
          <a:p>
            <a:endParaRPr lang="en-US" sz="800"/>
          </a:p>
        </p:txBody>
      </p:sp>
      <p:sp>
        <p:nvSpPr>
          <p:cNvPr id="14" name="Rectangle: Rounded Corners 13">
            <a:extLst>
              <a:ext uri="{FF2B5EF4-FFF2-40B4-BE49-F238E27FC236}">
                <a16:creationId xmlns:a16="http://schemas.microsoft.com/office/drawing/2014/main" id="{C09DF0DF-EEBE-23B5-DCD7-E28F21B14698}"/>
              </a:ext>
            </a:extLst>
          </p:cNvPr>
          <p:cNvSpPr/>
          <p:nvPr/>
        </p:nvSpPr>
        <p:spPr>
          <a:xfrm>
            <a:off x="10478329"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All activity captured and available</a:t>
            </a:r>
          </a:p>
        </p:txBody>
      </p:sp>
      <p:sp>
        <p:nvSpPr>
          <p:cNvPr id="15" name="Rectangle: Rounded Corners 14">
            <a:extLst>
              <a:ext uri="{FF2B5EF4-FFF2-40B4-BE49-F238E27FC236}">
                <a16:creationId xmlns:a16="http://schemas.microsoft.com/office/drawing/2014/main" id="{ACD18DF6-16AE-DC92-5BCD-B8F36D2A9CEB}"/>
              </a:ext>
            </a:extLst>
          </p:cNvPr>
          <p:cNvSpPr/>
          <p:nvPr/>
        </p:nvSpPr>
        <p:spPr>
          <a:xfrm>
            <a:off x="9023883" y="342900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Tasks shared in Corp Connect</a:t>
            </a:r>
          </a:p>
          <a:p>
            <a:pPr marL="171450" indent="-171450">
              <a:buFont typeface="Arial" panose="020B0604020202020204" pitchFamily="34" charset="0"/>
              <a:buChar char="•"/>
            </a:pPr>
            <a:r>
              <a:rPr lang="en-US" sz="800">
                <a:solidFill>
                  <a:schemeClr val="tx1"/>
                </a:solidFill>
              </a:rPr>
              <a:t>E-mail communications</a:t>
            </a:r>
          </a:p>
          <a:p>
            <a:endParaRPr lang="en-US" sz="800"/>
          </a:p>
        </p:txBody>
      </p:sp>
      <p:sp>
        <p:nvSpPr>
          <p:cNvPr id="5" name="Rectangle: Rounded Corners 4">
            <a:extLst>
              <a:ext uri="{FF2B5EF4-FFF2-40B4-BE49-F238E27FC236}">
                <a16:creationId xmlns:a16="http://schemas.microsoft.com/office/drawing/2014/main" id="{FECE0041-7C14-0585-D19D-BF1E6A828DC5}"/>
              </a:ext>
            </a:extLst>
          </p:cNvPr>
          <p:cNvSpPr/>
          <p:nvPr/>
        </p:nvSpPr>
        <p:spPr>
          <a:xfrm>
            <a:off x="9171432" y="5440741"/>
            <a:ext cx="251767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Common Objects</a:t>
            </a:r>
          </a:p>
          <a:p>
            <a:pPr algn="ctr"/>
            <a:r>
              <a:rPr lang="en-US" sz="800">
                <a:solidFill>
                  <a:schemeClr val="tx1"/>
                </a:solidFill>
              </a:rPr>
              <a:t>Roles – Customer Persona, </a:t>
            </a:r>
          </a:p>
          <a:p>
            <a:pPr algn="ctr"/>
            <a:r>
              <a:rPr lang="en-US" sz="800">
                <a:solidFill>
                  <a:schemeClr val="tx1"/>
                </a:solidFill>
              </a:rPr>
              <a:t>KYC</a:t>
            </a:r>
          </a:p>
          <a:p>
            <a:pPr algn="ctr"/>
            <a:r>
              <a:rPr lang="en-US" sz="800">
                <a:solidFill>
                  <a:schemeClr val="tx1"/>
                </a:solidFill>
              </a:rPr>
              <a:t>IDP</a:t>
            </a:r>
          </a:p>
          <a:p>
            <a:pPr algn="ctr"/>
            <a:r>
              <a:rPr lang="en-US" sz="800">
                <a:solidFill>
                  <a:schemeClr val="tx1"/>
                </a:solidFill>
              </a:rPr>
              <a:t>Entity – USB </a:t>
            </a:r>
            <a:r>
              <a:rPr lang="en-US" sz="800" err="1">
                <a:solidFill>
                  <a:schemeClr val="tx1"/>
                </a:solidFill>
              </a:rPr>
              <a:t>Entity,USB</a:t>
            </a:r>
            <a:r>
              <a:rPr lang="en-US" sz="800">
                <a:solidFill>
                  <a:schemeClr val="tx1"/>
                </a:solidFill>
              </a:rPr>
              <a:t> ID, Hierarchy, RM info </a:t>
            </a:r>
          </a:p>
          <a:p>
            <a:pPr algn="ctr"/>
            <a:r>
              <a:rPr lang="en-US" sz="800">
                <a:solidFill>
                  <a:schemeClr val="tx1"/>
                </a:solidFill>
              </a:rPr>
              <a:t>Product </a:t>
            </a:r>
          </a:p>
          <a:p>
            <a:pPr algn="ctr"/>
            <a:r>
              <a:rPr lang="en-US" sz="800">
                <a:solidFill>
                  <a:schemeClr val="tx1"/>
                </a:solidFill>
              </a:rPr>
              <a:t>Events</a:t>
            </a:r>
          </a:p>
          <a:p>
            <a:pPr algn="ctr"/>
            <a:r>
              <a:rPr lang="en-US" sz="800">
                <a:solidFill>
                  <a:schemeClr val="tx1"/>
                </a:solidFill>
              </a:rPr>
              <a:t>Milestones</a:t>
            </a:r>
          </a:p>
          <a:p>
            <a:pPr algn="ctr"/>
            <a:r>
              <a:rPr lang="en-US" sz="800">
                <a:solidFill>
                  <a:schemeClr val="tx1"/>
                </a:solidFill>
              </a:rPr>
              <a:t>Process meta data</a:t>
            </a:r>
          </a:p>
          <a:p>
            <a:pPr algn="ctr"/>
            <a:r>
              <a:rPr lang="en-US" sz="800">
                <a:solidFill>
                  <a:schemeClr val="tx1"/>
                </a:solidFill>
              </a:rPr>
              <a:t>Task Meta data </a:t>
            </a:r>
          </a:p>
        </p:txBody>
      </p:sp>
      <p:sp>
        <p:nvSpPr>
          <p:cNvPr id="2" name="Rectangle: Rounded Corners 1">
            <a:extLst>
              <a:ext uri="{FF2B5EF4-FFF2-40B4-BE49-F238E27FC236}">
                <a16:creationId xmlns:a16="http://schemas.microsoft.com/office/drawing/2014/main" id="{F66B9E79-6EE2-89EE-8F3B-4FC1EC7EB689}"/>
              </a:ext>
            </a:extLst>
          </p:cNvPr>
          <p:cNvSpPr/>
          <p:nvPr/>
        </p:nvSpPr>
        <p:spPr>
          <a:xfrm>
            <a:off x="340857" y="4688229"/>
            <a:ext cx="1387094" cy="720646"/>
          </a:xfrm>
          <a:prstGeom prst="roundRect">
            <a:avLst/>
          </a:prstGeom>
          <a:gradFill flip="none" rotWithShape="1">
            <a:gsLst>
              <a:gs pos="0">
                <a:schemeClr val="accent4">
                  <a:lumMod val="40000"/>
                  <a:lumOff val="60000"/>
                  <a:tint val="66000"/>
                  <a:satMod val="160000"/>
                </a:schemeClr>
              </a:gs>
              <a:gs pos="50000">
                <a:schemeClr val="accent4">
                  <a:lumMod val="40000"/>
                  <a:lumOff val="60000"/>
                  <a:tint val="44500"/>
                  <a:satMod val="160000"/>
                </a:schemeClr>
              </a:gs>
              <a:gs pos="100000">
                <a:schemeClr val="accent4">
                  <a:lumMod val="40000"/>
                  <a:lumOff val="60000"/>
                  <a:tint val="23500"/>
                  <a:satMod val="160000"/>
                </a:schemeClr>
              </a:gs>
            </a:gsLst>
            <a:lin ang="81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Role Data</a:t>
            </a:r>
          </a:p>
          <a:p>
            <a:r>
              <a:rPr lang="en-US" sz="800">
                <a:solidFill>
                  <a:schemeClr val="tx1"/>
                </a:solidFill>
              </a:rPr>
              <a:t>Customer Persona</a:t>
            </a:r>
          </a:p>
          <a:p>
            <a:r>
              <a:rPr lang="en-US" sz="800">
                <a:solidFill>
                  <a:schemeClr val="tx1"/>
                </a:solidFill>
              </a:rPr>
              <a:t>Sales Rep</a:t>
            </a:r>
          </a:p>
          <a:p>
            <a:endParaRPr lang="en-US" sz="800"/>
          </a:p>
        </p:txBody>
      </p:sp>
      <p:sp>
        <p:nvSpPr>
          <p:cNvPr id="6" name="Rectangle: Rounded Corners 5">
            <a:extLst>
              <a:ext uri="{FF2B5EF4-FFF2-40B4-BE49-F238E27FC236}">
                <a16:creationId xmlns:a16="http://schemas.microsoft.com/office/drawing/2014/main" id="{3E81821F-932C-60F6-00B8-40C075763062}"/>
              </a:ext>
            </a:extLst>
          </p:cNvPr>
          <p:cNvSpPr/>
          <p:nvPr/>
        </p:nvSpPr>
        <p:spPr>
          <a:xfrm>
            <a:off x="328194" y="5440741"/>
            <a:ext cx="1387094" cy="1227364"/>
          </a:xfrm>
          <a:prstGeom prst="roundRect">
            <a:avLst/>
          </a:pr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81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rgbClr val="0C2074"/>
                </a:solidFill>
              </a:rPr>
              <a:t>Initiate Onboarding</a:t>
            </a:r>
          </a:p>
          <a:p>
            <a:r>
              <a:rPr lang="en-US" sz="800">
                <a:solidFill>
                  <a:srgbClr val="0C2074"/>
                </a:solidFill>
              </a:rPr>
              <a:t>Manual entry - Sales</a:t>
            </a:r>
          </a:p>
        </p:txBody>
      </p:sp>
      <p:sp>
        <p:nvSpPr>
          <p:cNvPr id="7" name="Rectangle: Rounded Corners 6">
            <a:extLst>
              <a:ext uri="{FF2B5EF4-FFF2-40B4-BE49-F238E27FC236}">
                <a16:creationId xmlns:a16="http://schemas.microsoft.com/office/drawing/2014/main" id="{297F0AC9-563F-AEFC-A768-8FC655CB652C}"/>
              </a:ext>
            </a:extLst>
          </p:cNvPr>
          <p:cNvSpPr/>
          <p:nvPr/>
        </p:nvSpPr>
        <p:spPr>
          <a:xfrm>
            <a:off x="1783214" y="4720095"/>
            <a:ext cx="1387094" cy="720646"/>
          </a:xfrm>
          <a:prstGeom prst="roundRect">
            <a:avLst/>
          </a:prstGeom>
          <a:gradFill flip="none" rotWithShape="1">
            <a:gsLst>
              <a:gs pos="0">
                <a:schemeClr val="accent4">
                  <a:lumMod val="40000"/>
                  <a:lumOff val="60000"/>
                  <a:tint val="66000"/>
                  <a:satMod val="160000"/>
                </a:schemeClr>
              </a:gs>
              <a:gs pos="50000">
                <a:schemeClr val="accent4">
                  <a:lumMod val="40000"/>
                  <a:lumOff val="60000"/>
                  <a:tint val="44500"/>
                  <a:satMod val="160000"/>
                </a:schemeClr>
              </a:gs>
              <a:gs pos="100000">
                <a:schemeClr val="accent4">
                  <a:lumMod val="40000"/>
                  <a:lumOff val="60000"/>
                  <a:tint val="23500"/>
                  <a:satMod val="160000"/>
                </a:schemeClr>
              </a:gs>
            </a:gsLst>
            <a:lin ang="81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KYC Data</a:t>
            </a:r>
          </a:p>
          <a:p>
            <a:endParaRPr lang="en-US" sz="800"/>
          </a:p>
        </p:txBody>
      </p:sp>
      <p:sp>
        <p:nvSpPr>
          <p:cNvPr id="16" name="Rectangle: Rounded Corners 15">
            <a:extLst>
              <a:ext uri="{FF2B5EF4-FFF2-40B4-BE49-F238E27FC236}">
                <a16:creationId xmlns:a16="http://schemas.microsoft.com/office/drawing/2014/main" id="{F0AC7D89-95CF-B615-835B-76AEEFECF315}"/>
              </a:ext>
            </a:extLst>
          </p:cNvPr>
          <p:cNvSpPr/>
          <p:nvPr/>
        </p:nvSpPr>
        <p:spPr>
          <a:xfrm>
            <a:off x="3263563" y="4727448"/>
            <a:ext cx="1387094" cy="720646"/>
          </a:xfrm>
          <a:prstGeom prst="roundRect">
            <a:avLst/>
          </a:prstGeom>
          <a:gradFill flip="none" rotWithShape="1">
            <a:gsLst>
              <a:gs pos="0">
                <a:schemeClr val="accent4">
                  <a:lumMod val="40000"/>
                  <a:lumOff val="60000"/>
                  <a:tint val="66000"/>
                  <a:satMod val="160000"/>
                </a:schemeClr>
              </a:gs>
              <a:gs pos="50000">
                <a:schemeClr val="accent4">
                  <a:lumMod val="40000"/>
                  <a:lumOff val="60000"/>
                  <a:tint val="44500"/>
                  <a:satMod val="160000"/>
                </a:schemeClr>
              </a:gs>
              <a:gs pos="100000">
                <a:schemeClr val="accent4">
                  <a:lumMod val="40000"/>
                  <a:lumOff val="60000"/>
                  <a:tint val="23500"/>
                  <a:satMod val="160000"/>
                </a:schemeClr>
              </a:gs>
            </a:gsLst>
            <a:lin ang="81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IDP  Data</a:t>
            </a:r>
          </a:p>
          <a:p>
            <a:endParaRPr lang="en-US" sz="800"/>
          </a:p>
        </p:txBody>
      </p:sp>
      <p:sp>
        <p:nvSpPr>
          <p:cNvPr id="17" name="Rectangle: Rounded Corners 16">
            <a:extLst>
              <a:ext uri="{FF2B5EF4-FFF2-40B4-BE49-F238E27FC236}">
                <a16:creationId xmlns:a16="http://schemas.microsoft.com/office/drawing/2014/main" id="{05ED248A-D1A4-2366-F9B1-318C30378FC6}"/>
              </a:ext>
            </a:extLst>
          </p:cNvPr>
          <p:cNvSpPr/>
          <p:nvPr/>
        </p:nvSpPr>
        <p:spPr>
          <a:xfrm>
            <a:off x="4718583" y="4727448"/>
            <a:ext cx="1387094" cy="720646"/>
          </a:xfrm>
          <a:prstGeom prst="roundRect">
            <a:avLst/>
          </a:prstGeom>
          <a:gradFill flip="none" rotWithShape="1">
            <a:gsLst>
              <a:gs pos="0">
                <a:schemeClr val="accent4">
                  <a:lumMod val="40000"/>
                  <a:lumOff val="60000"/>
                  <a:tint val="66000"/>
                  <a:satMod val="160000"/>
                </a:schemeClr>
              </a:gs>
              <a:gs pos="50000">
                <a:schemeClr val="accent4">
                  <a:lumMod val="40000"/>
                  <a:lumOff val="60000"/>
                  <a:tint val="44500"/>
                  <a:satMod val="160000"/>
                </a:schemeClr>
              </a:gs>
              <a:gs pos="100000">
                <a:schemeClr val="accent4">
                  <a:lumMod val="40000"/>
                  <a:lumOff val="60000"/>
                  <a:tint val="23500"/>
                  <a:satMod val="160000"/>
                </a:schemeClr>
              </a:gs>
            </a:gsLst>
            <a:lin ang="81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Entity Data</a:t>
            </a:r>
          </a:p>
          <a:p>
            <a:endParaRPr lang="en-US" sz="800"/>
          </a:p>
        </p:txBody>
      </p:sp>
    </p:spTree>
    <p:extLst>
      <p:ext uri="{BB962C8B-B14F-4D97-AF65-F5344CB8AC3E}">
        <p14:creationId xmlns:p14="http://schemas.microsoft.com/office/powerpoint/2010/main" val="3883350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E6261-C673-C0BD-C49A-D55D456A649A}"/>
              </a:ext>
            </a:extLst>
          </p:cNvPr>
          <p:cNvSpPr>
            <a:spLocks noGrp="1"/>
          </p:cNvSpPr>
          <p:nvPr>
            <p:ph type="title"/>
          </p:nvPr>
        </p:nvSpPr>
        <p:spPr>
          <a:xfrm>
            <a:off x="227390" y="189895"/>
            <a:ext cx="10972800" cy="632581"/>
          </a:xfrm>
        </p:spPr>
        <p:txBody>
          <a:bodyPr>
            <a:normAutofit/>
          </a:bodyPr>
          <a:lstStyle/>
          <a:p>
            <a:r>
              <a:rPr lang="en-US" sz="3600"/>
              <a:t>Onboarding CORE Technical Taxonomy</a:t>
            </a:r>
          </a:p>
        </p:txBody>
      </p:sp>
      <p:sp>
        <p:nvSpPr>
          <p:cNvPr id="8" name="Rectangle: Rounded Corners 7">
            <a:extLst>
              <a:ext uri="{FF2B5EF4-FFF2-40B4-BE49-F238E27FC236}">
                <a16:creationId xmlns:a16="http://schemas.microsoft.com/office/drawing/2014/main" id="{F03ADDBC-2457-9C6F-4771-5A307B4F3BE7}"/>
              </a:ext>
            </a:extLst>
          </p:cNvPr>
          <p:cNvSpPr/>
          <p:nvPr/>
        </p:nvSpPr>
        <p:spPr>
          <a:xfrm>
            <a:off x="1825813" y="1316736"/>
            <a:ext cx="1412422" cy="253996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endParaRPr>
          </a:p>
          <a:p>
            <a:r>
              <a:rPr lang="en-US" sz="800">
                <a:solidFill>
                  <a:schemeClr val="tx1"/>
                </a:solidFill>
              </a:rPr>
              <a:t>API</a:t>
            </a:r>
          </a:p>
          <a:p>
            <a:pPr marL="171450" indent="-171450">
              <a:buFont typeface="Arial" panose="020B0604020202020204" pitchFamily="34" charset="0"/>
              <a:buChar char="•"/>
            </a:pPr>
            <a:r>
              <a:rPr lang="en-US" sz="800">
                <a:solidFill>
                  <a:schemeClr val="tx1"/>
                </a:solidFill>
              </a:rPr>
              <a:t>Common </a:t>
            </a:r>
          </a:p>
          <a:p>
            <a:pPr marL="171450" indent="-171450">
              <a:buFont typeface="Arial" panose="020B0604020202020204" pitchFamily="34" charset="0"/>
              <a:buChar char="•"/>
            </a:pPr>
            <a:r>
              <a:rPr lang="en-US" sz="800">
                <a:solidFill>
                  <a:schemeClr val="tx1"/>
                </a:solidFill>
              </a:rPr>
              <a:t>SOR</a:t>
            </a:r>
          </a:p>
          <a:p>
            <a:pPr marL="171450" indent="-171450">
              <a:buFont typeface="Arial" panose="020B0604020202020204" pitchFamily="34" charset="0"/>
              <a:buChar char="•"/>
            </a:pPr>
            <a:r>
              <a:rPr lang="en-US" sz="800">
                <a:solidFill>
                  <a:schemeClr val="tx1"/>
                </a:solidFill>
              </a:rPr>
              <a:t>Enterprise</a:t>
            </a:r>
          </a:p>
          <a:p>
            <a:endParaRPr lang="en-US" sz="800"/>
          </a:p>
          <a:p>
            <a:r>
              <a:rPr lang="en-US" sz="800">
                <a:solidFill>
                  <a:schemeClr val="tx1"/>
                </a:solidFill>
              </a:rPr>
              <a:t>Java </a:t>
            </a:r>
            <a:r>
              <a:rPr lang="en-US" sz="800" err="1">
                <a:solidFill>
                  <a:schemeClr val="tx1"/>
                </a:solidFill>
              </a:rPr>
              <a:t>Springboot</a:t>
            </a:r>
            <a:endParaRPr lang="en-US" sz="800">
              <a:solidFill>
                <a:schemeClr val="tx1"/>
              </a:solidFill>
            </a:endParaRPr>
          </a:p>
        </p:txBody>
      </p:sp>
      <p:sp>
        <p:nvSpPr>
          <p:cNvPr id="9" name="Rectangle: Rounded Corners 8">
            <a:extLst>
              <a:ext uri="{FF2B5EF4-FFF2-40B4-BE49-F238E27FC236}">
                <a16:creationId xmlns:a16="http://schemas.microsoft.com/office/drawing/2014/main" id="{10FBE652-F46A-4234-3976-93D56A05FAEE}"/>
              </a:ext>
            </a:extLst>
          </p:cNvPr>
          <p:cNvSpPr/>
          <p:nvPr/>
        </p:nvSpPr>
        <p:spPr>
          <a:xfrm>
            <a:off x="370791" y="1316735"/>
            <a:ext cx="1412421" cy="253996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Common UI/UX</a:t>
            </a:r>
          </a:p>
          <a:p>
            <a:pPr marL="171450" indent="-171450">
              <a:buFont typeface="Arial" panose="020B0604020202020204" pitchFamily="34" charset="0"/>
              <a:buChar char="•"/>
            </a:pPr>
            <a:r>
              <a:rPr lang="en-US" sz="900">
                <a:solidFill>
                  <a:schemeClr val="tx1"/>
                </a:solidFill>
              </a:rPr>
              <a:t>React</a:t>
            </a:r>
          </a:p>
          <a:p>
            <a:pPr marL="171450" indent="-171450">
              <a:buFont typeface="Arial" panose="020B0604020202020204" pitchFamily="34" charset="0"/>
              <a:buChar char="•"/>
            </a:pPr>
            <a:r>
              <a:rPr lang="en-US" sz="900">
                <a:solidFill>
                  <a:schemeClr val="tx1"/>
                </a:solidFill>
              </a:rPr>
              <a:t>Shield</a:t>
            </a:r>
          </a:p>
          <a:p>
            <a:pPr marL="171450" indent="-171450">
              <a:buFont typeface="Arial" panose="020B0604020202020204" pitchFamily="34" charset="0"/>
              <a:buChar char="•"/>
            </a:pPr>
            <a:r>
              <a:rPr lang="en-US" sz="900">
                <a:solidFill>
                  <a:schemeClr val="tx1"/>
                </a:solidFill>
              </a:rPr>
              <a:t>Shield 2.0</a:t>
            </a:r>
          </a:p>
          <a:p>
            <a:pPr marL="171450" indent="-171450">
              <a:buFont typeface="Arial" panose="020B0604020202020204" pitchFamily="34" charset="0"/>
              <a:buChar char="•"/>
            </a:pPr>
            <a:r>
              <a:rPr lang="en-US" sz="900">
                <a:solidFill>
                  <a:schemeClr val="tx1"/>
                </a:solidFill>
              </a:rPr>
              <a:t>Smart Form Framework</a:t>
            </a:r>
          </a:p>
          <a:p>
            <a:pPr marL="171450" indent="-171450">
              <a:buFont typeface="Arial" panose="020B0604020202020204" pitchFamily="34" charset="0"/>
              <a:buChar char="•"/>
            </a:pPr>
            <a:r>
              <a:rPr lang="en-US" sz="800">
                <a:solidFill>
                  <a:schemeClr val="tx1"/>
                </a:solidFill>
              </a:rPr>
              <a:t>Employee Dashboards</a:t>
            </a:r>
          </a:p>
          <a:p>
            <a:pPr marL="628650" lvl="1" indent="-171450">
              <a:buFont typeface="Arial" panose="020B0604020202020204" pitchFamily="34" charset="0"/>
              <a:buChar char="•"/>
            </a:pPr>
            <a:r>
              <a:rPr lang="en-US" sz="800">
                <a:solidFill>
                  <a:schemeClr val="tx1"/>
                </a:solidFill>
              </a:rPr>
              <a:t>Event details</a:t>
            </a:r>
          </a:p>
          <a:p>
            <a:pPr marL="628650" lvl="1" indent="-171450">
              <a:buFont typeface="Arial" panose="020B0604020202020204" pitchFamily="34" charset="0"/>
              <a:buChar char="•"/>
            </a:pPr>
            <a:r>
              <a:rPr lang="en-US" sz="800">
                <a:solidFill>
                  <a:schemeClr val="tx1"/>
                </a:solidFill>
              </a:rPr>
              <a:t>Tasks details</a:t>
            </a:r>
          </a:p>
          <a:p>
            <a:pPr marL="171450" indent="-171450">
              <a:buFont typeface="Arial" panose="020B0604020202020204" pitchFamily="34" charset="0"/>
              <a:buChar char="•"/>
            </a:pPr>
            <a:r>
              <a:rPr lang="en-US" sz="800">
                <a:solidFill>
                  <a:schemeClr val="tx1"/>
                </a:solidFill>
              </a:rPr>
              <a:t>Client Dashboards</a:t>
            </a:r>
          </a:p>
          <a:p>
            <a:pPr marL="628650" lvl="1" indent="-171450">
              <a:buFont typeface="Arial" panose="020B0604020202020204" pitchFamily="34" charset="0"/>
              <a:buChar char="•"/>
            </a:pPr>
            <a:r>
              <a:rPr lang="en-US" sz="800">
                <a:solidFill>
                  <a:schemeClr val="tx1"/>
                </a:solidFill>
              </a:rPr>
              <a:t>Tasks</a:t>
            </a:r>
          </a:p>
          <a:p>
            <a:pPr marL="171450" indent="-171450">
              <a:buFont typeface="Arial" panose="020B0604020202020204" pitchFamily="34" charset="0"/>
              <a:buChar char="•"/>
            </a:pPr>
            <a:r>
              <a:rPr lang="en-US" sz="800">
                <a:solidFill>
                  <a:schemeClr val="tx1"/>
                </a:solidFill>
              </a:rPr>
              <a:t>Custom Dashboards</a:t>
            </a:r>
          </a:p>
          <a:p>
            <a:pPr marL="171450" indent="-171450">
              <a:buFont typeface="Arial" panose="020B0604020202020204" pitchFamily="34" charset="0"/>
              <a:buChar char="•"/>
            </a:pPr>
            <a:endParaRPr lang="en-US" sz="900">
              <a:solidFill>
                <a:schemeClr val="tx1"/>
              </a:solidFill>
            </a:endParaRPr>
          </a:p>
        </p:txBody>
      </p:sp>
      <p:sp>
        <p:nvSpPr>
          <p:cNvPr id="10" name="Rectangle: Rounded Corners 9">
            <a:extLst>
              <a:ext uri="{FF2B5EF4-FFF2-40B4-BE49-F238E27FC236}">
                <a16:creationId xmlns:a16="http://schemas.microsoft.com/office/drawing/2014/main" id="{19E2BC0D-3A7C-62A2-A963-2C37508F119E}"/>
              </a:ext>
            </a:extLst>
          </p:cNvPr>
          <p:cNvSpPr/>
          <p:nvPr/>
        </p:nvSpPr>
        <p:spPr>
          <a:xfrm>
            <a:off x="3280836" y="1316735"/>
            <a:ext cx="1412422" cy="253996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endParaRPr>
          </a:p>
          <a:p>
            <a:pPr marL="171450" indent="-171450">
              <a:buFont typeface="Arial" panose="020B0604020202020204" pitchFamily="34" charset="0"/>
              <a:buChar char="•"/>
            </a:pPr>
            <a:r>
              <a:rPr lang="en-US" sz="800">
                <a:solidFill>
                  <a:schemeClr val="tx1"/>
                </a:solidFill>
              </a:rPr>
              <a:t>UO Systemic Api’s</a:t>
            </a:r>
          </a:p>
          <a:p>
            <a:pPr marL="628650" lvl="1" indent="-171450">
              <a:buFont typeface="Arial" panose="020B0604020202020204" pitchFamily="34" charset="0"/>
              <a:buChar char="•"/>
            </a:pPr>
            <a:r>
              <a:rPr lang="en-US" sz="800">
                <a:solidFill>
                  <a:schemeClr val="tx1"/>
                </a:solidFill>
              </a:rPr>
              <a:t>Form </a:t>
            </a:r>
          </a:p>
          <a:p>
            <a:pPr marL="628650" lvl="1" indent="-171450">
              <a:buFont typeface="Arial" panose="020B0604020202020204" pitchFamily="34" charset="0"/>
              <a:buChar char="•"/>
            </a:pPr>
            <a:r>
              <a:rPr lang="en-US" sz="800">
                <a:solidFill>
                  <a:schemeClr val="tx1"/>
                </a:solidFill>
              </a:rPr>
              <a:t>Milestone </a:t>
            </a:r>
          </a:p>
          <a:p>
            <a:pPr marL="628650" lvl="1" indent="-171450">
              <a:buFont typeface="Arial" panose="020B0604020202020204" pitchFamily="34" charset="0"/>
              <a:buChar char="•"/>
            </a:pPr>
            <a:r>
              <a:rPr lang="en-US" sz="800">
                <a:solidFill>
                  <a:schemeClr val="tx1"/>
                </a:solidFill>
              </a:rPr>
              <a:t>Task</a:t>
            </a:r>
          </a:p>
          <a:p>
            <a:pPr marL="628650" lvl="1" indent="-171450">
              <a:buFont typeface="Arial" panose="020B0604020202020204" pitchFamily="34" charset="0"/>
              <a:buChar char="•"/>
            </a:pPr>
            <a:endParaRPr lang="en-US" sz="800">
              <a:solidFill>
                <a:schemeClr val="tx1"/>
              </a:solidFill>
            </a:endParaRPr>
          </a:p>
          <a:p>
            <a:pPr marL="171450" indent="-171450">
              <a:buFont typeface="Arial" panose="020B0604020202020204" pitchFamily="34" charset="0"/>
              <a:buChar char="•"/>
            </a:pPr>
            <a:endParaRPr lang="en-US" sz="800">
              <a:solidFill>
                <a:schemeClr val="tx1"/>
              </a:solidFill>
            </a:endParaRPr>
          </a:p>
          <a:p>
            <a:endParaRPr lang="en-US" sz="800"/>
          </a:p>
        </p:txBody>
      </p:sp>
      <p:sp>
        <p:nvSpPr>
          <p:cNvPr id="11" name="Rectangle: Rounded Corners 10">
            <a:extLst>
              <a:ext uri="{FF2B5EF4-FFF2-40B4-BE49-F238E27FC236}">
                <a16:creationId xmlns:a16="http://schemas.microsoft.com/office/drawing/2014/main" id="{45BC1B34-8D71-5B44-ADAF-CBC24D3F416E}"/>
              </a:ext>
            </a:extLst>
          </p:cNvPr>
          <p:cNvSpPr/>
          <p:nvPr/>
        </p:nvSpPr>
        <p:spPr>
          <a:xfrm>
            <a:off x="6165554" y="1325880"/>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Business Rules Engine</a:t>
            </a:r>
          </a:p>
          <a:p>
            <a:pPr marL="171450" indent="-171450">
              <a:buFont typeface="Arial" panose="020B0604020202020204" pitchFamily="34" charset="0"/>
              <a:buChar char="•"/>
            </a:pPr>
            <a:r>
              <a:rPr lang="en-US" sz="800">
                <a:solidFill>
                  <a:schemeClr val="tx1"/>
                </a:solidFill>
              </a:rPr>
              <a:t>Business rules Spreadsheet</a:t>
            </a:r>
          </a:p>
          <a:p>
            <a:endParaRPr lang="en-US" sz="800"/>
          </a:p>
        </p:txBody>
      </p:sp>
      <p:sp>
        <p:nvSpPr>
          <p:cNvPr id="12" name="Rectangle: Rounded Corners 11">
            <a:extLst>
              <a:ext uri="{FF2B5EF4-FFF2-40B4-BE49-F238E27FC236}">
                <a16:creationId xmlns:a16="http://schemas.microsoft.com/office/drawing/2014/main" id="{8A64B5E4-5190-A5BC-8A24-393105F05B55}"/>
              </a:ext>
            </a:extLst>
          </p:cNvPr>
          <p:cNvSpPr/>
          <p:nvPr/>
        </p:nvSpPr>
        <p:spPr>
          <a:xfrm>
            <a:off x="4735859" y="1316736"/>
            <a:ext cx="1387094"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Workflow</a:t>
            </a:r>
          </a:p>
          <a:p>
            <a:pPr marL="171450" indent="-171450">
              <a:buFont typeface="Arial" panose="020B0604020202020204" pitchFamily="34" charset="0"/>
              <a:buChar char="•"/>
            </a:pPr>
            <a:r>
              <a:rPr lang="en-US" sz="800">
                <a:solidFill>
                  <a:schemeClr val="tx1"/>
                </a:solidFill>
              </a:rPr>
              <a:t>Visual Create</a:t>
            </a:r>
          </a:p>
          <a:p>
            <a:pPr marL="171450" indent="-171450">
              <a:buFont typeface="Arial" panose="020B0604020202020204" pitchFamily="34" charset="0"/>
              <a:buChar char="•"/>
            </a:pPr>
            <a:r>
              <a:rPr lang="en-US" sz="800">
                <a:solidFill>
                  <a:schemeClr val="tx1"/>
                </a:solidFill>
              </a:rPr>
              <a:t>Camunda</a:t>
            </a:r>
          </a:p>
          <a:p>
            <a:pPr marL="171450" indent="-171450">
              <a:buFont typeface="Arial" panose="020B0604020202020204" pitchFamily="34" charset="0"/>
              <a:buChar char="•"/>
            </a:pPr>
            <a:r>
              <a:rPr lang="en-US" sz="800">
                <a:solidFill>
                  <a:schemeClr val="tx1"/>
                </a:solidFill>
              </a:rPr>
              <a:t>BAW</a:t>
            </a:r>
          </a:p>
          <a:p>
            <a:endParaRPr lang="en-US" sz="800"/>
          </a:p>
        </p:txBody>
      </p:sp>
      <p:sp>
        <p:nvSpPr>
          <p:cNvPr id="13" name="Rectangle: Rounded Corners 12">
            <a:extLst>
              <a:ext uri="{FF2B5EF4-FFF2-40B4-BE49-F238E27FC236}">
                <a16:creationId xmlns:a16="http://schemas.microsoft.com/office/drawing/2014/main" id="{6A79323C-144C-7171-70E6-63C7F22BB5BF}"/>
              </a:ext>
            </a:extLst>
          </p:cNvPr>
          <p:cNvSpPr/>
          <p:nvPr/>
        </p:nvSpPr>
        <p:spPr>
          <a:xfrm>
            <a:off x="7611461" y="1316736"/>
            <a:ext cx="1412422" cy="2798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Enterprise Common  Capabilities</a:t>
            </a:r>
          </a:p>
          <a:p>
            <a:endParaRPr lang="en-US" sz="800">
              <a:solidFill>
                <a:schemeClr val="tx1"/>
              </a:solidFill>
            </a:endParaRPr>
          </a:p>
          <a:p>
            <a:pPr marL="171450" indent="-171450">
              <a:buFont typeface="Wingdings" panose="05000000000000000000" pitchFamily="2" charset="2"/>
              <a:buChar char="§"/>
            </a:pPr>
            <a:r>
              <a:rPr lang="en-US" sz="800">
                <a:solidFill>
                  <a:schemeClr val="tx1"/>
                </a:solidFill>
              </a:rPr>
              <a:t>KYC</a:t>
            </a:r>
          </a:p>
          <a:p>
            <a:pPr marL="171450" indent="-171450">
              <a:buFont typeface="Wingdings" panose="05000000000000000000" pitchFamily="2" charset="2"/>
              <a:buChar char="§"/>
            </a:pPr>
            <a:r>
              <a:rPr lang="en-US" sz="800">
                <a:solidFill>
                  <a:schemeClr val="tx1"/>
                </a:solidFill>
              </a:rPr>
              <a:t>IDP</a:t>
            </a:r>
          </a:p>
          <a:p>
            <a:pPr marL="171450" indent="-171450">
              <a:buFont typeface="Wingdings" panose="05000000000000000000" pitchFamily="2" charset="2"/>
              <a:buChar char="§"/>
            </a:pPr>
            <a:r>
              <a:rPr lang="en-US" sz="800">
                <a:solidFill>
                  <a:schemeClr val="tx1"/>
                </a:solidFill>
              </a:rPr>
              <a:t>Document </a:t>
            </a:r>
            <a:r>
              <a:rPr lang="en-US" sz="800" err="1">
                <a:solidFill>
                  <a:schemeClr val="tx1"/>
                </a:solidFill>
              </a:rPr>
              <a:t>Mgmt</a:t>
            </a:r>
            <a:endParaRPr lang="en-US" sz="800">
              <a:solidFill>
                <a:schemeClr val="tx1"/>
              </a:solidFill>
            </a:endParaRPr>
          </a:p>
          <a:p>
            <a:pPr marL="628650" lvl="1" indent="-171450">
              <a:buFont typeface="Wingdings" panose="05000000000000000000" pitchFamily="2" charset="2"/>
              <a:buChar char="§"/>
            </a:pPr>
            <a:r>
              <a:rPr lang="en-US" sz="800">
                <a:solidFill>
                  <a:schemeClr val="tx1"/>
                </a:solidFill>
              </a:rPr>
              <a:t>PDF Viewer</a:t>
            </a:r>
          </a:p>
          <a:p>
            <a:pPr marL="628650" lvl="1" indent="-171450">
              <a:buFont typeface="Wingdings" panose="05000000000000000000" pitchFamily="2" charset="2"/>
              <a:buChar char="§"/>
            </a:pPr>
            <a:r>
              <a:rPr lang="en-US" sz="800" err="1">
                <a:solidFill>
                  <a:schemeClr val="tx1"/>
                </a:solidFill>
              </a:rPr>
              <a:t>Filenet</a:t>
            </a:r>
            <a:endParaRPr lang="en-US" sz="800">
              <a:solidFill>
                <a:schemeClr val="tx1"/>
              </a:solidFill>
            </a:endParaRPr>
          </a:p>
          <a:p>
            <a:pPr marL="628650" lvl="1" indent="-171450">
              <a:buFont typeface="Wingdings" panose="05000000000000000000" pitchFamily="2" charset="2"/>
              <a:buChar char="q"/>
            </a:pPr>
            <a:r>
              <a:rPr lang="en-US" sz="800">
                <a:solidFill>
                  <a:schemeClr val="tx1"/>
                </a:solidFill>
              </a:rPr>
              <a:t>CMOD</a:t>
            </a:r>
          </a:p>
          <a:p>
            <a:pPr marL="171450" indent="-171450">
              <a:buFont typeface="Wingdings" panose="05000000000000000000" pitchFamily="2" charset="2"/>
              <a:buChar char="q"/>
            </a:pPr>
            <a:r>
              <a:rPr lang="en-US" sz="800">
                <a:solidFill>
                  <a:schemeClr val="tx1"/>
                </a:solidFill>
              </a:rPr>
              <a:t>Document generation</a:t>
            </a:r>
          </a:p>
          <a:p>
            <a:pPr marL="171450" indent="-171450">
              <a:buFont typeface="Wingdings" panose="05000000000000000000" pitchFamily="2" charset="2"/>
              <a:buChar char="§"/>
            </a:pPr>
            <a:r>
              <a:rPr lang="en-US" sz="800">
                <a:solidFill>
                  <a:schemeClr val="tx1"/>
                </a:solidFill>
              </a:rPr>
              <a:t>e-signature</a:t>
            </a:r>
          </a:p>
          <a:p>
            <a:endParaRPr lang="en-US" sz="800"/>
          </a:p>
        </p:txBody>
      </p:sp>
      <p:sp>
        <p:nvSpPr>
          <p:cNvPr id="15" name="Rectangle: Rounded Corners 14">
            <a:extLst>
              <a:ext uri="{FF2B5EF4-FFF2-40B4-BE49-F238E27FC236}">
                <a16:creationId xmlns:a16="http://schemas.microsoft.com/office/drawing/2014/main" id="{ACD18DF6-16AE-DC92-5BCD-B8F36D2A9CEB}"/>
              </a:ext>
            </a:extLst>
          </p:cNvPr>
          <p:cNvSpPr/>
          <p:nvPr/>
        </p:nvSpPr>
        <p:spPr>
          <a:xfrm>
            <a:off x="9066484" y="1316736"/>
            <a:ext cx="1412422"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Dynamic Data Engine</a:t>
            </a:r>
          </a:p>
          <a:p>
            <a:endParaRPr lang="en-US" sz="800"/>
          </a:p>
        </p:txBody>
      </p:sp>
      <p:sp>
        <p:nvSpPr>
          <p:cNvPr id="5" name="Rectangle: Rounded Corners 4">
            <a:extLst>
              <a:ext uri="{FF2B5EF4-FFF2-40B4-BE49-F238E27FC236}">
                <a16:creationId xmlns:a16="http://schemas.microsoft.com/office/drawing/2014/main" id="{FECE0041-7C14-0585-D19D-BF1E6A828DC5}"/>
              </a:ext>
            </a:extLst>
          </p:cNvPr>
          <p:cNvSpPr/>
          <p:nvPr/>
        </p:nvSpPr>
        <p:spPr>
          <a:xfrm>
            <a:off x="370791" y="4735286"/>
            <a:ext cx="11461714" cy="41533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Common Objects</a:t>
            </a:r>
          </a:p>
        </p:txBody>
      </p:sp>
      <p:sp>
        <p:nvSpPr>
          <p:cNvPr id="16" name="Rectangle: Rounded Corners 15">
            <a:extLst>
              <a:ext uri="{FF2B5EF4-FFF2-40B4-BE49-F238E27FC236}">
                <a16:creationId xmlns:a16="http://schemas.microsoft.com/office/drawing/2014/main" id="{72C7FD9F-710B-8A32-7366-CD5293F67423}"/>
              </a:ext>
            </a:extLst>
          </p:cNvPr>
          <p:cNvSpPr/>
          <p:nvPr/>
        </p:nvSpPr>
        <p:spPr>
          <a:xfrm>
            <a:off x="365143" y="4263523"/>
            <a:ext cx="11461714" cy="41533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Data Base -  </a:t>
            </a:r>
            <a:r>
              <a:rPr lang="en-US" sz="800" err="1">
                <a:solidFill>
                  <a:schemeClr val="tx1"/>
                </a:solidFill>
              </a:rPr>
              <a:t>ElastaSearch</a:t>
            </a:r>
            <a:endParaRPr lang="en-US" sz="800">
              <a:solidFill>
                <a:schemeClr val="tx1"/>
              </a:solidFill>
            </a:endParaRPr>
          </a:p>
          <a:p>
            <a:pPr algn="ctr"/>
            <a:r>
              <a:rPr lang="en-US" sz="800">
                <a:solidFill>
                  <a:schemeClr val="tx1"/>
                </a:solidFill>
              </a:rPr>
              <a:t>SQL Server</a:t>
            </a:r>
          </a:p>
        </p:txBody>
      </p:sp>
      <p:sp>
        <p:nvSpPr>
          <p:cNvPr id="18" name="Rectangle: Rounded Corners 17">
            <a:extLst>
              <a:ext uri="{FF2B5EF4-FFF2-40B4-BE49-F238E27FC236}">
                <a16:creationId xmlns:a16="http://schemas.microsoft.com/office/drawing/2014/main" id="{0ADFD079-E00D-4D81-DB17-AD2A438A8D6A}"/>
              </a:ext>
            </a:extLst>
          </p:cNvPr>
          <p:cNvSpPr/>
          <p:nvPr/>
        </p:nvSpPr>
        <p:spPr>
          <a:xfrm>
            <a:off x="10521506" y="1316736"/>
            <a:ext cx="1594293" cy="12273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800">
                <a:solidFill>
                  <a:schemeClr val="tx1"/>
                </a:solidFill>
              </a:rPr>
              <a:t>Common UI/UX</a:t>
            </a:r>
          </a:p>
          <a:p>
            <a:pPr marL="628650" lvl="1" indent="-171450">
              <a:buFont typeface="Arial" panose="020B0604020202020204" pitchFamily="34" charset="0"/>
              <a:buChar char="•"/>
            </a:pPr>
            <a:r>
              <a:rPr lang="en-US" sz="800">
                <a:solidFill>
                  <a:schemeClr val="tx1"/>
                </a:solidFill>
              </a:rPr>
              <a:t>Dashboards</a:t>
            </a:r>
          </a:p>
          <a:p>
            <a:pPr marL="628650" lvl="1" indent="-171450">
              <a:buFont typeface="Arial" panose="020B0604020202020204" pitchFamily="34" charset="0"/>
              <a:buChar char="•"/>
            </a:pPr>
            <a:r>
              <a:rPr lang="en-US" sz="800">
                <a:solidFill>
                  <a:schemeClr val="tx1"/>
                </a:solidFill>
              </a:rPr>
              <a:t>Event details</a:t>
            </a:r>
          </a:p>
          <a:p>
            <a:pPr marL="628650" lvl="1" indent="-171450">
              <a:buFont typeface="Arial" panose="020B0604020202020204" pitchFamily="34" charset="0"/>
              <a:buChar char="•"/>
            </a:pPr>
            <a:r>
              <a:rPr lang="en-US" sz="800">
                <a:solidFill>
                  <a:schemeClr val="tx1"/>
                </a:solidFill>
              </a:rPr>
              <a:t>Tasks details</a:t>
            </a:r>
          </a:p>
          <a:p>
            <a:pPr marL="171450" indent="-171450">
              <a:buFont typeface="Arial" panose="020B0604020202020204" pitchFamily="34" charset="0"/>
              <a:buChar char="•"/>
            </a:pPr>
            <a:r>
              <a:rPr lang="en-US" sz="800">
                <a:solidFill>
                  <a:schemeClr val="tx1"/>
                </a:solidFill>
              </a:rPr>
              <a:t>Custom Dashboards</a:t>
            </a:r>
          </a:p>
          <a:p>
            <a:pPr marL="171450" indent="-171450">
              <a:buFont typeface="Arial" panose="020B0604020202020204" pitchFamily="34" charset="0"/>
              <a:buChar char="•"/>
            </a:pPr>
            <a:endParaRPr lang="en-US" sz="800">
              <a:solidFill>
                <a:schemeClr val="tx1"/>
              </a:solidFill>
            </a:endParaRPr>
          </a:p>
        </p:txBody>
      </p:sp>
      <p:sp>
        <p:nvSpPr>
          <p:cNvPr id="2" name="TextBox 1">
            <a:extLst>
              <a:ext uri="{FF2B5EF4-FFF2-40B4-BE49-F238E27FC236}">
                <a16:creationId xmlns:a16="http://schemas.microsoft.com/office/drawing/2014/main" id="{8B363C34-587E-0A25-C8A4-C2543063D312}"/>
              </a:ext>
            </a:extLst>
          </p:cNvPr>
          <p:cNvSpPr txBox="1"/>
          <p:nvPr/>
        </p:nvSpPr>
        <p:spPr>
          <a:xfrm rot="20127573">
            <a:off x="9140217" y="275353"/>
            <a:ext cx="2306060" cy="461665"/>
          </a:xfrm>
          <a:prstGeom prst="rect">
            <a:avLst/>
          </a:prstGeom>
          <a:noFill/>
        </p:spPr>
        <p:txBody>
          <a:bodyPr wrap="square" rtlCol="0">
            <a:spAutoFit/>
          </a:bodyPr>
          <a:lstStyle/>
          <a:p>
            <a:r>
              <a:rPr lang="en-US" sz="2400">
                <a:solidFill>
                  <a:schemeClr val="accent3"/>
                </a:solidFill>
              </a:rPr>
              <a:t>Draft</a:t>
            </a:r>
          </a:p>
        </p:txBody>
      </p:sp>
    </p:spTree>
    <p:extLst>
      <p:ext uri="{BB962C8B-B14F-4D97-AF65-F5344CB8AC3E}">
        <p14:creationId xmlns:p14="http://schemas.microsoft.com/office/powerpoint/2010/main" val="292089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117B86-F222-98D3-2135-2048CD6F910F}"/>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2836DFEC-E6C1-75DC-CA6C-5773E42C7B3F}"/>
              </a:ext>
            </a:extLst>
          </p:cNvPr>
          <p:cNvSpPr txBox="1"/>
          <p:nvPr/>
        </p:nvSpPr>
        <p:spPr>
          <a:xfrm>
            <a:off x="528066" y="5860019"/>
            <a:ext cx="6213348" cy="276999"/>
          </a:xfrm>
          <a:prstGeom prst="rect">
            <a:avLst/>
          </a:prstGeom>
          <a:noFill/>
        </p:spPr>
        <p:txBody>
          <a:bodyPr wrap="square">
            <a:spAutoFit/>
          </a:bodyPr>
          <a:lstStyle/>
          <a:p>
            <a:r>
              <a:rPr lang="en-US" sz="1200"/>
              <a:t>https://micro-</a:t>
            </a:r>
            <a:r>
              <a:rPr lang="en-US" sz="1200" err="1"/>
              <a:t>frontends.org</a:t>
            </a:r>
            <a:r>
              <a:rPr lang="en-US" sz="1200"/>
              <a:t>/</a:t>
            </a:r>
          </a:p>
        </p:txBody>
      </p:sp>
      <p:pic>
        <p:nvPicPr>
          <p:cNvPr id="12" name="Content Placeholder 11">
            <a:extLst>
              <a:ext uri="{FF2B5EF4-FFF2-40B4-BE49-F238E27FC236}">
                <a16:creationId xmlns:a16="http://schemas.microsoft.com/office/drawing/2014/main" id="{CE318143-14F6-6E3E-D21A-A3ABA433179B}"/>
              </a:ext>
            </a:extLst>
          </p:cNvPr>
          <p:cNvPicPr>
            <a:picLocks noGrp="1" noChangeAspect="1"/>
          </p:cNvPicPr>
          <p:nvPr>
            <p:ph idx="1"/>
          </p:nvPr>
        </p:nvPicPr>
        <p:blipFill>
          <a:blip r:embed="rId2"/>
          <a:stretch>
            <a:fillRect/>
          </a:stretch>
        </p:blipFill>
        <p:spPr>
          <a:xfrm>
            <a:off x="3959686" y="1382713"/>
            <a:ext cx="4272628" cy="4560887"/>
          </a:xfrm>
          <a:prstGeom prst="rect">
            <a:avLst/>
          </a:prstGeom>
        </p:spPr>
      </p:pic>
    </p:spTree>
    <p:extLst>
      <p:ext uri="{BB962C8B-B14F-4D97-AF65-F5344CB8AC3E}">
        <p14:creationId xmlns:p14="http://schemas.microsoft.com/office/powerpoint/2010/main" val="1795188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4A93-F7A2-4621-FCB4-A0E02CA5495E}"/>
              </a:ext>
            </a:extLst>
          </p:cNvPr>
          <p:cNvSpPr>
            <a:spLocks noGrp="1"/>
          </p:cNvSpPr>
          <p:nvPr>
            <p:ph type="title"/>
          </p:nvPr>
        </p:nvSpPr>
        <p:spPr/>
        <p:txBody>
          <a:bodyPr/>
          <a:lstStyle/>
          <a:p>
            <a:endParaRPr lang="en-US"/>
          </a:p>
        </p:txBody>
      </p:sp>
      <p:pic>
        <p:nvPicPr>
          <p:cNvPr id="3" name="Content Placeholder 8">
            <a:extLst>
              <a:ext uri="{FF2B5EF4-FFF2-40B4-BE49-F238E27FC236}">
                <a16:creationId xmlns:a16="http://schemas.microsoft.com/office/drawing/2014/main" id="{2B6AEFAC-E559-5570-AFF3-C5071228FFD8}"/>
              </a:ext>
            </a:extLst>
          </p:cNvPr>
          <p:cNvPicPr>
            <a:picLocks noChangeAspect="1"/>
          </p:cNvPicPr>
          <p:nvPr/>
        </p:nvPicPr>
        <p:blipFill>
          <a:blip r:embed="rId2"/>
          <a:stretch>
            <a:fillRect/>
          </a:stretch>
        </p:blipFill>
        <p:spPr>
          <a:xfrm>
            <a:off x="609600" y="125694"/>
            <a:ext cx="10143744" cy="6005729"/>
          </a:xfrm>
          <a:prstGeom prst="rect">
            <a:avLst/>
          </a:prstGeom>
        </p:spPr>
      </p:pic>
    </p:spTree>
    <p:extLst>
      <p:ext uri="{BB962C8B-B14F-4D97-AF65-F5344CB8AC3E}">
        <p14:creationId xmlns:p14="http://schemas.microsoft.com/office/powerpoint/2010/main" val="3180197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30B9B-F5FC-A566-AB5C-43D9FB6F25A6}"/>
              </a:ext>
            </a:extLst>
          </p:cNvPr>
          <p:cNvSpPr>
            <a:spLocks noGrp="1"/>
          </p:cNvSpPr>
          <p:nvPr>
            <p:ph type="title"/>
          </p:nvPr>
        </p:nvSpPr>
        <p:spPr>
          <a:xfrm>
            <a:off x="394996" y="-210248"/>
            <a:ext cx="10972800" cy="868362"/>
          </a:xfrm>
        </p:spPr>
        <p:txBody>
          <a:bodyPr/>
          <a:lstStyle/>
          <a:p>
            <a:r>
              <a:rPr lang="en-US"/>
              <a:t>Collaboration Portal</a:t>
            </a:r>
          </a:p>
        </p:txBody>
      </p:sp>
      <p:sp>
        <p:nvSpPr>
          <p:cNvPr id="6" name="Rectangle 5">
            <a:extLst>
              <a:ext uri="{FF2B5EF4-FFF2-40B4-BE49-F238E27FC236}">
                <a16:creationId xmlns:a16="http://schemas.microsoft.com/office/drawing/2014/main" id="{CF3F2EA5-D3C2-2629-F38E-29F3EDB3CF10}"/>
              </a:ext>
            </a:extLst>
          </p:cNvPr>
          <p:cNvSpPr/>
          <p:nvPr/>
        </p:nvSpPr>
        <p:spPr>
          <a:xfrm>
            <a:off x="6952861" y="1307840"/>
            <a:ext cx="3562739" cy="9797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EO Collaboration Portal</a:t>
            </a:r>
          </a:p>
        </p:txBody>
      </p:sp>
      <p:sp>
        <p:nvSpPr>
          <p:cNvPr id="7" name="Rectangle 6">
            <a:extLst>
              <a:ext uri="{FF2B5EF4-FFF2-40B4-BE49-F238E27FC236}">
                <a16:creationId xmlns:a16="http://schemas.microsoft.com/office/drawing/2014/main" id="{5C3E9E96-7874-8A10-53FF-C39E9ADCC6A9}"/>
              </a:ext>
            </a:extLst>
          </p:cNvPr>
          <p:cNvSpPr/>
          <p:nvPr/>
        </p:nvSpPr>
        <p:spPr>
          <a:xfrm>
            <a:off x="2509935" y="982977"/>
            <a:ext cx="2282890" cy="979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CUO Collaboration Portal(Emp)</a:t>
            </a:r>
          </a:p>
        </p:txBody>
      </p:sp>
      <p:sp>
        <p:nvSpPr>
          <p:cNvPr id="8" name="Rectangle 7">
            <a:extLst>
              <a:ext uri="{FF2B5EF4-FFF2-40B4-BE49-F238E27FC236}">
                <a16:creationId xmlns:a16="http://schemas.microsoft.com/office/drawing/2014/main" id="{540CA476-75CE-EB60-B45D-B81E498A4D1C}"/>
              </a:ext>
            </a:extLst>
          </p:cNvPr>
          <p:cNvSpPr/>
          <p:nvPr/>
        </p:nvSpPr>
        <p:spPr>
          <a:xfrm>
            <a:off x="471197" y="2799183"/>
            <a:ext cx="4321628" cy="979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CUO Event Service</a:t>
            </a:r>
          </a:p>
        </p:txBody>
      </p:sp>
      <p:sp>
        <p:nvSpPr>
          <p:cNvPr id="9" name="Rectangle 8">
            <a:extLst>
              <a:ext uri="{FF2B5EF4-FFF2-40B4-BE49-F238E27FC236}">
                <a16:creationId xmlns:a16="http://schemas.microsoft.com/office/drawing/2014/main" id="{3B0A3CBF-886B-BC41-70E2-690032970330}"/>
              </a:ext>
            </a:extLst>
          </p:cNvPr>
          <p:cNvSpPr/>
          <p:nvPr/>
        </p:nvSpPr>
        <p:spPr>
          <a:xfrm>
            <a:off x="471197" y="4290526"/>
            <a:ext cx="2611016" cy="979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Camunda</a:t>
            </a:r>
          </a:p>
        </p:txBody>
      </p:sp>
      <p:sp>
        <p:nvSpPr>
          <p:cNvPr id="10" name="Can 9">
            <a:extLst>
              <a:ext uri="{FF2B5EF4-FFF2-40B4-BE49-F238E27FC236}">
                <a16:creationId xmlns:a16="http://schemas.microsoft.com/office/drawing/2014/main" id="{98B0BB07-070B-6972-0F2C-BFC2F80CF657}"/>
              </a:ext>
            </a:extLst>
          </p:cNvPr>
          <p:cNvSpPr/>
          <p:nvPr/>
        </p:nvSpPr>
        <p:spPr>
          <a:xfrm>
            <a:off x="3582955" y="4290526"/>
            <a:ext cx="1209870" cy="108390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UO DB</a:t>
            </a:r>
          </a:p>
        </p:txBody>
      </p:sp>
      <p:cxnSp>
        <p:nvCxnSpPr>
          <p:cNvPr id="13" name="Elbow Connector 12">
            <a:extLst>
              <a:ext uri="{FF2B5EF4-FFF2-40B4-BE49-F238E27FC236}">
                <a16:creationId xmlns:a16="http://schemas.microsoft.com/office/drawing/2014/main" id="{895ACB5C-8DF0-A1A9-88A4-1293890CA0EB}"/>
              </a:ext>
            </a:extLst>
          </p:cNvPr>
          <p:cNvCxnSpPr>
            <a:cxnSpLocks/>
            <a:stCxn id="8" idx="3"/>
            <a:endCxn id="6" idx="2"/>
          </p:cNvCxnSpPr>
          <p:nvPr/>
        </p:nvCxnSpPr>
        <p:spPr>
          <a:xfrm flipV="1">
            <a:off x="4792825" y="2287554"/>
            <a:ext cx="3941406" cy="10014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E11A85C-234A-6EC7-CE62-12A01BB0191F}"/>
              </a:ext>
            </a:extLst>
          </p:cNvPr>
          <p:cNvCxnSpPr>
            <a:stCxn id="9" idx="0"/>
          </p:cNvCxnSpPr>
          <p:nvPr/>
        </p:nvCxnSpPr>
        <p:spPr>
          <a:xfrm rot="5400000" flipH="1" flipV="1">
            <a:off x="1570265" y="3985338"/>
            <a:ext cx="511629" cy="987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A0A82612-763A-184B-E21B-2AEE71A28122}"/>
              </a:ext>
            </a:extLst>
          </p:cNvPr>
          <p:cNvCxnSpPr>
            <a:stCxn id="10" idx="1"/>
            <a:endCxn id="8" idx="2"/>
          </p:cNvCxnSpPr>
          <p:nvPr/>
        </p:nvCxnSpPr>
        <p:spPr>
          <a:xfrm rot="16200000" flipV="1">
            <a:off x="3154137" y="3256772"/>
            <a:ext cx="511629" cy="15558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AF6D0E-300A-AB53-1002-DB92A9D592BA}"/>
              </a:ext>
            </a:extLst>
          </p:cNvPr>
          <p:cNvCxnSpPr>
            <a:cxnSpLocks/>
            <a:stCxn id="8" idx="0"/>
          </p:cNvCxnSpPr>
          <p:nvPr/>
        </p:nvCxnSpPr>
        <p:spPr>
          <a:xfrm flipV="1">
            <a:off x="2632011" y="2287554"/>
            <a:ext cx="0" cy="511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E4DF3B6-8F36-B49A-CB1B-76F613F9AF53}"/>
              </a:ext>
            </a:extLst>
          </p:cNvPr>
          <p:cNvSpPr/>
          <p:nvPr/>
        </p:nvSpPr>
        <p:spPr>
          <a:xfrm>
            <a:off x="62983" y="982977"/>
            <a:ext cx="2282890" cy="9797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CUO Collaboration Portal(Client)</a:t>
            </a:r>
          </a:p>
        </p:txBody>
      </p:sp>
    </p:spTree>
    <p:extLst>
      <p:ext uri="{BB962C8B-B14F-4D97-AF65-F5344CB8AC3E}">
        <p14:creationId xmlns:p14="http://schemas.microsoft.com/office/powerpoint/2010/main" val="916186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7A24B-06F6-A199-0A74-C15B9E571E22}"/>
              </a:ext>
            </a:extLst>
          </p:cNvPr>
          <p:cNvSpPr>
            <a:spLocks noGrp="1"/>
          </p:cNvSpPr>
          <p:nvPr>
            <p:ph type="title"/>
          </p:nvPr>
        </p:nvSpPr>
        <p:spPr>
          <a:xfrm>
            <a:off x="147021" y="77993"/>
            <a:ext cx="10972800" cy="513678"/>
          </a:xfrm>
        </p:spPr>
        <p:txBody>
          <a:bodyPr/>
          <a:lstStyle/>
          <a:p>
            <a:r>
              <a:rPr lang="en-US"/>
              <a:t>Approaches</a:t>
            </a:r>
          </a:p>
        </p:txBody>
      </p:sp>
      <p:sp>
        <p:nvSpPr>
          <p:cNvPr id="3" name="Rectangle 2">
            <a:extLst>
              <a:ext uri="{FF2B5EF4-FFF2-40B4-BE49-F238E27FC236}">
                <a16:creationId xmlns:a16="http://schemas.microsoft.com/office/drawing/2014/main" id="{84513B09-3EB5-EDC4-3A91-D95013FCF87E}"/>
              </a:ext>
            </a:extLst>
          </p:cNvPr>
          <p:cNvSpPr/>
          <p:nvPr/>
        </p:nvSpPr>
        <p:spPr>
          <a:xfrm>
            <a:off x="147020" y="1167384"/>
            <a:ext cx="5467395" cy="236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rgbClr val="002060"/>
                </a:solidFill>
              </a:rPr>
              <a:t>Common collaboration portal as L1 dashboard</a:t>
            </a:r>
          </a:p>
          <a:p>
            <a:pPr marL="285750" indent="-285750">
              <a:buFont typeface="Arial" panose="020B0604020202020204" pitchFamily="34" charset="0"/>
              <a:buChar char="•"/>
            </a:pPr>
            <a:r>
              <a:rPr lang="en-US" sz="1400">
                <a:solidFill>
                  <a:srgbClr val="002060"/>
                </a:solidFill>
              </a:rPr>
              <a:t>Common Object Model</a:t>
            </a:r>
          </a:p>
          <a:p>
            <a:pPr marL="285750" indent="-285750">
              <a:buFont typeface="Arial" panose="020B0604020202020204" pitchFamily="34" charset="0"/>
              <a:buChar char="•"/>
            </a:pPr>
            <a:r>
              <a:rPr lang="en-US" sz="1400">
                <a:solidFill>
                  <a:srgbClr val="002060"/>
                </a:solidFill>
              </a:rPr>
              <a:t>Deploy Core platform APIs as single instance</a:t>
            </a:r>
          </a:p>
          <a:p>
            <a:pPr marL="285750" indent="-285750">
              <a:buFont typeface="Arial" panose="020B0604020202020204" pitchFamily="34" charset="0"/>
              <a:buChar char="•"/>
            </a:pPr>
            <a:r>
              <a:rPr lang="en-US" sz="1400">
                <a:solidFill>
                  <a:srgbClr val="002060"/>
                </a:solidFill>
              </a:rPr>
              <a:t>Single runtime instance of Common Workflows, e.g. CIP/KYC, Hogan CIS/DDA</a:t>
            </a:r>
          </a:p>
          <a:p>
            <a:pPr marL="285750" indent="-285750">
              <a:buFont typeface="Arial" panose="020B0604020202020204" pitchFamily="34" charset="0"/>
              <a:buChar char="•"/>
            </a:pPr>
            <a:r>
              <a:rPr lang="en-US" sz="1400">
                <a:solidFill>
                  <a:srgbClr val="002060"/>
                </a:solidFill>
              </a:rPr>
              <a:t>Develop instance of Core (Collect client data, CIP verification, KYC, Open DDA/Virtual Account)</a:t>
            </a:r>
          </a:p>
          <a:p>
            <a:pPr marL="285750" indent="-285750">
              <a:buFont typeface="Arial" panose="020B0604020202020204" pitchFamily="34" charset="0"/>
              <a:buChar char="•"/>
            </a:pPr>
            <a:r>
              <a:rPr lang="en-US" sz="1400">
                <a:solidFill>
                  <a:srgbClr val="002060"/>
                </a:solidFill>
              </a:rPr>
              <a:t>BL with specific needs to have their own stitching layers(Frontend/Experience API/Workflow)</a:t>
            </a:r>
          </a:p>
          <a:p>
            <a:pPr marL="285750" indent="-285750">
              <a:buFont typeface="Arial" panose="020B0604020202020204" pitchFamily="34" charset="0"/>
              <a:buChar char="•"/>
            </a:pPr>
            <a:r>
              <a:rPr lang="en-US" sz="1400">
                <a:solidFill>
                  <a:srgbClr val="002060"/>
                </a:solidFill>
              </a:rPr>
              <a:t>All UI apps to leverage shared UI assets</a:t>
            </a:r>
            <a:endParaRPr lang="en-US">
              <a:solidFill>
                <a:srgbClr val="002060"/>
              </a:solidFill>
            </a:endParaRPr>
          </a:p>
        </p:txBody>
      </p:sp>
      <p:sp>
        <p:nvSpPr>
          <p:cNvPr id="5" name="Rectangle 4">
            <a:extLst>
              <a:ext uri="{FF2B5EF4-FFF2-40B4-BE49-F238E27FC236}">
                <a16:creationId xmlns:a16="http://schemas.microsoft.com/office/drawing/2014/main" id="{1EC26FD1-D066-DEB5-97EF-DAC6BEF5CD5B}"/>
              </a:ext>
            </a:extLst>
          </p:cNvPr>
          <p:cNvSpPr/>
          <p:nvPr/>
        </p:nvSpPr>
        <p:spPr>
          <a:xfrm>
            <a:off x="6221685" y="1167384"/>
            <a:ext cx="5467395" cy="236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rgbClr val="002060"/>
                </a:solidFill>
              </a:rPr>
              <a:t>Single runtime approach was adopted initially for GFS/ITC/GFS where we had one runtime app. </a:t>
            </a:r>
          </a:p>
        </p:txBody>
      </p:sp>
      <p:sp>
        <p:nvSpPr>
          <p:cNvPr id="8" name="Rectangle 7">
            <a:extLst>
              <a:ext uri="{FF2B5EF4-FFF2-40B4-BE49-F238E27FC236}">
                <a16:creationId xmlns:a16="http://schemas.microsoft.com/office/drawing/2014/main" id="{75906EE3-0154-5DA5-592F-6CAEA2646A6B}"/>
              </a:ext>
            </a:extLst>
          </p:cNvPr>
          <p:cNvSpPr/>
          <p:nvPr/>
        </p:nvSpPr>
        <p:spPr>
          <a:xfrm>
            <a:off x="147020" y="768096"/>
            <a:ext cx="5467395" cy="399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Hybrid</a:t>
            </a:r>
          </a:p>
        </p:txBody>
      </p:sp>
      <p:sp>
        <p:nvSpPr>
          <p:cNvPr id="13" name="Rectangle 12">
            <a:extLst>
              <a:ext uri="{FF2B5EF4-FFF2-40B4-BE49-F238E27FC236}">
                <a16:creationId xmlns:a16="http://schemas.microsoft.com/office/drawing/2014/main" id="{2EC7D46F-53DF-00A9-6722-51B432C13DA3}"/>
              </a:ext>
            </a:extLst>
          </p:cNvPr>
          <p:cNvSpPr/>
          <p:nvPr/>
        </p:nvSpPr>
        <p:spPr>
          <a:xfrm>
            <a:off x="6221685" y="768096"/>
            <a:ext cx="5467395" cy="399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Single Run-time</a:t>
            </a:r>
          </a:p>
        </p:txBody>
      </p:sp>
      <p:sp>
        <p:nvSpPr>
          <p:cNvPr id="26" name="Rectangle 25">
            <a:extLst>
              <a:ext uri="{FF2B5EF4-FFF2-40B4-BE49-F238E27FC236}">
                <a16:creationId xmlns:a16="http://schemas.microsoft.com/office/drawing/2014/main" id="{4FAFD1C9-BEDE-6C2F-7A82-28236A081B40}"/>
              </a:ext>
            </a:extLst>
          </p:cNvPr>
          <p:cNvSpPr/>
          <p:nvPr/>
        </p:nvSpPr>
        <p:spPr>
          <a:xfrm>
            <a:off x="147020" y="3641836"/>
            <a:ext cx="5467395" cy="236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a:solidFill>
                  <a:srgbClr val="002060"/>
                </a:solidFill>
              </a:rPr>
              <a:t>Advantages –</a:t>
            </a:r>
          </a:p>
          <a:p>
            <a:pPr marL="285750" indent="-285750" algn="l">
              <a:buFont typeface="Arial" panose="020B0604020202020204" pitchFamily="34" charset="0"/>
              <a:buChar char="•"/>
            </a:pPr>
            <a:r>
              <a:rPr lang="en-US" sz="1200" b="0" i="0">
                <a:solidFill>
                  <a:srgbClr val="130C1A"/>
                </a:solidFill>
                <a:effectLst/>
                <a:latin typeface="-apple-system"/>
              </a:rPr>
              <a:t>Parallel development - Various BLL are in different stages of modernization journey</a:t>
            </a:r>
            <a:endParaRPr lang="en-US" sz="1200" b="0" i="0">
              <a:solidFill>
                <a:srgbClr val="172B4D"/>
              </a:solidFill>
              <a:effectLst/>
              <a:latin typeface="-apple-system"/>
            </a:endParaRPr>
          </a:p>
          <a:p>
            <a:pPr marL="285750" indent="-285750" algn="l">
              <a:buFont typeface="Arial" panose="020B0604020202020204" pitchFamily="34" charset="0"/>
              <a:buChar char="•"/>
            </a:pPr>
            <a:r>
              <a:rPr lang="en-US" sz="1200" b="0" i="0">
                <a:solidFill>
                  <a:srgbClr val="130C1A"/>
                </a:solidFill>
                <a:effectLst/>
                <a:latin typeface="-apple-system"/>
              </a:rPr>
              <a:t>Scale independently based on BL needs, e.g. FBO is a high volume use case compared to MC/DPG</a:t>
            </a:r>
            <a:endParaRPr lang="en-US" sz="1200" b="0" i="0">
              <a:solidFill>
                <a:srgbClr val="172B4D"/>
              </a:solidFill>
              <a:effectLst/>
              <a:latin typeface="-apple-system"/>
            </a:endParaRPr>
          </a:p>
          <a:p>
            <a:pPr marL="285750" indent="-285750" algn="l">
              <a:buFont typeface="Arial" panose="020B0604020202020204" pitchFamily="34" charset="0"/>
              <a:buChar char="•"/>
            </a:pPr>
            <a:r>
              <a:rPr lang="en-US" sz="1200" b="0" i="0">
                <a:solidFill>
                  <a:srgbClr val="130C1A"/>
                </a:solidFill>
                <a:effectLst/>
                <a:latin typeface="-apple-system"/>
              </a:rPr>
              <a:t>Independent deployment</a:t>
            </a:r>
            <a:endParaRPr lang="en-US" sz="1200" b="0" i="0">
              <a:solidFill>
                <a:srgbClr val="172B4D"/>
              </a:solidFill>
              <a:effectLst/>
              <a:latin typeface="-apple-system"/>
            </a:endParaRPr>
          </a:p>
          <a:p>
            <a:pPr marL="285750" indent="-285750" algn="l">
              <a:buFont typeface="Arial" panose="020B0604020202020204" pitchFamily="34" charset="0"/>
              <a:buChar char="•"/>
            </a:pPr>
            <a:r>
              <a:rPr lang="en-US" sz="1200" b="0" i="0">
                <a:solidFill>
                  <a:srgbClr val="130C1A"/>
                </a:solidFill>
                <a:effectLst/>
                <a:latin typeface="-apple-system"/>
              </a:rPr>
              <a:t>No Implementation dependencies</a:t>
            </a:r>
            <a:endParaRPr lang="en-US" sz="1200" b="0" i="0">
              <a:solidFill>
                <a:srgbClr val="172B4D"/>
              </a:solidFill>
              <a:effectLst/>
              <a:latin typeface="-apple-system"/>
            </a:endParaRPr>
          </a:p>
          <a:p>
            <a:pPr marL="285750" indent="-285750" algn="l">
              <a:buFont typeface="Arial" panose="020B0604020202020204" pitchFamily="34" charset="0"/>
              <a:buChar char="•"/>
            </a:pPr>
            <a:r>
              <a:rPr lang="en-US" sz="1200" b="0" i="0">
                <a:solidFill>
                  <a:srgbClr val="130C1A"/>
                </a:solidFill>
                <a:effectLst/>
                <a:latin typeface="-apple-system"/>
              </a:rPr>
              <a:t>Less complex test scenarios and test effort</a:t>
            </a:r>
          </a:p>
          <a:p>
            <a:pPr marL="285750" indent="-285750" algn="l">
              <a:buFont typeface="Arial" panose="020B0604020202020204" pitchFamily="34" charset="0"/>
              <a:buChar char="•"/>
            </a:pPr>
            <a:r>
              <a:rPr lang="en-US" sz="1200">
                <a:solidFill>
                  <a:srgbClr val="130C1A"/>
                </a:solidFill>
                <a:latin typeface="-apple-system"/>
              </a:rPr>
              <a:t>Per latest </a:t>
            </a:r>
            <a:r>
              <a:rPr lang="en-US" sz="1200" err="1">
                <a:solidFill>
                  <a:srgbClr val="130C1A"/>
                </a:solidFill>
                <a:latin typeface="-apple-system"/>
              </a:rPr>
              <a:t>Microfrontend</a:t>
            </a:r>
            <a:r>
              <a:rPr lang="en-US" sz="1200">
                <a:solidFill>
                  <a:srgbClr val="130C1A"/>
                </a:solidFill>
                <a:latin typeface="-apple-system"/>
              </a:rPr>
              <a:t> approach (same as microservice for backend) - don't build one Single Page application, different use cases, different needs. Accept some inefficiencies, like not building backend monolith.</a:t>
            </a:r>
          </a:p>
          <a:p>
            <a:br>
              <a:rPr lang="en-US" sz="1400"/>
            </a:br>
            <a:endParaRPr lang="en-US" sz="1400">
              <a:solidFill>
                <a:srgbClr val="002060"/>
              </a:solidFill>
            </a:endParaRPr>
          </a:p>
          <a:p>
            <a:endParaRPr lang="en-US">
              <a:solidFill>
                <a:srgbClr val="002060"/>
              </a:solidFill>
            </a:endParaRPr>
          </a:p>
        </p:txBody>
      </p:sp>
      <p:sp>
        <p:nvSpPr>
          <p:cNvPr id="2" name="Rectangle 1">
            <a:extLst>
              <a:ext uri="{FF2B5EF4-FFF2-40B4-BE49-F238E27FC236}">
                <a16:creationId xmlns:a16="http://schemas.microsoft.com/office/drawing/2014/main" id="{4FCC7392-B732-6923-E6A3-10AFD3B2CCFC}"/>
              </a:ext>
            </a:extLst>
          </p:cNvPr>
          <p:cNvSpPr/>
          <p:nvPr/>
        </p:nvSpPr>
        <p:spPr>
          <a:xfrm>
            <a:off x="6221685" y="3641836"/>
            <a:ext cx="5467395" cy="236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a:solidFill>
                  <a:srgbClr val="002060"/>
                </a:solidFill>
              </a:rPr>
              <a:t>Challenges –</a:t>
            </a:r>
          </a:p>
          <a:p>
            <a:pPr marL="285750" indent="-285750" algn="l">
              <a:buFont typeface="Arial" panose="020B0604020202020204" pitchFamily="34" charset="0"/>
              <a:buChar char="•"/>
            </a:pPr>
            <a:r>
              <a:rPr lang="en-US" sz="1200">
                <a:solidFill>
                  <a:srgbClr val="130C1A"/>
                </a:solidFill>
                <a:latin typeface="-apple-system"/>
              </a:rPr>
              <a:t>Having single run-time for multiple BLs approach was tried for IS business lines, (GFS/ITC/GCT) </a:t>
            </a:r>
          </a:p>
          <a:p>
            <a:pPr marL="285750" indent="-285750" algn="l">
              <a:buFont typeface="Arial" panose="020B0604020202020204" pitchFamily="34" charset="0"/>
              <a:buChar char="•"/>
            </a:pPr>
            <a:r>
              <a:rPr lang="en-US" sz="1200">
                <a:solidFill>
                  <a:srgbClr val="130C1A"/>
                </a:solidFill>
                <a:latin typeface="-apple-system"/>
              </a:rPr>
              <a:t>Difficult to manage parallel development</a:t>
            </a:r>
          </a:p>
          <a:p>
            <a:pPr marL="285750" indent="-285750" algn="l">
              <a:buFont typeface="Arial" panose="020B0604020202020204" pitchFamily="34" charset="0"/>
              <a:buChar char="•"/>
            </a:pPr>
            <a:r>
              <a:rPr lang="en-US" sz="1200">
                <a:solidFill>
                  <a:srgbClr val="130C1A"/>
                </a:solidFill>
                <a:latin typeface="-apple-system"/>
              </a:rPr>
              <a:t>Release planning, all BLs have their own release schedule</a:t>
            </a:r>
          </a:p>
          <a:p>
            <a:pPr marL="285750" indent="-285750" algn="l">
              <a:buFont typeface="Arial" panose="020B0604020202020204" pitchFamily="34" charset="0"/>
              <a:buChar char="•"/>
            </a:pPr>
            <a:r>
              <a:rPr lang="en-US" sz="1200">
                <a:solidFill>
                  <a:srgbClr val="130C1A"/>
                </a:solidFill>
                <a:latin typeface="-apple-system"/>
              </a:rPr>
              <a:t>Plan for multiple branches testing and deployment, e.g. 2 BLs wants to go for a release together or have separate release dates, keep one branch for each BL and one with combined code</a:t>
            </a:r>
          </a:p>
          <a:p>
            <a:pPr marL="285750" indent="-285750" algn="l">
              <a:buFont typeface="Arial" panose="020B0604020202020204" pitchFamily="34" charset="0"/>
              <a:buChar char="•"/>
            </a:pPr>
            <a:r>
              <a:rPr lang="en-US" sz="1200">
                <a:solidFill>
                  <a:srgbClr val="130C1A"/>
                </a:solidFill>
                <a:latin typeface="-apple-system"/>
              </a:rPr>
              <a:t>Running parallel UAT cycle, which code to expose to users</a:t>
            </a:r>
          </a:p>
          <a:p>
            <a:pPr marL="285750" indent="-285750" algn="l">
              <a:buFont typeface="Arial" panose="020B0604020202020204" pitchFamily="34" charset="0"/>
              <a:buChar char="•"/>
            </a:pPr>
            <a:endParaRPr lang="en-US" sz="1200">
              <a:solidFill>
                <a:srgbClr val="130C1A"/>
              </a:solidFill>
              <a:latin typeface="-apple-system"/>
            </a:endParaRPr>
          </a:p>
          <a:p>
            <a:br>
              <a:rPr lang="en-US" sz="1400"/>
            </a:br>
            <a:endParaRPr lang="en-US" sz="1400">
              <a:solidFill>
                <a:srgbClr val="002060"/>
              </a:solidFill>
            </a:endParaRPr>
          </a:p>
          <a:p>
            <a:endParaRPr lang="en-US">
              <a:solidFill>
                <a:srgbClr val="002060"/>
              </a:solidFill>
            </a:endParaRPr>
          </a:p>
        </p:txBody>
      </p:sp>
    </p:spTree>
    <p:extLst>
      <p:ext uri="{BB962C8B-B14F-4D97-AF65-F5344CB8AC3E}">
        <p14:creationId xmlns:p14="http://schemas.microsoft.com/office/powerpoint/2010/main" val="1809402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362DD-05A8-D9B3-2531-1C04DFEA427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0BE44E-E96B-41D0-5310-EF1C4496B4E0}"/>
              </a:ext>
            </a:extLst>
          </p:cNvPr>
          <p:cNvSpPr>
            <a:spLocks noGrp="1"/>
          </p:cNvSpPr>
          <p:nvPr>
            <p:ph type="title"/>
          </p:nvPr>
        </p:nvSpPr>
        <p:spPr/>
        <p:txBody>
          <a:bodyPr/>
          <a:lstStyle/>
          <a:p>
            <a:r>
              <a:rPr lang="en-US"/>
              <a:t>UO Apps - 2023</a:t>
            </a:r>
          </a:p>
        </p:txBody>
      </p:sp>
      <p:graphicFrame>
        <p:nvGraphicFramePr>
          <p:cNvPr id="4" name="Chart 3">
            <a:extLst>
              <a:ext uri="{FF2B5EF4-FFF2-40B4-BE49-F238E27FC236}">
                <a16:creationId xmlns:a16="http://schemas.microsoft.com/office/drawing/2014/main" id="{A7C0CA18-61CB-FA58-9500-499AA19A705B}"/>
              </a:ext>
            </a:extLst>
          </p:cNvPr>
          <p:cNvGraphicFramePr/>
          <p:nvPr>
            <p:extLst>
              <p:ext uri="{D42A27DB-BD31-4B8C-83A1-F6EECF244321}">
                <p14:modId xmlns:p14="http://schemas.microsoft.com/office/powerpoint/2010/main" val="2145114364"/>
              </p:ext>
            </p:extLst>
          </p:nvPr>
        </p:nvGraphicFramePr>
        <p:xfrm>
          <a:off x="1324428" y="1449009"/>
          <a:ext cx="7884886" cy="43639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3919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22ADB-F58D-9CF2-E37D-6FA2945BFC23}"/>
              </a:ext>
            </a:extLst>
          </p:cNvPr>
          <p:cNvSpPr/>
          <p:nvPr/>
        </p:nvSpPr>
        <p:spPr>
          <a:xfrm>
            <a:off x="1810139" y="1380935"/>
            <a:ext cx="2286000" cy="696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Dashboards</a:t>
            </a:r>
          </a:p>
        </p:txBody>
      </p:sp>
      <p:sp>
        <p:nvSpPr>
          <p:cNvPr id="3" name="Rectangle 2">
            <a:extLst>
              <a:ext uri="{FF2B5EF4-FFF2-40B4-BE49-F238E27FC236}">
                <a16:creationId xmlns:a16="http://schemas.microsoft.com/office/drawing/2014/main" id="{1CD1CE63-C6CC-F522-5272-BE3B2078B1EC}"/>
              </a:ext>
            </a:extLst>
          </p:cNvPr>
          <p:cNvSpPr/>
          <p:nvPr/>
        </p:nvSpPr>
        <p:spPr>
          <a:xfrm>
            <a:off x="4621763" y="1380934"/>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Event Details</a:t>
            </a:r>
          </a:p>
        </p:txBody>
      </p:sp>
      <p:sp>
        <p:nvSpPr>
          <p:cNvPr id="4" name="Rectangle 3">
            <a:extLst>
              <a:ext uri="{FF2B5EF4-FFF2-40B4-BE49-F238E27FC236}">
                <a16:creationId xmlns:a16="http://schemas.microsoft.com/office/drawing/2014/main" id="{80F614C3-DA8C-2FBB-E287-CF2CCD115797}"/>
              </a:ext>
            </a:extLst>
          </p:cNvPr>
          <p:cNvSpPr/>
          <p:nvPr/>
        </p:nvSpPr>
        <p:spPr>
          <a:xfrm>
            <a:off x="7433387" y="1380933"/>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Task Details (Exclude)</a:t>
            </a:r>
          </a:p>
        </p:txBody>
      </p:sp>
      <p:sp>
        <p:nvSpPr>
          <p:cNvPr id="5" name="Pentagon 4">
            <a:extLst>
              <a:ext uri="{FF2B5EF4-FFF2-40B4-BE49-F238E27FC236}">
                <a16:creationId xmlns:a16="http://schemas.microsoft.com/office/drawing/2014/main" id="{A17C4F5C-DEE9-6F41-4853-D0260E29270D}"/>
              </a:ext>
            </a:extLst>
          </p:cNvPr>
          <p:cNvSpPr/>
          <p:nvPr/>
        </p:nvSpPr>
        <p:spPr>
          <a:xfrm>
            <a:off x="49761" y="1380933"/>
            <a:ext cx="1595538" cy="62204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Presentation Layer</a:t>
            </a:r>
          </a:p>
        </p:txBody>
      </p:sp>
      <p:sp>
        <p:nvSpPr>
          <p:cNvPr id="6" name="Pentagon 5">
            <a:extLst>
              <a:ext uri="{FF2B5EF4-FFF2-40B4-BE49-F238E27FC236}">
                <a16:creationId xmlns:a16="http://schemas.microsoft.com/office/drawing/2014/main" id="{0EAD7A30-D531-F829-0A6D-E7351D76DDE3}"/>
              </a:ext>
            </a:extLst>
          </p:cNvPr>
          <p:cNvSpPr/>
          <p:nvPr/>
        </p:nvSpPr>
        <p:spPr>
          <a:xfrm>
            <a:off x="49761" y="3865982"/>
            <a:ext cx="1595538" cy="62204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Workflow</a:t>
            </a:r>
          </a:p>
        </p:txBody>
      </p:sp>
      <p:sp>
        <p:nvSpPr>
          <p:cNvPr id="7" name="Rectangle 6">
            <a:extLst>
              <a:ext uri="{FF2B5EF4-FFF2-40B4-BE49-F238E27FC236}">
                <a16:creationId xmlns:a16="http://schemas.microsoft.com/office/drawing/2014/main" id="{7634D061-3F75-B25B-0428-A8B2816F4D8C}"/>
              </a:ext>
            </a:extLst>
          </p:cNvPr>
          <p:cNvSpPr/>
          <p:nvPr/>
        </p:nvSpPr>
        <p:spPr>
          <a:xfrm>
            <a:off x="1810139" y="3834882"/>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Collect Client Data</a:t>
            </a:r>
          </a:p>
        </p:txBody>
      </p:sp>
      <p:sp>
        <p:nvSpPr>
          <p:cNvPr id="8" name="Rectangle 7">
            <a:extLst>
              <a:ext uri="{FF2B5EF4-FFF2-40B4-BE49-F238E27FC236}">
                <a16:creationId xmlns:a16="http://schemas.microsoft.com/office/drawing/2014/main" id="{32D1865E-1564-1BC2-EE87-A25648DA2A8F}"/>
              </a:ext>
            </a:extLst>
          </p:cNvPr>
          <p:cNvSpPr/>
          <p:nvPr/>
        </p:nvSpPr>
        <p:spPr>
          <a:xfrm>
            <a:off x="4381500" y="3850430"/>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CIP</a:t>
            </a:r>
          </a:p>
        </p:txBody>
      </p:sp>
      <p:sp>
        <p:nvSpPr>
          <p:cNvPr id="12" name="Rectangle 11">
            <a:extLst>
              <a:ext uri="{FF2B5EF4-FFF2-40B4-BE49-F238E27FC236}">
                <a16:creationId xmlns:a16="http://schemas.microsoft.com/office/drawing/2014/main" id="{42521840-DF71-577A-41E3-85984BE632D4}"/>
              </a:ext>
            </a:extLst>
          </p:cNvPr>
          <p:cNvSpPr/>
          <p:nvPr/>
        </p:nvSpPr>
        <p:spPr>
          <a:xfrm>
            <a:off x="6777130" y="3834879"/>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KYC</a:t>
            </a:r>
          </a:p>
        </p:txBody>
      </p:sp>
      <p:sp>
        <p:nvSpPr>
          <p:cNvPr id="13" name="Rectangle 12">
            <a:extLst>
              <a:ext uri="{FF2B5EF4-FFF2-40B4-BE49-F238E27FC236}">
                <a16:creationId xmlns:a16="http://schemas.microsoft.com/office/drawing/2014/main" id="{BB9F9493-A532-0BF7-658C-6B435640C7DB}"/>
              </a:ext>
            </a:extLst>
          </p:cNvPr>
          <p:cNvSpPr/>
          <p:nvPr/>
        </p:nvSpPr>
        <p:spPr>
          <a:xfrm>
            <a:off x="9238861" y="3834878"/>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Hogan CIS/DDA</a:t>
            </a:r>
          </a:p>
        </p:txBody>
      </p:sp>
      <p:sp>
        <p:nvSpPr>
          <p:cNvPr id="18" name="Pentagon 17">
            <a:extLst>
              <a:ext uri="{FF2B5EF4-FFF2-40B4-BE49-F238E27FC236}">
                <a16:creationId xmlns:a16="http://schemas.microsoft.com/office/drawing/2014/main" id="{F768C11B-57F3-EC32-BD73-0A18FE492F50}"/>
              </a:ext>
            </a:extLst>
          </p:cNvPr>
          <p:cNvSpPr/>
          <p:nvPr/>
        </p:nvSpPr>
        <p:spPr>
          <a:xfrm>
            <a:off x="49761" y="4764831"/>
            <a:ext cx="1595538" cy="62204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Workbench</a:t>
            </a:r>
          </a:p>
        </p:txBody>
      </p:sp>
      <p:sp>
        <p:nvSpPr>
          <p:cNvPr id="19" name="Rectangle 18">
            <a:extLst>
              <a:ext uri="{FF2B5EF4-FFF2-40B4-BE49-F238E27FC236}">
                <a16:creationId xmlns:a16="http://schemas.microsoft.com/office/drawing/2014/main" id="{693A1400-E232-34EA-71F3-2D3B4088E365}"/>
              </a:ext>
            </a:extLst>
          </p:cNvPr>
          <p:cNvSpPr/>
          <p:nvPr/>
        </p:nvSpPr>
        <p:spPr>
          <a:xfrm>
            <a:off x="1810138" y="4733729"/>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Form Designer</a:t>
            </a:r>
          </a:p>
        </p:txBody>
      </p:sp>
      <p:sp>
        <p:nvSpPr>
          <p:cNvPr id="24" name="Rectangle 23">
            <a:extLst>
              <a:ext uri="{FF2B5EF4-FFF2-40B4-BE49-F238E27FC236}">
                <a16:creationId xmlns:a16="http://schemas.microsoft.com/office/drawing/2014/main" id="{E7457243-A54C-99E7-D364-5DE8C8BFFECF}"/>
              </a:ext>
            </a:extLst>
          </p:cNvPr>
          <p:cNvSpPr/>
          <p:nvPr/>
        </p:nvSpPr>
        <p:spPr>
          <a:xfrm>
            <a:off x="4456920" y="4733728"/>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Workflow Designer</a:t>
            </a:r>
          </a:p>
        </p:txBody>
      </p:sp>
      <p:sp>
        <p:nvSpPr>
          <p:cNvPr id="27" name="Pentagon 26">
            <a:extLst>
              <a:ext uri="{FF2B5EF4-FFF2-40B4-BE49-F238E27FC236}">
                <a16:creationId xmlns:a16="http://schemas.microsoft.com/office/drawing/2014/main" id="{AC96765B-2C86-E902-6731-B294E101C222}"/>
              </a:ext>
            </a:extLst>
          </p:cNvPr>
          <p:cNvSpPr/>
          <p:nvPr/>
        </p:nvSpPr>
        <p:spPr>
          <a:xfrm>
            <a:off x="49761" y="2385521"/>
            <a:ext cx="1595538" cy="62204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API/Data</a:t>
            </a:r>
          </a:p>
        </p:txBody>
      </p:sp>
      <p:sp>
        <p:nvSpPr>
          <p:cNvPr id="28" name="Rectangle 27">
            <a:extLst>
              <a:ext uri="{FF2B5EF4-FFF2-40B4-BE49-F238E27FC236}">
                <a16:creationId xmlns:a16="http://schemas.microsoft.com/office/drawing/2014/main" id="{C6205980-55B6-3DA3-3D5D-AD13FA2F062E}"/>
              </a:ext>
            </a:extLst>
          </p:cNvPr>
          <p:cNvSpPr/>
          <p:nvPr/>
        </p:nvSpPr>
        <p:spPr>
          <a:xfrm>
            <a:off x="1810137" y="2354419"/>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Corporate Common Objects</a:t>
            </a:r>
          </a:p>
        </p:txBody>
      </p:sp>
      <p:sp>
        <p:nvSpPr>
          <p:cNvPr id="31" name="Rectangle 30">
            <a:extLst>
              <a:ext uri="{FF2B5EF4-FFF2-40B4-BE49-F238E27FC236}">
                <a16:creationId xmlns:a16="http://schemas.microsoft.com/office/drawing/2014/main" id="{96F55B62-B6D9-177B-0F0D-4A99366B23E4}"/>
              </a:ext>
            </a:extLst>
          </p:cNvPr>
          <p:cNvSpPr/>
          <p:nvPr/>
        </p:nvSpPr>
        <p:spPr>
          <a:xfrm>
            <a:off x="4528455" y="2354418"/>
            <a:ext cx="22860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Common APIs</a:t>
            </a:r>
          </a:p>
        </p:txBody>
      </p:sp>
      <p:sp>
        <p:nvSpPr>
          <p:cNvPr id="9" name="Title 1">
            <a:extLst>
              <a:ext uri="{FF2B5EF4-FFF2-40B4-BE49-F238E27FC236}">
                <a16:creationId xmlns:a16="http://schemas.microsoft.com/office/drawing/2014/main" id="{91010B6C-9B07-A01C-4DB7-3A4489D268F3}"/>
              </a:ext>
            </a:extLst>
          </p:cNvPr>
          <p:cNvSpPr txBox="1">
            <a:spLocks/>
          </p:cNvSpPr>
          <p:nvPr/>
        </p:nvSpPr>
        <p:spPr>
          <a:xfrm>
            <a:off x="98641" y="37613"/>
            <a:ext cx="10972800" cy="462749"/>
          </a:xfrm>
          <a:prstGeom prst="rect">
            <a:avLst/>
          </a:prstGeom>
        </p:spPr>
        <p:txBody>
          <a:bodyPr>
            <a:normAutofit fontScale="92500" lnSpcReduction="10000"/>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en-US">
                <a:latin typeface="U.S. Bank Circular" panose="020B0504010101010104" pitchFamily="34" charset="0"/>
                <a:cs typeface="U.S. Bank Circular" panose="020B0504010101010104" pitchFamily="34" charset="0"/>
              </a:rPr>
              <a:t>Now Next Later</a:t>
            </a:r>
          </a:p>
        </p:txBody>
      </p:sp>
    </p:spTree>
    <p:extLst>
      <p:ext uri="{BB962C8B-B14F-4D97-AF65-F5344CB8AC3E}">
        <p14:creationId xmlns:p14="http://schemas.microsoft.com/office/powerpoint/2010/main" val="1689389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3AE5C96-6130-1362-9728-43E34A6FFABA}"/>
              </a:ext>
            </a:extLst>
          </p:cNvPr>
          <p:cNvGraphicFramePr/>
          <p:nvPr/>
        </p:nvGraphicFramePr>
        <p:xfrm>
          <a:off x="596392" y="2802127"/>
          <a:ext cx="3308096" cy="1190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38439E73-E8D2-3DD7-27F4-E2B6CA0E021D}"/>
              </a:ext>
            </a:extLst>
          </p:cNvPr>
          <p:cNvGraphicFramePr/>
          <p:nvPr/>
        </p:nvGraphicFramePr>
        <p:xfrm>
          <a:off x="815092" y="1427146"/>
          <a:ext cx="4222496" cy="1295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a:extLst>
              <a:ext uri="{FF2B5EF4-FFF2-40B4-BE49-F238E27FC236}">
                <a16:creationId xmlns:a16="http://schemas.microsoft.com/office/drawing/2014/main" id="{0BD36309-0766-A515-76C1-E5922135CB0F}"/>
              </a:ext>
            </a:extLst>
          </p:cNvPr>
          <p:cNvGraphicFramePr/>
          <p:nvPr/>
        </p:nvGraphicFramePr>
        <p:xfrm>
          <a:off x="596392" y="217427"/>
          <a:ext cx="3308096" cy="119075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Rectangle 4">
            <a:extLst>
              <a:ext uri="{FF2B5EF4-FFF2-40B4-BE49-F238E27FC236}">
                <a16:creationId xmlns:a16="http://schemas.microsoft.com/office/drawing/2014/main" id="{699012F3-8319-088E-8F4A-4D93FBE7A957}"/>
              </a:ext>
            </a:extLst>
          </p:cNvPr>
          <p:cNvSpPr/>
          <p:nvPr/>
        </p:nvSpPr>
        <p:spPr>
          <a:xfrm rot="16200000">
            <a:off x="-281681" y="645417"/>
            <a:ext cx="1190754" cy="3347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Pre Sales/Sales</a:t>
            </a:r>
          </a:p>
        </p:txBody>
      </p:sp>
      <p:sp>
        <p:nvSpPr>
          <p:cNvPr id="7" name="Rectangle 6">
            <a:extLst>
              <a:ext uri="{FF2B5EF4-FFF2-40B4-BE49-F238E27FC236}">
                <a16:creationId xmlns:a16="http://schemas.microsoft.com/office/drawing/2014/main" id="{72EED66D-C218-DCBD-0B84-6441A57FA3D5}"/>
              </a:ext>
            </a:extLst>
          </p:cNvPr>
          <p:cNvSpPr/>
          <p:nvPr/>
        </p:nvSpPr>
        <p:spPr>
          <a:xfrm rot="16200000">
            <a:off x="-305630" y="3216067"/>
            <a:ext cx="1218857" cy="334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Client Experience</a:t>
            </a:r>
          </a:p>
        </p:txBody>
      </p:sp>
      <p:sp>
        <p:nvSpPr>
          <p:cNvPr id="8" name="Rectangle 7">
            <a:extLst>
              <a:ext uri="{FF2B5EF4-FFF2-40B4-BE49-F238E27FC236}">
                <a16:creationId xmlns:a16="http://schemas.microsoft.com/office/drawing/2014/main" id="{691FADFE-3651-1101-4974-205D293073DA}"/>
              </a:ext>
            </a:extLst>
          </p:cNvPr>
          <p:cNvSpPr/>
          <p:nvPr/>
        </p:nvSpPr>
        <p:spPr>
          <a:xfrm rot="16200000">
            <a:off x="-291580" y="1907293"/>
            <a:ext cx="1190756" cy="3347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Employee Experience</a:t>
            </a:r>
          </a:p>
        </p:txBody>
      </p:sp>
      <p:graphicFrame>
        <p:nvGraphicFramePr>
          <p:cNvPr id="9" name="Diagram 8">
            <a:extLst>
              <a:ext uri="{FF2B5EF4-FFF2-40B4-BE49-F238E27FC236}">
                <a16:creationId xmlns:a16="http://schemas.microsoft.com/office/drawing/2014/main" id="{A90CE62E-B975-5534-FD4A-16C44E77B78B}"/>
              </a:ext>
            </a:extLst>
          </p:cNvPr>
          <p:cNvGraphicFramePr/>
          <p:nvPr/>
        </p:nvGraphicFramePr>
        <p:xfrm>
          <a:off x="7299449" y="217426"/>
          <a:ext cx="3445256" cy="149318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0" name="Rectangle 9">
            <a:extLst>
              <a:ext uri="{FF2B5EF4-FFF2-40B4-BE49-F238E27FC236}">
                <a16:creationId xmlns:a16="http://schemas.microsoft.com/office/drawing/2014/main" id="{B352F711-DE05-4A73-21BB-DAB1ADD232E4}"/>
              </a:ext>
            </a:extLst>
          </p:cNvPr>
          <p:cNvSpPr/>
          <p:nvPr/>
        </p:nvSpPr>
        <p:spPr>
          <a:xfrm rot="16200000">
            <a:off x="6270159" y="796632"/>
            <a:ext cx="1493182" cy="334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KYC/AUTH</a:t>
            </a:r>
          </a:p>
        </p:txBody>
      </p:sp>
    </p:spTree>
    <p:extLst>
      <p:ext uri="{BB962C8B-B14F-4D97-AF65-F5344CB8AC3E}">
        <p14:creationId xmlns:p14="http://schemas.microsoft.com/office/powerpoint/2010/main" val="12859436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A038-46AA-4E92-9671-6E56FAEB4A45}"/>
              </a:ext>
            </a:extLst>
          </p:cNvPr>
          <p:cNvSpPr>
            <a:spLocks noGrp="1"/>
          </p:cNvSpPr>
          <p:nvPr>
            <p:ph type="title"/>
          </p:nvPr>
        </p:nvSpPr>
        <p:spPr>
          <a:xfrm>
            <a:off x="98641" y="37613"/>
            <a:ext cx="10972800" cy="462749"/>
          </a:xfrm>
        </p:spPr>
        <p:txBody>
          <a:bodyPr/>
          <a:lstStyle/>
          <a:p>
            <a:r>
              <a:rPr lang="en-US"/>
              <a:t>Technical Design</a:t>
            </a:r>
          </a:p>
        </p:txBody>
      </p:sp>
      <p:sp>
        <p:nvSpPr>
          <p:cNvPr id="4" name="Rectangle 3">
            <a:extLst>
              <a:ext uri="{FF2B5EF4-FFF2-40B4-BE49-F238E27FC236}">
                <a16:creationId xmlns:a16="http://schemas.microsoft.com/office/drawing/2014/main" id="{DB88CAB1-1177-BA21-3B34-C2A5EF957331}"/>
              </a:ext>
            </a:extLst>
          </p:cNvPr>
          <p:cNvSpPr/>
          <p:nvPr/>
        </p:nvSpPr>
        <p:spPr>
          <a:xfrm>
            <a:off x="8524875" y="939402"/>
            <a:ext cx="3568484" cy="4979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atin typeface="U.S. Bank Circular" panose="020B0504010101010104" pitchFamily="34" charset="0"/>
                <a:cs typeface="U.S. Bank Circular" panose="020B0504010101010104" pitchFamily="34" charset="0"/>
              </a:rPr>
              <a:t>Technical Design</a:t>
            </a:r>
          </a:p>
          <a:p>
            <a:pPr>
              <a:lnSpc>
                <a:spcPct val="150000"/>
              </a:lnSpc>
            </a:pPr>
            <a:r>
              <a:rPr lang="en-US" sz="1200" b="1">
                <a:latin typeface="U.S. Bank Circular" panose="020B0504010101010104" pitchFamily="34" charset="0"/>
                <a:cs typeface="U.S. Bank Circular" panose="020B0504010101010104" pitchFamily="34" charset="0"/>
              </a:rPr>
              <a:t>		</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Level-1 common collaboration portal will be created for client and employee view</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BL apps will implement if any custom dashboards needed</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BL apps will implement workflow tasks, data collection forms</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Dynamic form framework will be used to implement UI forms</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BL apps will implement e2e workflow in Camunda</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Dynamic data engine will be used to work with onboarding domain objects, e.g. Client, Account, Product etc.</a:t>
            </a:r>
          </a:p>
          <a:p>
            <a:pPr marL="285750" indent="-285750">
              <a:lnSpc>
                <a:spcPct val="150000"/>
              </a:lnSpc>
              <a:buFont typeface="Wingdings" panose="05000000000000000000" pitchFamily="2" charset="2"/>
              <a:buChar char="§"/>
            </a:pPr>
            <a:r>
              <a:rPr lang="en-US" sz="1200">
                <a:latin typeface="U.S. Bank Circular" panose="020B0504010101010104" pitchFamily="34" charset="0"/>
                <a:cs typeface="U.S. Bank Circular" panose="020B0504010101010104" pitchFamily="34" charset="0"/>
              </a:rPr>
              <a:t>A set of reusable APIs are created for common functionalities e.g. entitlement, audit trail, tasks, documents</a:t>
            </a:r>
          </a:p>
          <a:p>
            <a:pPr marL="285750" indent="-285750">
              <a:lnSpc>
                <a:spcPct val="150000"/>
              </a:lnSpc>
              <a:buFont typeface="Wingdings" panose="05000000000000000000" pitchFamily="2" charset="2"/>
              <a:buChar char="§"/>
            </a:pPr>
            <a:endParaRPr lang="en-US" sz="1200">
              <a:latin typeface="U.S. Bank Circular" panose="020B0504010101010104" pitchFamily="34" charset="0"/>
              <a:cs typeface="U.S. Bank Circular" panose="020B0504010101010104" pitchFamily="34" charset="0"/>
            </a:endParaRPr>
          </a:p>
          <a:p>
            <a:pPr marL="285750" indent="-285750">
              <a:lnSpc>
                <a:spcPct val="150000"/>
              </a:lnSpc>
              <a:buFont typeface="Wingdings" panose="05000000000000000000" pitchFamily="2" charset="2"/>
              <a:buChar char="§"/>
            </a:pPr>
            <a:endParaRPr lang="en-US" sz="1200">
              <a:latin typeface="U.S. Bank Circular" panose="020B0504010101010104" pitchFamily="34" charset="0"/>
              <a:cs typeface="U.S. Bank Circular" panose="020B0504010101010104" pitchFamily="34" charset="0"/>
            </a:endParaRPr>
          </a:p>
          <a:p>
            <a:pPr>
              <a:lnSpc>
                <a:spcPct val="150000"/>
              </a:lnSpc>
            </a:pPr>
            <a:endParaRPr lang="en-US" sz="1200" b="1">
              <a:latin typeface="U.S. Bank Circular" panose="020B0504010101010104" pitchFamily="34" charset="0"/>
              <a:cs typeface="U.S. Bank Circular" panose="020B0504010101010104" pitchFamily="34" charset="0"/>
            </a:endParaRPr>
          </a:p>
          <a:p>
            <a:pPr marL="171450" indent="-171450">
              <a:lnSpc>
                <a:spcPct val="150000"/>
              </a:lnSpc>
              <a:buFont typeface="Arial" panose="020B0604020202020204" pitchFamily="34" charset="0"/>
              <a:buChar char="•"/>
            </a:pPr>
            <a:endParaRPr lang="en-US" sz="1200">
              <a:latin typeface="U.S. Bank Circular" panose="020B0504010101010104" pitchFamily="34" charset="0"/>
              <a:cs typeface="U.S. Bank Circular" panose="020B0504010101010104" pitchFamily="34" charset="0"/>
            </a:endParaRPr>
          </a:p>
          <a:p>
            <a:pPr>
              <a:lnSpc>
                <a:spcPct val="150000"/>
              </a:lnSpc>
            </a:pPr>
            <a:endParaRPr lang="en-US" sz="1200">
              <a:latin typeface="U.S. Bank Circular" panose="020B0504010101010104" pitchFamily="34" charset="0"/>
              <a:cs typeface="U.S. Bank Circular" panose="020B0504010101010104" pitchFamily="34" charset="0"/>
            </a:endParaRPr>
          </a:p>
        </p:txBody>
      </p:sp>
      <p:pic>
        <p:nvPicPr>
          <p:cNvPr id="5" name="Picture 4">
            <a:extLst>
              <a:ext uri="{FF2B5EF4-FFF2-40B4-BE49-F238E27FC236}">
                <a16:creationId xmlns:a16="http://schemas.microsoft.com/office/drawing/2014/main" id="{FDD6AB63-7459-B345-3D2E-419366FC720B}"/>
              </a:ext>
            </a:extLst>
          </p:cNvPr>
          <p:cNvPicPr>
            <a:picLocks noChangeAspect="1"/>
          </p:cNvPicPr>
          <p:nvPr/>
        </p:nvPicPr>
        <p:blipFill>
          <a:blip r:embed="rId3"/>
          <a:stretch>
            <a:fillRect/>
          </a:stretch>
        </p:blipFill>
        <p:spPr>
          <a:xfrm>
            <a:off x="186001" y="1031645"/>
            <a:ext cx="8338874" cy="4579656"/>
          </a:xfrm>
          <a:prstGeom prst="rect">
            <a:avLst/>
          </a:prstGeom>
          <a:ln>
            <a:solidFill>
              <a:schemeClr val="accent1"/>
            </a:solidFill>
          </a:ln>
        </p:spPr>
      </p:pic>
      <p:sp>
        <p:nvSpPr>
          <p:cNvPr id="6" name="Rectangle 5">
            <a:extLst>
              <a:ext uri="{FF2B5EF4-FFF2-40B4-BE49-F238E27FC236}">
                <a16:creationId xmlns:a16="http://schemas.microsoft.com/office/drawing/2014/main" id="{2FAC418E-2163-E400-5B8F-B92BB6FFCA95}"/>
              </a:ext>
            </a:extLst>
          </p:cNvPr>
          <p:cNvSpPr/>
          <p:nvPr/>
        </p:nvSpPr>
        <p:spPr>
          <a:xfrm>
            <a:off x="3803904" y="1068221"/>
            <a:ext cx="868680" cy="275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UI Core Repo</a:t>
            </a:r>
          </a:p>
        </p:txBody>
      </p:sp>
      <p:sp>
        <p:nvSpPr>
          <p:cNvPr id="7" name="Rectangle 6">
            <a:extLst>
              <a:ext uri="{FF2B5EF4-FFF2-40B4-BE49-F238E27FC236}">
                <a16:creationId xmlns:a16="http://schemas.microsoft.com/office/drawing/2014/main" id="{DF16E73B-10FD-9A1F-3570-6A2523E9314F}"/>
              </a:ext>
            </a:extLst>
          </p:cNvPr>
          <p:cNvSpPr/>
          <p:nvPr/>
        </p:nvSpPr>
        <p:spPr>
          <a:xfrm>
            <a:off x="4764024" y="1068221"/>
            <a:ext cx="758952" cy="2759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API Core Repo</a:t>
            </a:r>
          </a:p>
        </p:txBody>
      </p:sp>
    </p:spTree>
    <p:extLst>
      <p:ext uri="{BB962C8B-B14F-4D97-AF65-F5344CB8AC3E}">
        <p14:creationId xmlns:p14="http://schemas.microsoft.com/office/powerpoint/2010/main" val="182855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9BB6-A4BC-B4B3-C377-53A86B6DA1EA}"/>
              </a:ext>
            </a:extLst>
          </p:cNvPr>
          <p:cNvSpPr>
            <a:spLocks noGrp="1"/>
          </p:cNvSpPr>
          <p:nvPr>
            <p:ph type="title"/>
          </p:nvPr>
        </p:nvSpPr>
        <p:spPr>
          <a:xfrm>
            <a:off x="609600" y="228600"/>
            <a:ext cx="10972800" cy="500380"/>
          </a:xfrm>
        </p:spPr>
        <p:txBody>
          <a:bodyPr/>
          <a:lstStyle/>
          <a:p>
            <a:r>
              <a:rPr lang="en-US"/>
              <a:t>CORE Design</a:t>
            </a:r>
          </a:p>
        </p:txBody>
      </p:sp>
      <p:pic>
        <p:nvPicPr>
          <p:cNvPr id="4" name="Picture 3">
            <a:extLst>
              <a:ext uri="{FF2B5EF4-FFF2-40B4-BE49-F238E27FC236}">
                <a16:creationId xmlns:a16="http://schemas.microsoft.com/office/drawing/2014/main" id="{89C0C0FF-89E9-3653-6A76-166C09AEB9ED}"/>
              </a:ext>
            </a:extLst>
          </p:cNvPr>
          <p:cNvPicPr>
            <a:picLocks noChangeAspect="1"/>
          </p:cNvPicPr>
          <p:nvPr/>
        </p:nvPicPr>
        <p:blipFill>
          <a:blip r:embed="rId2"/>
          <a:stretch>
            <a:fillRect/>
          </a:stretch>
        </p:blipFill>
        <p:spPr>
          <a:xfrm>
            <a:off x="0" y="728980"/>
            <a:ext cx="9194800" cy="4646064"/>
          </a:xfrm>
          <a:prstGeom prst="rect">
            <a:avLst/>
          </a:prstGeom>
        </p:spPr>
      </p:pic>
      <p:sp>
        <p:nvSpPr>
          <p:cNvPr id="6" name="Rectangle 5">
            <a:extLst>
              <a:ext uri="{FF2B5EF4-FFF2-40B4-BE49-F238E27FC236}">
                <a16:creationId xmlns:a16="http://schemas.microsoft.com/office/drawing/2014/main" id="{3407D722-ADF4-E470-81CF-8C1AE71CC039}"/>
              </a:ext>
            </a:extLst>
          </p:cNvPr>
          <p:cNvSpPr/>
          <p:nvPr/>
        </p:nvSpPr>
        <p:spPr>
          <a:xfrm>
            <a:off x="1932252" y="5193186"/>
            <a:ext cx="7025481" cy="3124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UO Platform Capabilities (DFF)</a:t>
            </a:r>
          </a:p>
        </p:txBody>
      </p:sp>
      <p:sp>
        <p:nvSpPr>
          <p:cNvPr id="7" name="TextBox 6">
            <a:extLst>
              <a:ext uri="{FF2B5EF4-FFF2-40B4-BE49-F238E27FC236}">
                <a16:creationId xmlns:a16="http://schemas.microsoft.com/office/drawing/2014/main" id="{92163DB5-A31A-3FAB-F9CC-F3C90ABD6C09}"/>
              </a:ext>
            </a:extLst>
          </p:cNvPr>
          <p:cNvSpPr txBox="1"/>
          <p:nvPr/>
        </p:nvSpPr>
        <p:spPr>
          <a:xfrm>
            <a:off x="5968221" y="1700319"/>
            <a:ext cx="710451" cy="369332"/>
          </a:xfrm>
          <a:prstGeom prst="rect">
            <a:avLst/>
          </a:prstGeom>
          <a:noFill/>
        </p:spPr>
        <p:txBody>
          <a:bodyPr wrap="none" rtlCol="0">
            <a:spAutoFit/>
          </a:bodyPr>
          <a:lstStyle/>
          <a:p>
            <a:r>
              <a:rPr lang="en-US"/>
              <a:t>Later</a:t>
            </a:r>
          </a:p>
        </p:txBody>
      </p:sp>
    </p:spTree>
    <p:extLst>
      <p:ext uri="{BB962C8B-B14F-4D97-AF65-F5344CB8AC3E}">
        <p14:creationId xmlns:p14="http://schemas.microsoft.com/office/powerpoint/2010/main" val="267971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C5A398D-6D3F-CFEB-FE93-A8F930AF036A}"/>
              </a:ext>
            </a:extLst>
          </p:cNvPr>
          <p:cNvSpPr/>
          <p:nvPr/>
        </p:nvSpPr>
        <p:spPr>
          <a:xfrm>
            <a:off x="2205765" y="4043249"/>
            <a:ext cx="9215967" cy="176106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30E6659-CA19-742F-0D19-55FCE43982F7}"/>
              </a:ext>
            </a:extLst>
          </p:cNvPr>
          <p:cNvSpPr/>
          <p:nvPr/>
        </p:nvSpPr>
        <p:spPr>
          <a:xfrm>
            <a:off x="2203580" y="1821362"/>
            <a:ext cx="9215967" cy="176106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D76858-01A6-0C39-D006-8575B22D1F57}"/>
              </a:ext>
            </a:extLst>
          </p:cNvPr>
          <p:cNvSpPr/>
          <p:nvPr/>
        </p:nvSpPr>
        <p:spPr>
          <a:xfrm>
            <a:off x="3796937" y="1932313"/>
            <a:ext cx="3152194" cy="148928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49BB6-A4BC-B4B3-C377-53A86B6DA1EA}"/>
              </a:ext>
            </a:extLst>
          </p:cNvPr>
          <p:cNvSpPr>
            <a:spLocks noGrp="1"/>
          </p:cNvSpPr>
          <p:nvPr>
            <p:ph type="title"/>
          </p:nvPr>
        </p:nvSpPr>
        <p:spPr>
          <a:xfrm>
            <a:off x="174902" y="105862"/>
            <a:ext cx="10972800" cy="500380"/>
          </a:xfrm>
        </p:spPr>
        <p:txBody>
          <a:bodyPr/>
          <a:lstStyle/>
          <a:p>
            <a:r>
              <a:rPr lang="en-US"/>
              <a:t>CORE Design</a:t>
            </a:r>
          </a:p>
        </p:txBody>
      </p:sp>
      <p:sp>
        <p:nvSpPr>
          <p:cNvPr id="8" name="Flowchart: Connector 7">
            <a:extLst>
              <a:ext uri="{FF2B5EF4-FFF2-40B4-BE49-F238E27FC236}">
                <a16:creationId xmlns:a16="http://schemas.microsoft.com/office/drawing/2014/main" id="{6B17026F-D906-82EB-8C0D-FA115A58D959}"/>
              </a:ext>
            </a:extLst>
          </p:cNvPr>
          <p:cNvSpPr/>
          <p:nvPr/>
        </p:nvSpPr>
        <p:spPr>
          <a:xfrm>
            <a:off x="3969494" y="2182624"/>
            <a:ext cx="457537" cy="5969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1447824-9A0A-2FF2-4A6D-30375E247C5C}"/>
              </a:ext>
            </a:extLst>
          </p:cNvPr>
          <p:cNvSpPr/>
          <p:nvPr/>
        </p:nvSpPr>
        <p:spPr>
          <a:xfrm>
            <a:off x="4739167" y="2482453"/>
            <a:ext cx="627063" cy="3116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F444877-6EAA-8193-7283-34EE064B2F0E}"/>
              </a:ext>
            </a:extLst>
          </p:cNvPr>
          <p:cNvSpPr/>
          <p:nvPr/>
        </p:nvSpPr>
        <p:spPr>
          <a:xfrm>
            <a:off x="5818577" y="2487567"/>
            <a:ext cx="785600" cy="38595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AE203FE-68CB-D80E-E6C5-70DE9184CAEF}"/>
              </a:ext>
            </a:extLst>
          </p:cNvPr>
          <p:cNvSpPr/>
          <p:nvPr/>
        </p:nvSpPr>
        <p:spPr>
          <a:xfrm>
            <a:off x="7104546" y="2935142"/>
            <a:ext cx="691411" cy="309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6FA5A2BF-1AC0-704A-2776-D94B852BF52A}"/>
              </a:ext>
            </a:extLst>
          </p:cNvPr>
          <p:cNvSpPr/>
          <p:nvPr/>
        </p:nvSpPr>
        <p:spPr>
          <a:xfrm>
            <a:off x="7919827" y="2372957"/>
            <a:ext cx="369359" cy="33658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5CE14C05-05EF-E3E1-F2FC-A8C89831362E}"/>
              </a:ext>
            </a:extLst>
          </p:cNvPr>
          <p:cNvSpPr/>
          <p:nvPr/>
        </p:nvSpPr>
        <p:spPr>
          <a:xfrm>
            <a:off x="2895287" y="2400300"/>
            <a:ext cx="410634" cy="43100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7E75C1A4-3BEF-E4DD-7D4C-C6EBCCE7BCBE}"/>
              </a:ext>
            </a:extLst>
          </p:cNvPr>
          <p:cNvSpPr/>
          <p:nvPr/>
        </p:nvSpPr>
        <p:spPr>
          <a:xfrm>
            <a:off x="5575045" y="3697599"/>
            <a:ext cx="1185334" cy="31244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Client</a:t>
            </a:r>
          </a:p>
        </p:txBody>
      </p:sp>
      <p:sp>
        <p:nvSpPr>
          <p:cNvPr id="17" name="Frame 16">
            <a:extLst>
              <a:ext uri="{FF2B5EF4-FFF2-40B4-BE49-F238E27FC236}">
                <a16:creationId xmlns:a16="http://schemas.microsoft.com/office/drawing/2014/main" id="{A36104BB-7542-A44C-45A6-602CEBD5507F}"/>
              </a:ext>
            </a:extLst>
          </p:cNvPr>
          <p:cNvSpPr/>
          <p:nvPr/>
        </p:nvSpPr>
        <p:spPr>
          <a:xfrm>
            <a:off x="3797981" y="3074086"/>
            <a:ext cx="1441717" cy="33181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a:t>
            </a:r>
          </a:p>
        </p:txBody>
      </p:sp>
      <p:sp>
        <p:nvSpPr>
          <p:cNvPr id="18" name="TextBox 17">
            <a:extLst>
              <a:ext uri="{FF2B5EF4-FFF2-40B4-BE49-F238E27FC236}">
                <a16:creationId xmlns:a16="http://schemas.microsoft.com/office/drawing/2014/main" id="{FB5D34F2-7DAD-19F0-6DFE-028E6333C759}"/>
              </a:ext>
            </a:extLst>
          </p:cNvPr>
          <p:cNvSpPr txBox="1"/>
          <p:nvPr/>
        </p:nvSpPr>
        <p:spPr>
          <a:xfrm>
            <a:off x="6075070" y="3052264"/>
            <a:ext cx="851515" cy="369332"/>
          </a:xfrm>
          <a:prstGeom prst="rect">
            <a:avLst/>
          </a:prstGeom>
          <a:noFill/>
        </p:spPr>
        <p:txBody>
          <a:bodyPr wrap="none" rtlCol="0">
            <a:spAutoFit/>
          </a:bodyPr>
          <a:lstStyle/>
          <a:p>
            <a:r>
              <a:rPr lang="en-US"/>
              <a:t>CORE</a:t>
            </a:r>
          </a:p>
        </p:txBody>
      </p:sp>
      <p:cxnSp>
        <p:nvCxnSpPr>
          <p:cNvPr id="20" name="Straight Connector 19">
            <a:extLst>
              <a:ext uri="{FF2B5EF4-FFF2-40B4-BE49-F238E27FC236}">
                <a16:creationId xmlns:a16="http://schemas.microsoft.com/office/drawing/2014/main" id="{6D1813FD-13F1-D284-C884-5846CF20D918}"/>
              </a:ext>
            </a:extLst>
          </p:cNvPr>
          <p:cNvCxnSpPr>
            <a:cxnSpLocks/>
          </p:cNvCxnSpPr>
          <p:nvPr/>
        </p:nvCxnSpPr>
        <p:spPr>
          <a:xfrm>
            <a:off x="3305921" y="2615803"/>
            <a:ext cx="663573"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ACF827-A547-2DD3-B961-C2433753A8B0}"/>
              </a:ext>
            </a:extLst>
          </p:cNvPr>
          <p:cNvSpPr/>
          <p:nvPr/>
        </p:nvSpPr>
        <p:spPr>
          <a:xfrm>
            <a:off x="8522180" y="2041092"/>
            <a:ext cx="266700" cy="262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C1C8293C-0EEC-B357-A966-9CB42E7F95B4}"/>
              </a:ext>
            </a:extLst>
          </p:cNvPr>
          <p:cNvSpPr/>
          <p:nvPr/>
        </p:nvSpPr>
        <p:spPr>
          <a:xfrm>
            <a:off x="8968743" y="2400300"/>
            <a:ext cx="691411" cy="309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84BF7AB4-18C2-183E-CB2E-27095E61EAEA}"/>
              </a:ext>
            </a:extLst>
          </p:cNvPr>
          <p:cNvSpPr/>
          <p:nvPr/>
        </p:nvSpPr>
        <p:spPr>
          <a:xfrm>
            <a:off x="9970984" y="2386628"/>
            <a:ext cx="369359" cy="33658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4535C8A-8A90-D136-9F47-E9DEE78749B0}"/>
              </a:ext>
            </a:extLst>
          </p:cNvPr>
          <p:cNvSpPr/>
          <p:nvPr/>
        </p:nvSpPr>
        <p:spPr>
          <a:xfrm>
            <a:off x="10587254" y="2350393"/>
            <a:ext cx="448734" cy="40905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2929FF2-55AA-878E-BACE-B947F53DC043}"/>
              </a:ext>
            </a:extLst>
          </p:cNvPr>
          <p:cNvCxnSpPr>
            <a:cxnSpLocks/>
          </p:cNvCxnSpPr>
          <p:nvPr/>
        </p:nvCxnSpPr>
        <p:spPr>
          <a:xfrm>
            <a:off x="6252632" y="2716543"/>
            <a:ext cx="851914" cy="373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6B70C50-B9B2-B426-4EF9-EA0384B57294}"/>
              </a:ext>
            </a:extLst>
          </p:cNvPr>
          <p:cNvCxnSpPr>
            <a:cxnSpLocks/>
          </p:cNvCxnSpPr>
          <p:nvPr/>
        </p:nvCxnSpPr>
        <p:spPr>
          <a:xfrm flipV="1">
            <a:off x="7795957" y="2660253"/>
            <a:ext cx="177961" cy="429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14E477-74ED-8388-4B96-FFCBD61E872C}"/>
              </a:ext>
            </a:extLst>
          </p:cNvPr>
          <p:cNvCxnSpPr>
            <a:cxnSpLocks/>
          </p:cNvCxnSpPr>
          <p:nvPr/>
        </p:nvCxnSpPr>
        <p:spPr>
          <a:xfrm>
            <a:off x="8289186" y="2541251"/>
            <a:ext cx="679557" cy="13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F4E11C-375E-E477-0325-9174AF7658B5}"/>
              </a:ext>
            </a:extLst>
          </p:cNvPr>
          <p:cNvCxnSpPr>
            <a:cxnSpLocks/>
          </p:cNvCxnSpPr>
          <p:nvPr/>
        </p:nvCxnSpPr>
        <p:spPr>
          <a:xfrm flipV="1">
            <a:off x="8289186" y="2303559"/>
            <a:ext cx="366344" cy="237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61E92E-C410-6EC7-A202-1E5154EEA227}"/>
              </a:ext>
            </a:extLst>
          </p:cNvPr>
          <p:cNvCxnSpPr>
            <a:cxnSpLocks/>
          </p:cNvCxnSpPr>
          <p:nvPr/>
        </p:nvCxnSpPr>
        <p:spPr>
          <a:xfrm>
            <a:off x="8655530" y="2303559"/>
            <a:ext cx="658919" cy="96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BC7667-A8FE-7933-289B-48A94F9ECE99}"/>
              </a:ext>
            </a:extLst>
          </p:cNvPr>
          <p:cNvCxnSpPr>
            <a:cxnSpLocks/>
          </p:cNvCxnSpPr>
          <p:nvPr/>
        </p:nvCxnSpPr>
        <p:spPr>
          <a:xfrm flipV="1">
            <a:off x="9660154" y="2554922"/>
            <a:ext cx="31083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90DC67-2224-870B-77C7-60AE9A95AC95}"/>
              </a:ext>
            </a:extLst>
          </p:cNvPr>
          <p:cNvCxnSpPr>
            <a:cxnSpLocks/>
          </p:cNvCxnSpPr>
          <p:nvPr/>
        </p:nvCxnSpPr>
        <p:spPr>
          <a:xfrm>
            <a:off x="10340343" y="2554922"/>
            <a:ext cx="359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046FF-E637-2E4A-1F37-81E2D10F09CE}"/>
              </a:ext>
            </a:extLst>
          </p:cNvPr>
          <p:cNvCxnSpPr>
            <a:cxnSpLocks/>
          </p:cNvCxnSpPr>
          <p:nvPr/>
        </p:nvCxnSpPr>
        <p:spPr>
          <a:xfrm>
            <a:off x="4360549" y="2615803"/>
            <a:ext cx="378618" cy="22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1FCE0BC-982C-2712-621E-29731FE281A4}"/>
              </a:ext>
            </a:extLst>
          </p:cNvPr>
          <p:cNvCxnSpPr/>
          <p:nvPr/>
        </p:nvCxnSpPr>
        <p:spPr>
          <a:xfrm>
            <a:off x="5403095" y="2621382"/>
            <a:ext cx="660632" cy="4556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59942A5-8871-7E6E-F0D1-E3A951CEF1F8}"/>
              </a:ext>
            </a:extLst>
          </p:cNvPr>
          <p:cNvSpPr txBox="1"/>
          <p:nvPr/>
        </p:nvSpPr>
        <p:spPr>
          <a:xfrm>
            <a:off x="381092" y="1984668"/>
            <a:ext cx="1756250" cy="400110"/>
          </a:xfrm>
          <a:prstGeom prst="rect">
            <a:avLst/>
          </a:prstGeom>
          <a:noFill/>
        </p:spPr>
        <p:txBody>
          <a:bodyPr wrap="none" rtlCol="0">
            <a:spAutoFit/>
          </a:bodyPr>
          <a:lstStyle/>
          <a:p>
            <a:r>
              <a:rPr lang="en-US" sz="2000"/>
              <a:t>BL Journey A </a:t>
            </a:r>
          </a:p>
        </p:txBody>
      </p:sp>
      <p:sp>
        <p:nvSpPr>
          <p:cNvPr id="49" name="TextBox 48">
            <a:extLst>
              <a:ext uri="{FF2B5EF4-FFF2-40B4-BE49-F238E27FC236}">
                <a16:creationId xmlns:a16="http://schemas.microsoft.com/office/drawing/2014/main" id="{B47C04FE-DBB8-295C-32EE-F43E3580920B}"/>
              </a:ext>
            </a:extLst>
          </p:cNvPr>
          <p:cNvSpPr txBox="1"/>
          <p:nvPr/>
        </p:nvSpPr>
        <p:spPr>
          <a:xfrm>
            <a:off x="407781" y="4848191"/>
            <a:ext cx="1784591" cy="400110"/>
          </a:xfrm>
          <a:prstGeom prst="rect">
            <a:avLst/>
          </a:prstGeom>
          <a:noFill/>
        </p:spPr>
        <p:txBody>
          <a:bodyPr wrap="none" rtlCol="0">
            <a:spAutoFit/>
          </a:bodyPr>
          <a:lstStyle/>
          <a:p>
            <a:r>
              <a:rPr lang="en-US" sz="2000"/>
              <a:t>BL Journey B </a:t>
            </a:r>
          </a:p>
        </p:txBody>
      </p:sp>
      <p:sp>
        <p:nvSpPr>
          <p:cNvPr id="50" name="Flowchart: Connector 49">
            <a:extLst>
              <a:ext uri="{FF2B5EF4-FFF2-40B4-BE49-F238E27FC236}">
                <a16:creationId xmlns:a16="http://schemas.microsoft.com/office/drawing/2014/main" id="{7B40FCE4-CE75-A5F9-8153-477CC8A53E75}"/>
              </a:ext>
            </a:extLst>
          </p:cNvPr>
          <p:cNvSpPr/>
          <p:nvPr/>
        </p:nvSpPr>
        <p:spPr>
          <a:xfrm>
            <a:off x="3119097" y="4615087"/>
            <a:ext cx="342899" cy="29702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41309C5-F957-7E89-6992-BE4444FB2F51}"/>
              </a:ext>
            </a:extLst>
          </p:cNvPr>
          <p:cNvSpPr/>
          <p:nvPr/>
        </p:nvSpPr>
        <p:spPr>
          <a:xfrm>
            <a:off x="3866845" y="4078490"/>
            <a:ext cx="819654" cy="148928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4CDF0E2C-8D41-BCC6-AC1F-2F2FFF4F32F5}"/>
              </a:ext>
            </a:extLst>
          </p:cNvPr>
          <p:cNvSpPr/>
          <p:nvPr/>
        </p:nvSpPr>
        <p:spPr>
          <a:xfrm>
            <a:off x="3952579" y="4578023"/>
            <a:ext cx="627063" cy="3116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CEE2D3B-31FB-1541-CBDF-995232D201F7}"/>
              </a:ext>
            </a:extLst>
          </p:cNvPr>
          <p:cNvSpPr/>
          <p:nvPr/>
        </p:nvSpPr>
        <p:spPr>
          <a:xfrm>
            <a:off x="4815879" y="4078489"/>
            <a:ext cx="819654" cy="148928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3AA9E7F4-88CD-D7C3-1853-773EC0012D4D}"/>
              </a:ext>
            </a:extLst>
          </p:cNvPr>
          <p:cNvSpPr/>
          <p:nvPr/>
        </p:nvSpPr>
        <p:spPr>
          <a:xfrm>
            <a:off x="5044170" y="4555560"/>
            <a:ext cx="391055" cy="57524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6B78EAB-9C89-F56B-0D14-736B3D14BED6}"/>
              </a:ext>
            </a:extLst>
          </p:cNvPr>
          <p:cNvSpPr/>
          <p:nvPr/>
        </p:nvSpPr>
        <p:spPr>
          <a:xfrm>
            <a:off x="5757885" y="4078488"/>
            <a:ext cx="819654" cy="148928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E79991AB-A33E-F951-97BC-8F9EA243D79D}"/>
              </a:ext>
            </a:extLst>
          </p:cNvPr>
          <p:cNvSpPr/>
          <p:nvPr/>
        </p:nvSpPr>
        <p:spPr>
          <a:xfrm>
            <a:off x="5850910" y="4514904"/>
            <a:ext cx="627063" cy="3092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3DD2330A-7F53-76E7-8993-41B0092C32E3}"/>
              </a:ext>
            </a:extLst>
          </p:cNvPr>
          <p:cNvSpPr/>
          <p:nvPr/>
        </p:nvSpPr>
        <p:spPr>
          <a:xfrm>
            <a:off x="5104157" y="392056"/>
            <a:ext cx="342899" cy="297025"/>
          </a:xfrm>
          <a:prstGeom prst="flowChartConnector">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a:extLst>
              <a:ext uri="{FF2B5EF4-FFF2-40B4-BE49-F238E27FC236}">
                <a16:creationId xmlns:a16="http://schemas.microsoft.com/office/drawing/2014/main" id="{1A688F67-E382-308A-D4AE-3BBEB2DB0800}"/>
              </a:ext>
            </a:extLst>
          </p:cNvPr>
          <p:cNvSpPr/>
          <p:nvPr/>
        </p:nvSpPr>
        <p:spPr>
          <a:xfrm>
            <a:off x="5986445" y="5004554"/>
            <a:ext cx="342899" cy="29702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2B0277A9-3F6F-253C-3055-C693815FD8E3}"/>
              </a:ext>
            </a:extLst>
          </p:cNvPr>
          <p:cNvSpPr/>
          <p:nvPr/>
        </p:nvSpPr>
        <p:spPr>
          <a:xfrm>
            <a:off x="6910325" y="4642241"/>
            <a:ext cx="691411" cy="3092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6EE8977-18D3-885A-F267-332F58E6C977}"/>
              </a:ext>
            </a:extLst>
          </p:cNvPr>
          <p:cNvSpPr/>
          <p:nvPr/>
        </p:nvSpPr>
        <p:spPr>
          <a:xfrm>
            <a:off x="8095758" y="4648765"/>
            <a:ext cx="266700" cy="262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35609D80-1538-A61A-B327-B4ED02EE0D97}"/>
              </a:ext>
            </a:extLst>
          </p:cNvPr>
          <p:cNvSpPr/>
          <p:nvPr/>
        </p:nvSpPr>
        <p:spPr>
          <a:xfrm>
            <a:off x="8779064" y="4078488"/>
            <a:ext cx="342899" cy="29702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a:extLst>
              <a:ext uri="{FF2B5EF4-FFF2-40B4-BE49-F238E27FC236}">
                <a16:creationId xmlns:a16="http://schemas.microsoft.com/office/drawing/2014/main" id="{94961F01-1345-60EE-09A8-854877EF2C61}"/>
              </a:ext>
            </a:extLst>
          </p:cNvPr>
          <p:cNvSpPr/>
          <p:nvPr/>
        </p:nvSpPr>
        <p:spPr>
          <a:xfrm>
            <a:off x="9443547" y="4601986"/>
            <a:ext cx="336551" cy="30924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F3DB5402-F8F8-5198-F877-B80ABD350593}"/>
              </a:ext>
            </a:extLst>
          </p:cNvPr>
          <p:cNvSpPr/>
          <p:nvPr/>
        </p:nvSpPr>
        <p:spPr>
          <a:xfrm>
            <a:off x="10327416" y="4578023"/>
            <a:ext cx="336550" cy="34581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3306F78-6502-6BED-2250-73813145C7BF}"/>
              </a:ext>
            </a:extLst>
          </p:cNvPr>
          <p:cNvCxnSpPr>
            <a:cxnSpLocks/>
          </p:cNvCxnSpPr>
          <p:nvPr/>
        </p:nvCxnSpPr>
        <p:spPr>
          <a:xfrm flipV="1">
            <a:off x="3461304" y="4742443"/>
            <a:ext cx="584902" cy="2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7D3A157-C26F-85D3-F87B-59F655464A62}"/>
              </a:ext>
            </a:extLst>
          </p:cNvPr>
          <p:cNvCxnSpPr/>
          <p:nvPr/>
        </p:nvCxnSpPr>
        <p:spPr>
          <a:xfrm>
            <a:off x="4635826" y="4712004"/>
            <a:ext cx="333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4962B3C-3888-1394-D646-465ED49A7073}"/>
              </a:ext>
            </a:extLst>
          </p:cNvPr>
          <p:cNvCxnSpPr>
            <a:cxnSpLocks/>
          </p:cNvCxnSpPr>
          <p:nvPr/>
        </p:nvCxnSpPr>
        <p:spPr>
          <a:xfrm>
            <a:off x="5421233" y="4733836"/>
            <a:ext cx="417260" cy="90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103EF5F-2638-3214-2BE5-98CCB01ED8D5}"/>
              </a:ext>
            </a:extLst>
          </p:cNvPr>
          <p:cNvCxnSpPr/>
          <p:nvPr/>
        </p:nvCxnSpPr>
        <p:spPr>
          <a:xfrm>
            <a:off x="6182851" y="4848191"/>
            <a:ext cx="0" cy="336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A0AB9A-0DC7-075C-158D-0888107B8356}"/>
              </a:ext>
            </a:extLst>
          </p:cNvPr>
          <p:cNvCxnSpPr>
            <a:cxnSpLocks/>
          </p:cNvCxnSpPr>
          <p:nvPr/>
        </p:nvCxnSpPr>
        <p:spPr>
          <a:xfrm flipV="1">
            <a:off x="6577539" y="4796864"/>
            <a:ext cx="332786" cy="26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A37349-5F89-46F8-F41A-FF07C2F53024}"/>
              </a:ext>
            </a:extLst>
          </p:cNvPr>
          <p:cNvCxnSpPr>
            <a:cxnSpLocks/>
          </p:cNvCxnSpPr>
          <p:nvPr/>
        </p:nvCxnSpPr>
        <p:spPr>
          <a:xfrm flipV="1">
            <a:off x="7601736" y="4779999"/>
            <a:ext cx="494022" cy="16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1069FB7-3134-672F-96FD-BB7DDAA4A340}"/>
              </a:ext>
            </a:extLst>
          </p:cNvPr>
          <p:cNvCxnSpPr>
            <a:cxnSpLocks/>
          </p:cNvCxnSpPr>
          <p:nvPr/>
        </p:nvCxnSpPr>
        <p:spPr>
          <a:xfrm flipV="1">
            <a:off x="8362458" y="4375513"/>
            <a:ext cx="588056" cy="404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C11CBF-6369-E9DD-5DB6-5162DDE41469}"/>
              </a:ext>
            </a:extLst>
          </p:cNvPr>
          <p:cNvCxnSpPr>
            <a:cxnSpLocks/>
          </p:cNvCxnSpPr>
          <p:nvPr/>
        </p:nvCxnSpPr>
        <p:spPr>
          <a:xfrm>
            <a:off x="8950514" y="4375513"/>
            <a:ext cx="577171" cy="38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62BDAA1-529D-798D-5758-6BAD2F205001}"/>
              </a:ext>
            </a:extLst>
          </p:cNvPr>
          <p:cNvCxnSpPr>
            <a:cxnSpLocks/>
          </p:cNvCxnSpPr>
          <p:nvPr/>
        </p:nvCxnSpPr>
        <p:spPr>
          <a:xfrm>
            <a:off x="9780098" y="4911232"/>
            <a:ext cx="547318" cy="12609"/>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ame 85">
            <a:extLst>
              <a:ext uri="{FF2B5EF4-FFF2-40B4-BE49-F238E27FC236}">
                <a16:creationId xmlns:a16="http://schemas.microsoft.com/office/drawing/2014/main" id="{1949F13F-4F7A-6D46-90C6-DABDD68C60DC}"/>
              </a:ext>
            </a:extLst>
          </p:cNvPr>
          <p:cNvSpPr/>
          <p:nvPr/>
        </p:nvSpPr>
        <p:spPr>
          <a:xfrm>
            <a:off x="3832116" y="5782113"/>
            <a:ext cx="1441717" cy="33181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a:t>
            </a:r>
          </a:p>
        </p:txBody>
      </p:sp>
      <p:sp>
        <p:nvSpPr>
          <p:cNvPr id="87" name="Frame 86">
            <a:extLst>
              <a:ext uri="{FF2B5EF4-FFF2-40B4-BE49-F238E27FC236}">
                <a16:creationId xmlns:a16="http://schemas.microsoft.com/office/drawing/2014/main" id="{509B2644-7A54-5550-185C-BB70DFE571F2}"/>
              </a:ext>
            </a:extLst>
          </p:cNvPr>
          <p:cNvSpPr/>
          <p:nvPr/>
        </p:nvSpPr>
        <p:spPr>
          <a:xfrm>
            <a:off x="5712068" y="1945491"/>
            <a:ext cx="1185334" cy="31244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Client</a:t>
            </a:r>
          </a:p>
        </p:txBody>
      </p:sp>
      <p:sp>
        <p:nvSpPr>
          <p:cNvPr id="89" name="TextBox 88">
            <a:extLst>
              <a:ext uri="{FF2B5EF4-FFF2-40B4-BE49-F238E27FC236}">
                <a16:creationId xmlns:a16="http://schemas.microsoft.com/office/drawing/2014/main" id="{0FB3909C-49D6-F55F-B34B-8CE0FDD08F0F}"/>
              </a:ext>
            </a:extLst>
          </p:cNvPr>
          <p:cNvSpPr txBox="1"/>
          <p:nvPr/>
        </p:nvSpPr>
        <p:spPr>
          <a:xfrm>
            <a:off x="3854429" y="5176472"/>
            <a:ext cx="851515" cy="369332"/>
          </a:xfrm>
          <a:prstGeom prst="rect">
            <a:avLst/>
          </a:prstGeom>
          <a:noFill/>
        </p:spPr>
        <p:txBody>
          <a:bodyPr wrap="none" rtlCol="0">
            <a:spAutoFit/>
          </a:bodyPr>
          <a:lstStyle/>
          <a:p>
            <a:r>
              <a:rPr lang="en-US"/>
              <a:t>CORE</a:t>
            </a:r>
          </a:p>
        </p:txBody>
      </p:sp>
      <p:sp>
        <p:nvSpPr>
          <p:cNvPr id="90" name="TextBox 89">
            <a:extLst>
              <a:ext uri="{FF2B5EF4-FFF2-40B4-BE49-F238E27FC236}">
                <a16:creationId xmlns:a16="http://schemas.microsoft.com/office/drawing/2014/main" id="{0DB3D52A-EFBC-56B4-9AFF-324F7AACDE46}"/>
              </a:ext>
            </a:extLst>
          </p:cNvPr>
          <p:cNvSpPr txBox="1"/>
          <p:nvPr/>
        </p:nvSpPr>
        <p:spPr>
          <a:xfrm>
            <a:off x="4807376" y="5182225"/>
            <a:ext cx="851515" cy="369332"/>
          </a:xfrm>
          <a:prstGeom prst="rect">
            <a:avLst/>
          </a:prstGeom>
          <a:noFill/>
        </p:spPr>
        <p:txBody>
          <a:bodyPr wrap="none" rtlCol="0">
            <a:spAutoFit/>
          </a:bodyPr>
          <a:lstStyle/>
          <a:p>
            <a:r>
              <a:rPr lang="en-US"/>
              <a:t>CORE</a:t>
            </a:r>
          </a:p>
        </p:txBody>
      </p:sp>
      <p:sp>
        <p:nvSpPr>
          <p:cNvPr id="91" name="TextBox 90">
            <a:extLst>
              <a:ext uri="{FF2B5EF4-FFF2-40B4-BE49-F238E27FC236}">
                <a16:creationId xmlns:a16="http://schemas.microsoft.com/office/drawing/2014/main" id="{D09ED38A-B64D-4C44-9FE7-20FDFEE3A36D}"/>
              </a:ext>
            </a:extLst>
          </p:cNvPr>
          <p:cNvSpPr txBox="1"/>
          <p:nvPr/>
        </p:nvSpPr>
        <p:spPr>
          <a:xfrm>
            <a:off x="5745468" y="5217860"/>
            <a:ext cx="851515" cy="369332"/>
          </a:xfrm>
          <a:prstGeom prst="rect">
            <a:avLst/>
          </a:prstGeom>
          <a:noFill/>
        </p:spPr>
        <p:txBody>
          <a:bodyPr wrap="none" rtlCol="0">
            <a:spAutoFit/>
          </a:bodyPr>
          <a:lstStyle/>
          <a:p>
            <a:r>
              <a:rPr lang="en-US"/>
              <a:t>CORE</a:t>
            </a:r>
          </a:p>
        </p:txBody>
      </p:sp>
      <p:sp>
        <p:nvSpPr>
          <p:cNvPr id="5" name="Rectangle 4">
            <a:extLst>
              <a:ext uri="{FF2B5EF4-FFF2-40B4-BE49-F238E27FC236}">
                <a16:creationId xmlns:a16="http://schemas.microsoft.com/office/drawing/2014/main" id="{BAD8BA4B-2D19-0D91-D8F2-ED1B510CC2DE}"/>
              </a:ext>
            </a:extLst>
          </p:cNvPr>
          <p:cNvSpPr/>
          <p:nvPr/>
        </p:nvSpPr>
        <p:spPr>
          <a:xfrm>
            <a:off x="4067983" y="86124"/>
            <a:ext cx="3152194" cy="148928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0F3010BB-18ED-D15A-759C-63BED94154B1}"/>
              </a:ext>
            </a:extLst>
          </p:cNvPr>
          <p:cNvSpPr/>
          <p:nvPr/>
        </p:nvSpPr>
        <p:spPr>
          <a:xfrm>
            <a:off x="4128030" y="340748"/>
            <a:ext cx="503565" cy="64294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cs typeface="Arial"/>
              </a:rPr>
              <a:t>CUST</a:t>
            </a:r>
            <a:endParaRPr lang="en-US" sz="1100"/>
          </a:p>
        </p:txBody>
      </p:sp>
      <p:sp>
        <p:nvSpPr>
          <p:cNvPr id="7" name="Rectangle: Rounded Corners 6">
            <a:extLst>
              <a:ext uri="{FF2B5EF4-FFF2-40B4-BE49-F238E27FC236}">
                <a16:creationId xmlns:a16="http://schemas.microsoft.com/office/drawing/2014/main" id="{ACB51EA8-DC96-147D-640C-08537071A6AF}"/>
              </a:ext>
            </a:extLst>
          </p:cNvPr>
          <p:cNvSpPr/>
          <p:nvPr/>
        </p:nvSpPr>
        <p:spPr>
          <a:xfrm>
            <a:off x="5010213" y="672063"/>
            <a:ext cx="627063" cy="3116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cs typeface="Arial"/>
              </a:rPr>
              <a:t>CIP</a:t>
            </a:r>
            <a:endParaRPr lang="en-US" sz="1100"/>
          </a:p>
        </p:txBody>
      </p:sp>
      <p:sp>
        <p:nvSpPr>
          <p:cNvPr id="16" name="Isosceles Triangle 15">
            <a:extLst>
              <a:ext uri="{FF2B5EF4-FFF2-40B4-BE49-F238E27FC236}">
                <a16:creationId xmlns:a16="http://schemas.microsoft.com/office/drawing/2014/main" id="{C72B4AA8-9979-CEF1-3BF2-8A7E9C3F3FC1}"/>
              </a:ext>
            </a:extLst>
          </p:cNvPr>
          <p:cNvSpPr/>
          <p:nvPr/>
        </p:nvSpPr>
        <p:spPr>
          <a:xfrm>
            <a:off x="6091944" y="552594"/>
            <a:ext cx="1020847" cy="54449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cs typeface="Arial"/>
              </a:rPr>
              <a:t>KYC</a:t>
            </a:r>
          </a:p>
        </p:txBody>
      </p:sp>
      <p:sp>
        <p:nvSpPr>
          <p:cNvPr id="19" name="Frame 18">
            <a:extLst>
              <a:ext uri="{FF2B5EF4-FFF2-40B4-BE49-F238E27FC236}">
                <a16:creationId xmlns:a16="http://schemas.microsoft.com/office/drawing/2014/main" id="{DA4904FD-6498-DCB4-6262-B0312BF27071}"/>
              </a:ext>
            </a:extLst>
          </p:cNvPr>
          <p:cNvSpPr/>
          <p:nvPr/>
        </p:nvSpPr>
        <p:spPr>
          <a:xfrm>
            <a:off x="4069027" y="1263696"/>
            <a:ext cx="1441717" cy="33181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a:t>
            </a:r>
          </a:p>
        </p:txBody>
      </p:sp>
      <p:sp>
        <p:nvSpPr>
          <p:cNvPr id="25" name="TextBox 24">
            <a:extLst>
              <a:ext uri="{FF2B5EF4-FFF2-40B4-BE49-F238E27FC236}">
                <a16:creationId xmlns:a16="http://schemas.microsoft.com/office/drawing/2014/main" id="{9BCD84D6-D632-DD12-239B-01F0BFDD1DD5}"/>
              </a:ext>
            </a:extLst>
          </p:cNvPr>
          <p:cNvSpPr txBox="1"/>
          <p:nvPr/>
        </p:nvSpPr>
        <p:spPr>
          <a:xfrm>
            <a:off x="6346116" y="1241874"/>
            <a:ext cx="851515" cy="369332"/>
          </a:xfrm>
          <a:prstGeom prst="rect">
            <a:avLst/>
          </a:prstGeom>
          <a:noFill/>
        </p:spPr>
        <p:txBody>
          <a:bodyPr wrap="none" rtlCol="0">
            <a:spAutoFit/>
          </a:bodyPr>
          <a:lstStyle/>
          <a:p>
            <a:r>
              <a:rPr lang="en-US"/>
              <a:t>CORE</a:t>
            </a:r>
          </a:p>
        </p:txBody>
      </p:sp>
      <p:cxnSp>
        <p:nvCxnSpPr>
          <p:cNvPr id="31" name="Straight Connector 30">
            <a:extLst>
              <a:ext uri="{FF2B5EF4-FFF2-40B4-BE49-F238E27FC236}">
                <a16:creationId xmlns:a16="http://schemas.microsoft.com/office/drawing/2014/main" id="{BA7AAD4F-B1C2-40A8-FC48-4C354EFEC528}"/>
              </a:ext>
            </a:extLst>
          </p:cNvPr>
          <p:cNvCxnSpPr>
            <a:cxnSpLocks/>
          </p:cNvCxnSpPr>
          <p:nvPr/>
        </p:nvCxnSpPr>
        <p:spPr>
          <a:xfrm>
            <a:off x="4631595" y="805413"/>
            <a:ext cx="378618" cy="22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FFC769-C20A-1AC6-ABC4-9BF3B049FBDC}"/>
              </a:ext>
            </a:extLst>
          </p:cNvPr>
          <p:cNvCxnSpPr>
            <a:cxnSpLocks/>
          </p:cNvCxnSpPr>
          <p:nvPr/>
        </p:nvCxnSpPr>
        <p:spPr>
          <a:xfrm>
            <a:off x="5669027" y="810992"/>
            <a:ext cx="640176" cy="557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Frame 34">
            <a:extLst>
              <a:ext uri="{FF2B5EF4-FFF2-40B4-BE49-F238E27FC236}">
                <a16:creationId xmlns:a16="http://schemas.microsoft.com/office/drawing/2014/main" id="{5F1D3926-2D55-F4B1-EA22-8D21F287DCB8}"/>
              </a:ext>
            </a:extLst>
          </p:cNvPr>
          <p:cNvSpPr/>
          <p:nvPr/>
        </p:nvSpPr>
        <p:spPr>
          <a:xfrm>
            <a:off x="5983114" y="135101"/>
            <a:ext cx="1185334" cy="31244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Client</a:t>
            </a:r>
          </a:p>
        </p:txBody>
      </p:sp>
      <p:sp>
        <p:nvSpPr>
          <p:cNvPr id="92" name="Flowchart: Connector 91">
            <a:extLst>
              <a:ext uri="{FF2B5EF4-FFF2-40B4-BE49-F238E27FC236}">
                <a16:creationId xmlns:a16="http://schemas.microsoft.com/office/drawing/2014/main" id="{9B1D71F0-DDA4-3525-5980-F538286574D4}"/>
              </a:ext>
            </a:extLst>
          </p:cNvPr>
          <p:cNvSpPr/>
          <p:nvPr/>
        </p:nvSpPr>
        <p:spPr>
          <a:xfrm>
            <a:off x="5165047" y="383547"/>
            <a:ext cx="342899" cy="297025"/>
          </a:xfrm>
          <a:prstGeom prst="flowChartConnector">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22600"/>
      </p:ext>
    </p:extLst>
  </p:cSld>
  <p:clrMapOvr>
    <a:masterClrMapping/>
  </p:clrMapOvr>
</p:sld>
</file>

<file path=ppt/theme/theme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Executive PPT colors">
      <a:dk1>
        <a:srgbClr val="0C2074"/>
      </a:dk1>
      <a:lt1>
        <a:sysClr val="window" lastClr="FFFFFF"/>
      </a:lt1>
      <a:dk2>
        <a:srgbClr val="4D4D4D"/>
      </a:dk2>
      <a:lt2>
        <a:srgbClr val="FFFFFF"/>
      </a:lt2>
      <a:accent1>
        <a:srgbClr val="0C2074"/>
      </a:accent1>
      <a:accent2>
        <a:srgbClr val="67B2E8"/>
      </a:accent2>
      <a:accent3>
        <a:srgbClr val="EB7923"/>
      </a:accent3>
      <a:accent4>
        <a:srgbClr val="4D9C45"/>
      </a:accent4>
      <a:accent5>
        <a:srgbClr val="636466"/>
      </a:accent5>
      <a:accent6>
        <a:srgbClr val="DE162B"/>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ntent">
  <a:themeElements>
    <a:clrScheme name="Executive PPT colors">
      <a:dk1>
        <a:srgbClr val="0C2074"/>
      </a:dk1>
      <a:lt1>
        <a:sysClr val="window" lastClr="FFFFFF"/>
      </a:lt1>
      <a:dk2>
        <a:srgbClr val="4D4D4D"/>
      </a:dk2>
      <a:lt2>
        <a:srgbClr val="FFFFFF"/>
      </a:lt2>
      <a:accent1>
        <a:srgbClr val="0C2074"/>
      </a:accent1>
      <a:accent2>
        <a:srgbClr val="67B2E8"/>
      </a:accent2>
      <a:accent3>
        <a:srgbClr val="EB7923"/>
      </a:accent3>
      <a:accent4>
        <a:srgbClr val="4D9C45"/>
      </a:accent4>
      <a:accent5>
        <a:srgbClr val="636466"/>
      </a:accent5>
      <a:accent6>
        <a:srgbClr val="DE162B"/>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 Shield Compliant Colors ">
      <a:dk1>
        <a:srgbClr val="0C2074"/>
      </a:dk1>
      <a:lt1>
        <a:srgbClr val="FFFFFF"/>
      </a:lt1>
      <a:dk2>
        <a:srgbClr val="2C2C2C"/>
      </a:dk2>
      <a:lt2>
        <a:srgbClr val="3668DA"/>
      </a:lt2>
      <a:accent1>
        <a:srgbClr val="0C2074"/>
      </a:accent1>
      <a:accent2>
        <a:srgbClr val="67B2E8"/>
      </a:accent2>
      <a:accent3>
        <a:srgbClr val="DE162B"/>
      </a:accent3>
      <a:accent4>
        <a:srgbClr val="BD00BD"/>
      </a:accent4>
      <a:accent5>
        <a:srgbClr val="F56601"/>
      </a:accent5>
      <a:accent6>
        <a:srgbClr val="00AA55"/>
      </a:accent6>
      <a:hlink>
        <a:srgbClr val="0A41C5"/>
      </a:hlink>
      <a:folHlink>
        <a:srgbClr val="062F90"/>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1A63135BF5254E8F91A56D05FECEB2" ma:contentTypeVersion="5" ma:contentTypeDescription="Create a new document." ma:contentTypeScope="" ma:versionID="6a0d19b6a965d7b0adc490c2635f18fa">
  <xsd:schema xmlns:xsd="http://www.w3.org/2001/XMLSchema" xmlns:xs="http://www.w3.org/2001/XMLSchema" xmlns:p="http://schemas.microsoft.com/office/2006/metadata/properties" xmlns:ns2="fdf31243-0681-46d4-8725-24bb61a10245" xmlns:ns3="f4fb522b-2caa-4085-a926-749d8298cbb9" targetNamespace="http://schemas.microsoft.com/office/2006/metadata/properties" ma:root="true" ma:fieldsID="e9ca62b031d387cf31de9095d4ed00ff" ns2:_="" ns3:_="">
    <xsd:import namespace="fdf31243-0681-46d4-8725-24bb61a10245"/>
    <xsd:import namespace="f4fb522b-2caa-4085-a926-749d8298cb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f31243-0681-46d4-8725-24bb61a10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fb522b-2caa-4085-a926-749d8298cb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4fb522b-2caa-4085-a926-749d8298cbb9">
      <UserInfo>
        <DisplayName>NT Service\spsearch</DisplayName>
        <AccountId>10</AccountId>
        <AccountType/>
      </UserInfo>
      <UserInfo>
        <DisplayName>SharePointComplianceAudit4DONOTREMOVE</DisplayName>
        <AccountId>17</AccountId>
        <AccountType/>
      </UserInfo>
      <UserInfo>
        <DisplayName>Hussain, Rashid</DisplayName>
        <AccountId>9</AccountId>
        <AccountType/>
      </UserInfo>
      <UserInfo>
        <DisplayName>Bevolo, Linda F</DisplayName>
        <AccountId>25</AccountId>
        <AccountType/>
      </UserInfo>
      <UserInfo>
        <DisplayName>Hussain, Iqbal</DisplayName>
        <AccountId>27</AccountId>
        <AccountType/>
      </UserInfo>
      <UserInfo>
        <DisplayName>Francis, Anand J</DisplayName>
        <AccountId>30</AccountId>
        <AccountType/>
      </UserInfo>
      <UserInfo>
        <DisplayName>Carter, Coleman B</DisplayName>
        <AccountId>31</AccountId>
        <AccountType/>
      </UserInfo>
      <UserInfo>
        <DisplayName>Ahmad, Masood</DisplayName>
        <AccountId>19</AccountId>
        <AccountType/>
      </UserInfo>
      <UserInfo>
        <DisplayName>Chetty, Damodar Kumar S</DisplayName>
        <AccountId>33</AccountId>
        <AccountType/>
      </UserInfo>
      <UserInfo>
        <DisplayName>Berger, Mia D</DisplayName>
        <AccountId>34</AccountId>
        <AccountType/>
      </UserInfo>
      <UserInfo>
        <DisplayName>Malladi, Sampath S</DisplayName>
        <AccountId>43</AccountId>
        <AccountType/>
      </UserInfo>
    </SharedWithUsers>
  </documentManagement>
</p:properties>
</file>

<file path=customXml/itemProps1.xml><?xml version="1.0" encoding="utf-8"?>
<ds:datastoreItem xmlns:ds="http://schemas.openxmlformats.org/officeDocument/2006/customXml" ds:itemID="{EC496C3A-35BF-4ED0-B241-F51F71D57EBB}">
  <ds:schemaRefs>
    <ds:schemaRef ds:uri="http://schemas.microsoft.com/sharepoint/v3/contenttype/forms"/>
  </ds:schemaRefs>
</ds:datastoreItem>
</file>

<file path=customXml/itemProps2.xml><?xml version="1.0" encoding="utf-8"?>
<ds:datastoreItem xmlns:ds="http://schemas.openxmlformats.org/officeDocument/2006/customXml" ds:itemID="{FCA2DF72-F61E-4C90-A7B2-0AA607BA9290}">
  <ds:schemaRefs>
    <ds:schemaRef ds:uri="f4fb522b-2caa-4085-a926-749d8298cbb9"/>
    <ds:schemaRef ds:uri="fdf31243-0681-46d4-8725-24bb61a102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A32BCC-24CC-42A1-8641-5E25331F95A6}">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f4fb522b-2caa-4085-a926-749d8298cbb9"/>
    <ds:schemaRef ds:uri="fdf31243-0681-46d4-8725-24bb61a1024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7681</Words>
  <Application>Microsoft Office PowerPoint</Application>
  <PresentationFormat>Widescreen</PresentationFormat>
  <Paragraphs>1913</Paragraphs>
  <Slides>64</Slides>
  <Notes>9</Notes>
  <HiddenSlides>0</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64</vt:i4>
      </vt:variant>
    </vt:vector>
  </HeadingPairs>
  <TitlesOfParts>
    <vt:vector size="89" baseType="lpstr">
      <vt:lpstr>-apple-system</vt:lpstr>
      <vt:lpstr>Arial</vt:lpstr>
      <vt:lpstr>Arial Narrow</vt:lpstr>
      <vt:lpstr>Arial,Sans-Serif</vt:lpstr>
      <vt:lpstr>Calibri</vt:lpstr>
      <vt:lpstr>Calibri Light</vt:lpstr>
      <vt:lpstr>Helvetica</vt:lpstr>
      <vt:lpstr>Helvetica Neue</vt:lpstr>
      <vt:lpstr>Roboto Condensed</vt:lpstr>
      <vt:lpstr>Roboto Light</vt:lpstr>
      <vt:lpstr>U.S. Bank Circular</vt:lpstr>
      <vt:lpstr>U.S. Bank Circular Book</vt:lpstr>
      <vt:lpstr>U.S. Bank Circular Medium</vt:lpstr>
      <vt:lpstr>Wingdings</vt:lpstr>
      <vt:lpstr>WordVisi_MSFontService</vt:lpstr>
      <vt:lpstr>Internal-Consumer-SmallBusiness_PowerPointTemplate</vt:lpstr>
      <vt:lpstr>Section Dividers and Statement Slides</vt:lpstr>
      <vt:lpstr>Content</vt:lpstr>
      <vt:lpstr>Specialty Slides</vt:lpstr>
      <vt:lpstr>Expanded Content</vt:lpstr>
      <vt:lpstr>2_Content</vt:lpstr>
      <vt:lpstr>1_Content</vt:lpstr>
      <vt:lpstr>Office Theme</vt:lpstr>
      <vt:lpstr>3_Content</vt:lpstr>
      <vt:lpstr>4_Content</vt:lpstr>
      <vt:lpstr>CORE Defined–  Corporate Unified Onboarding  </vt:lpstr>
      <vt:lpstr>Contents and Change Log</vt:lpstr>
      <vt:lpstr>PowerPoint Presentation</vt:lpstr>
      <vt:lpstr>PowerPoint Presentation</vt:lpstr>
      <vt:lpstr>PowerPoint Presentation</vt:lpstr>
      <vt:lpstr>PowerPoint Presentation</vt:lpstr>
      <vt:lpstr>Technical Design</vt:lpstr>
      <vt:lpstr>CORE Design</vt:lpstr>
      <vt:lpstr>CORE Design</vt:lpstr>
      <vt:lpstr>Unified Onboarding – Core 1.0 Defined</vt:lpstr>
      <vt:lpstr>Unified Onboarding – Core 1.0   Customer of Customer – Impact assessment</vt:lpstr>
      <vt:lpstr>2024 Onboarding Roadmap (High level draft. Subject to Change)</vt:lpstr>
      <vt:lpstr>Onboarding Roadmap</vt:lpstr>
      <vt:lpstr>PowerPoint Presentation</vt:lpstr>
      <vt:lpstr>UO Core Defined</vt:lpstr>
      <vt:lpstr>PowerPoint Presentation</vt:lpstr>
      <vt:lpstr>PowerPoint Presentation</vt:lpstr>
      <vt:lpstr>PowerPoint Presentation</vt:lpstr>
      <vt:lpstr>Now Next Later</vt:lpstr>
      <vt:lpstr>AO Apps - 2023</vt:lpstr>
      <vt:lpstr>Unified Onboarding – Core Defined </vt:lpstr>
      <vt:lpstr>Create new BL / Product in UO </vt:lpstr>
      <vt:lpstr>Create new BL / Product in UO </vt:lpstr>
      <vt:lpstr>Employee Dashboard My Onboardings  – ( f.k.a. Collaboration portal or Level 1)</vt:lpstr>
      <vt:lpstr>Employee Dashboard  My Onboardings Expanded View  – ( f.k.a. Collaboration portal or Level 1)</vt:lpstr>
      <vt:lpstr>Employee Dashboard Team Onboardings    – ( f.k.a. Collaboration portal or Level 1)</vt:lpstr>
      <vt:lpstr>Employee Dashboard All Onboardings    – ( f.k.a. Collaboration portal or Level 1)</vt:lpstr>
      <vt:lpstr>PowerPoint Presentation</vt:lpstr>
      <vt:lpstr>Account Detail  – Level 2</vt:lpstr>
      <vt:lpstr>Tasks</vt:lpstr>
      <vt:lpstr>Documents</vt:lpstr>
      <vt:lpstr>History</vt:lpstr>
      <vt:lpstr>Client Access</vt:lpstr>
      <vt:lpstr>PowerPoint Presentation</vt:lpstr>
      <vt:lpstr>PowerPoint Presentation</vt:lpstr>
      <vt:lpstr>Client Experience – Onboarding Tracker</vt:lpstr>
      <vt:lpstr>Business Rules Engine</vt:lpstr>
      <vt:lpstr>Drag and Drop Workflow</vt:lpstr>
      <vt:lpstr>Document Management</vt:lpstr>
      <vt:lpstr>Dynamic Forms for Data Capture (Smart forms) </vt:lpstr>
      <vt:lpstr>User Provisioning </vt:lpstr>
      <vt:lpstr>eSign </vt:lpstr>
      <vt:lpstr>Salesforce Integration </vt:lpstr>
      <vt:lpstr>History </vt:lpstr>
      <vt:lpstr>KYC </vt:lpstr>
      <vt:lpstr>Appendix Capability Details</vt:lpstr>
      <vt:lpstr>Onboarding Capabilities Details</vt:lpstr>
      <vt:lpstr>Onboarding Capabilities Details</vt:lpstr>
      <vt:lpstr>Onboarding Capabilities Details</vt:lpstr>
      <vt:lpstr>Onboarding Capabilities Details</vt:lpstr>
      <vt:lpstr>Onboarding Capabilities Details</vt:lpstr>
      <vt:lpstr>Onboarding Capabilities Details</vt:lpstr>
      <vt:lpstr>PowerPoint Presentation</vt:lpstr>
      <vt:lpstr>Appendix -  OLD version do not USE</vt:lpstr>
      <vt:lpstr>CORE MVP Roadmap</vt:lpstr>
      <vt:lpstr>PowerPoint Presentation</vt:lpstr>
      <vt:lpstr>Onboarding CORE Technical Taxonomy</vt:lpstr>
      <vt:lpstr>Onboarding CORE Technical Taxonomy</vt:lpstr>
      <vt:lpstr>PowerPoint Presentation</vt:lpstr>
      <vt:lpstr>Collaboration Portal</vt:lpstr>
      <vt:lpstr>Approaches</vt:lpstr>
      <vt:lpstr>UO Apps - 2023</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Converge IAS with UO</dc:title>
  <dc:subject/>
  <dc:creator>Hussain, Rashid</dc:creator>
  <cp:keywords/>
  <dc:description/>
  <cp:lastModifiedBy>Bevolo, Linda F</cp:lastModifiedBy>
  <cp:revision>1</cp:revision>
  <cp:lastPrinted>2023-11-25T23:21:54Z</cp:lastPrinted>
  <dcterms:created xsi:type="dcterms:W3CDTF">2021-05-16T06:19:44Z</dcterms:created>
  <dcterms:modified xsi:type="dcterms:W3CDTF">2024-03-26T19:39:08Z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10f81d1-d252-4554-bd86-078aa4f25e87_Enabled">
    <vt:lpwstr>true</vt:lpwstr>
  </property>
  <property fmtid="{D5CDD505-2E9C-101B-9397-08002B2CF9AE}" pid="3" name="MSIP_Label_410f81d1-d252-4554-bd86-078aa4f25e87_SetDate">
    <vt:lpwstr>2021-09-23T17:57:36Z</vt:lpwstr>
  </property>
  <property fmtid="{D5CDD505-2E9C-101B-9397-08002B2CF9AE}" pid="4" name="MSIP_Label_410f81d1-d252-4554-bd86-078aa4f25e87_Method">
    <vt:lpwstr>Privileged</vt:lpwstr>
  </property>
  <property fmtid="{D5CDD505-2E9C-101B-9397-08002B2CF9AE}" pid="5" name="MSIP_Label_410f81d1-d252-4554-bd86-078aa4f25e87_Name">
    <vt:lpwstr>Internal Information</vt:lpwstr>
  </property>
  <property fmtid="{D5CDD505-2E9C-101B-9397-08002B2CF9AE}" pid="6" name="MSIP_Label_410f81d1-d252-4554-bd86-078aa4f25e87_SiteId">
    <vt:lpwstr>eef95730-77bf-4663-a55d-1ddff9335b5b</vt:lpwstr>
  </property>
  <property fmtid="{D5CDD505-2E9C-101B-9397-08002B2CF9AE}" pid="7" name="MSIP_Label_410f81d1-d252-4554-bd86-078aa4f25e87_ActionId">
    <vt:lpwstr>1aea0bb3-c928-4983-9a15-2c3de4d7f4b3</vt:lpwstr>
  </property>
  <property fmtid="{D5CDD505-2E9C-101B-9397-08002B2CF9AE}" pid="8" name="MSIP_Label_410f81d1-d252-4554-bd86-078aa4f25e87_ContentBits">
    <vt:lpwstr>0</vt:lpwstr>
  </property>
  <property fmtid="{D5CDD505-2E9C-101B-9397-08002B2CF9AE}" pid="9" name="ContentTypeId">
    <vt:lpwstr>0x010100861A63135BF5254E8F91A56D05FECEB2</vt:lpwstr>
  </property>
  <property fmtid="{D5CDD505-2E9C-101B-9397-08002B2CF9AE}" pid="10" name="MediaServiceImageTags">
    <vt:lpwstr/>
  </property>
</Properties>
</file>